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5" r:id="rId2"/>
    <p:sldId id="287" r:id="rId3"/>
    <p:sldId id="296" r:id="rId4"/>
    <p:sldId id="297" r:id="rId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12" autoAdjust="0"/>
    <p:restoredTop sz="98399" autoAdjust="0"/>
  </p:normalViewPr>
  <p:slideViewPr>
    <p:cSldViewPr>
      <p:cViewPr>
        <p:scale>
          <a:sx n="90" d="100"/>
          <a:sy n="90" d="100"/>
        </p:scale>
        <p:origin x="-28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B56E511-3334-4CBC-91B8-0A180150A1F3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dirty="0" smtClean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EFA5F19-C700-49A1-8E1C-6F14F2629FF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58136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FA5F19-C700-49A1-8E1C-6F14F2629FF1}" type="slidenum">
              <a:rPr lang="tr-TR" smtClean="0"/>
              <a:pPr>
                <a:defRPr/>
              </a:pPr>
              <a:t>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95614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B3E69-0E4D-4547-9477-5C8938C22297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DA45D-966C-436C-BDC0-3C976C73DD5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45417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7E75A-1693-48F1-9DE0-2613DC857B28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ADBE9-9A5A-4A9B-AE7C-FB1CA77F30E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6448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90E31-63D7-4581-B978-C8A7E095F551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8D3C0-52BE-47AF-8F5F-EDF58429784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1844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9FC6C-D173-4427-9093-A1AA9913E2AA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7786C-1106-40B9-A7F0-33F70158F24A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9228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116BE-7B06-4E29-884D-5083892316A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CC6C-F107-417D-A0C8-771FEF0CAE6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84891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0D96B-7B4D-492B-A063-9ED33021AB7B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7F89E-7FA2-4231-A52E-A66C53A0B71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9772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4D9DC-88D6-45A7-B664-1092B2EC3F19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C6453-64D6-4624-96B8-E62C479DEE3E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68938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DD2F0-B718-4E78-A13B-880A7D88BA8C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20482-40CE-40F9-AB31-8BFB75606A2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33497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CBEA6-EBF5-412C-AD84-D5E032CBECCD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4DD90-8761-4779-A1B8-41C7D90D3C04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62510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70D2C-6B66-4404-B137-5DA4B2139AD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9D017-164D-4E0C-8665-1A5D098D571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4419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dirty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6952-561D-4330-AD92-28B2B5A8DEB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233E6-94AB-4D3A-AD6D-A7DE7012945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8427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A8FC78-3EB0-46FF-986F-8A80EB24D1DE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1027E6-13EC-499B-82C8-36B4A832D068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1052736"/>
            <a:ext cx="860444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9600" b="1" dirty="0">
                <a:solidFill>
                  <a:srgbClr val="FF0000"/>
                </a:solidFill>
                <a:latin typeface="ALFABET98" pitchFamily="2" charset="0"/>
              </a:rPr>
              <a:t>Problemler </a:t>
            </a:r>
            <a:endParaRPr lang="tr-TR" altLang="tr-TR" sz="9600" b="1" dirty="0" smtClean="0">
              <a:solidFill>
                <a:srgbClr val="FF0000"/>
              </a:solidFill>
              <a:latin typeface="ALFABET98" pitchFamily="2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9600" b="1" dirty="0" smtClean="0">
                <a:solidFill>
                  <a:srgbClr val="FF0000"/>
                </a:solidFill>
                <a:latin typeface="ALFABET98" pitchFamily="2" charset="0"/>
              </a:rPr>
              <a:t>(</a:t>
            </a:r>
            <a:r>
              <a:rPr lang="tr-TR" altLang="tr-TR" sz="9600" b="1" dirty="0" smtClean="0">
                <a:solidFill>
                  <a:srgbClr val="FF0000"/>
                </a:solidFill>
                <a:latin typeface="Arial Narrow" pitchFamily="34" charset="0"/>
              </a:rPr>
              <a:t>01 Kasım </a:t>
            </a:r>
            <a:r>
              <a:rPr lang="tr-TR" altLang="tr-TR" sz="9600" b="1" dirty="0" smtClean="0">
                <a:solidFill>
                  <a:srgbClr val="FF0000"/>
                </a:solidFill>
                <a:latin typeface="Arial Narrow" pitchFamily="34" charset="0"/>
              </a:rPr>
              <a:t>2019)</a:t>
            </a:r>
            <a:endParaRPr lang="tr-TR" altLang="tr-TR" sz="9600" b="1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9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86075" y="2650662"/>
            <a:ext cx="1368957" cy="461962"/>
          </a:xfrm>
          <a:prstGeom prst="rect">
            <a:avLst/>
          </a:prstGeom>
          <a:solidFill>
            <a:srgbClr val="FFFF00"/>
          </a:solidFill>
          <a:ln w="57150">
            <a:solidFill>
              <a:srgbClr val="0070C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tr-TR" altLang="tr-TR" sz="2400" b="1" dirty="0">
                <a:solidFill>
                  <a:schemeClr val="accent1">
                    <a:lumMod val="75000"/>
                  </a:schemeClr>
                </a:solidFill>
                <a:latin typeface="ALFABET98" pitchFamily="2" charset="0"/>
              </a:rPr>
              <a:t>Çözüm:</a:t>
            </a:r>
            <a:r>
              <a:rPr lang="tr-TR" sz="24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1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48245" y="5989786"/>
            <a:ext cx="1403648" cy="463550"/>
          </a:xfrm>
          <a:prstGeom prst="rect">
            <a:avLst/>
          </a:prstGeom>
          <a:solidFill>
            <a:srgbClr val="FFFF00"/>
          </a:solidFill>
          <a:ln w="57150">
            <a:solidFill>
              <a:srgbClr val="0070C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tr-TR" altLang="tr-TR" sz="2400" b="1" dirty="0">
                <a:solidFill>
                  <a:schemeClr val="accent1">
                    <a:lumMod val="75000"/>
                  </a:schemeClr>
                </a:solidFill>
                <a:latin typeface="ALFABET98" pitchFamily="2" charset="0"/>
              </a:rPr>
              <a:t>Çözüm:</a:t>
            </a:r>
            <a:r>
              <a:rPr lang="tr-TR" sz="24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053" name="Rectangle 1"/>
          <p:cNvSpPr>
            <a:spLocks noChangeArrowheads="1"/>
          </p:cNvSpPr>
          <p:nvPr/>
        </p:nvSpPr>
        <p:spPr bwMode="auto">
          <a:xfrm>
            <a:off x="1566260" y="0"/>
            <a:ext cx="6286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3600" b="1" u="sng" dirty="0">
                <a:solidFill>
                  <a:srgbClr val="FF0000"/>
                </a:solidFill>
                <a:latin typeface="ALFABET98" pitchFamily="2" charset="0"/>
              </a:rPr>
              <a:t>Problemler – </a:t>
            </a:r>
            <a:r>
              <a:rPr lang="tr-TR" altLang="tr-TR" sz="3600" b="1" u="sng" dirty="0" smtClean="0">
                <a:solidFill>
                  <a:srgbClr val="FF0000"/>
                </a:solidFill>
                <a:latin typeface="ALFABET98" pitchFamily="2" charset="0"/>
              </a:rPr>
              <a:t>(</a:t>
            </a:r>
            <a:r>
              <a:rPr lang="tr-TR" altLang="tr-TR" sz="3600" b="1" u="sng" dirty="0">
                <a:solidFill>
                  <a:srgbClr val="FF0000"/>
                </a:solidFill>
                <a:latin typeface="Arial Narrow" pitchFamily="34" charset="0"/>
              </a:rPr>
              <a:t>01 Kasım 2019</a:t>
            </a:r>
            <a:r>
              <a:rPr lang="tr-TR" altLang="tr-TR" sz="3600" b="1" u="sng" dirty="0">
                <a:solidFill>
                  <a:srgbClr val="FF0000"/>
                </a:solidFill>
                <a:latin typeface="Arial Narrow" pitchFamily="34" charset="0"/>
              </a:rPr>
              <a:t>)</a:t>
            </a:r>
            <a:endParaRPr lang="tr-TR" altLang="tr-TR" sz="3600" b="1" u="sng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4310231"/>
            <a:ext cx="90011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b="1" dirty="0">
                <a:solidFill>
                  <a:srgbClr val="FF0000"/>
                </a:solidFill>
                <a:latin typeface="Arial Narrow" panose="020B0606020202030204" pitchFamily="34" charset="0"/>
              </a:rPr>
              <a:t>2</a:t>
            </a:r>
            <a:r>
              <a:rPr lang="tr-TR" altLang="tr-TR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altLang="tr-TR" b="1" dirty="0">
                <a:latin typeface="Arial Narrow" panose="020B0606020202030204" pitchFamily="34" charset="0"/>
              </a:rPr>
              <a:t>Bir ceketin fiyatı 410 TL’dir.  Pantolon fiyatı ise ceket fiyatının yarısından 86 TL fazla olduğuna göre bir ceket bir pantolon alırsam kaç lira öderim?</a:t>
            </a:r>
            <a:endParaRPr lang="tr-TR" altLang="tr-TR" b="1" dirty="0">
              <a:latin typeface="Arial Narrow" panose="020B060602020203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646331"/>
            <a:ext cx="90011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b="1" dirty="0">
                <a:solidFill>
                  <a:srgbClr val="FF0000"/>
                </a:solidFill>
                <a:latin typeface="Arial Narrow" panose="020B0606020202030204" pitchFamily="34" charset="0"/>
              </a:rPr>
              <a:t>1</a:t>
            </a:r>
            <a:r>
              <a:rPr lang="tr-TR" altLang="tr-TR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b="1" dirty="0">
                <a:latin typeface="Arial Narrow" panose="020B0606020202030204" pitchFamily="34" charset="0"/>
              </a:rPr>
              <a:t>Bir satıcı 22 deste defter alıyor. Defterlerin 13 düzinesini 6 liradan satıyor. Geriye kalan defterleri 8 liradan satıyor. Bu satıcı kaç lira kazanmıştır?</a:t>
            </a:r>
            <a:endParaRPr lang="tr-TR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86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 autoUpdateAnimBg="0"/>
      <p:bldP spid="11" grpId="0" animBg="1" autoUpdateAnimBg="0"/>
      <p:bldP spid="13" grpId="0" autoUpdateAnimBg="0"/>
      <p:bldP spid="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latin typeface="Arial" charset="0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-37150" y="1595472"/>
            <a:ext cx="20715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tr-TR" altLang="tr-TR" b="1" u="sng" dirty="0" smtClean="0">
                <a:solidFill>
                  <a:srgbClr val="FF0000"/>
                </a:solidFill>
                <a:latin typeface="ALFABET98" pitchFamily="2" charset="0"/>
              </a:rPr>
              <a:t>Çözüm :</a:t>
            </a:r>
            <a:endParaRPr lang="tr-TR" altLang="tr-TR" b="1" u="sng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5371" y="172377"/>
            <a:ext cx="90011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 eaLnBrk="1" hangingPunct="1">
              <a:spcBef>
                <a:spcPct val="0"/>
              </a:spcBef>
              <a:buNone/>
            </a:pPr>
            <a:r>
              <a:rPr lang="tr-TR" altLang="tr-TR" sz="28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altLang="tr-TR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</a:t>
            </a:r>
            <a:r>
              <a:rPr lang="tr-TR" altLang="tr-TR" sz="28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altLang="tr-TR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alt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Bir satıcı 22 deste defter alıyor. Defterlerin 13 düzinesini 6 liradan satıyor. Geriye kalan defterleri 8 liradan satıyor. Bu satıcı kaç lira kazanmıştır?</a:t>
            </a:r>
            <a:endParaRPr lang="tr-TR" altLang="tr-TR" sz="2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7 Metin kutusu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023337" y="6396335"/>
            <a:ext cx="3017321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400" b="1" i="1" dirty="0">
                <a:solidFill>
                  <a:schemeClr val="accent4"/>
                </a:solidFill>
                <a:latin typeface="Arial Black" pitchFamily="34" charset="0"/>
              </a:rPr>
              <a:t>ANA SAYFAYA</a:t>
            </a:r>
          </a:p>
        </p:txBody>
      </p:sp>
      <p:sp>
        <p:nvSpPr>
          <p:cNvPr id="2" name="Dikdörtgen 1"/>
          <p:cNvSpPr/>
          <p:nvPr/>
        </p:nvSpPr>
        <p:spPr>
          <a:xfrm>
            <a:off x="68280" y="4777755"/>
            <a:ext cx="88611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rial Narrow" panose="020B0606020202030204" pitchFamily="34" charset="0"/>
              </a:rPr>
              <a:t>2–</a:t>
            </a:r>
            <a:r>
              <a:rPr 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Bir ceketin fiyatı 410 TL’dir.  Pantolon fiyatı ise ceket fiyatının yarısından 86 TL fazla olduğuna göre bir ceket bir pantolon alırsam kaç lira öderim?</a:t>
            </a:r>
            <a:endParaRPr lang="tr-TR" sz="2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1" name="Tablo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771812"/>
              </p:ext>
            </p:extLst>
          </p:nvPr>
        </p:nvGraphicFramePr>
        <p:xfrm>
          <a:off x="395536" y="2384403"/>
          <a:ext cx="1035416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13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4" name="Başlık 1"/>
          <p:cNvSpPr txBox="1">
            <a:spLocks/>
          </p:cNvSpPr>
          <p:nvPr/>
        </p:nvSpPr>
        <p:spPr bwMode="auto">
          <a:xfrm>
            <a:off x="3108912" y="3054704"/>
            <a:ext cx="1224136" cy="42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X 6 lira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7" name="Tablo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283309"/>
              </p:ext>
            </p:extLst>
          </p:nvPr>
        </p:nvGraphicFramePr>
        <p:xfrm>
          <a:off x="2051720" y="2472591"/>
          <a:ext cx="1035416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4199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220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156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3" name="Başlık 1"/>
          <p:cNvSpPr txBox="1">
            <a:spLocks/>
          </p:cNvSpPr>
          <p:nvPr/>
        </p:nvSpPr>
        <p:spPr bwMode="auto">
          <a:xfrm>
            <a:off x="3076425" y="3665207"/>
            <a:ext cx="1512168" cy="26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X 8 lira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5" name="Tablo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156275"/>
              </p:ext>
            </p:extLst>
          </p:nvPr>
        </p:nvGraphicFramePr>
        <p:xfrm>
          <a:off x="4211960" y="2662161"/>
          <a:ext cx="1035416" cy="100304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4199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156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X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6" name="Başlık 1"/>
          <p:cNvSpPr txBox="1">
            <a:spLocks/>
          </p:cNvSpPr>
          <p:nvPr/>
        </p:nvSpPr>
        <p:spPr bwMode="auto">
          <a:xfrm>
            <a:off x="5148064" y="3622359"/>
            <a:ext cx="504056" cy="34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₺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Başlık 1"/>
          <p:cNvSpPr txBox="1">
            <a:spLocks/>
          </p:cNvSpPr>
          <p:nvPr/>
        </p:nvSpPr>
        <p:spPr bwMode="auto">
          <a:xfrm>
            <a:off x="2052651" y="1756657"/>
            <a:ext cx="3970685" cy="26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800" b="1" dirty="0" smtClean="0">
                <a:solidFill>
                  <a:srgbClr val="FF33CC"/>
                </a:solidFill>
                <a:latin typeface="Arial Narrow" panose="020B0606020202030204" pitchFamily="34" charset="0"/>
              </a:rPr>
              <a:t>22 x 10 = 220 defter alındı</a:t>
            </a:r>
            <a:endParaRPr lang="tr-TR" altLang="tr-TR" sz="2800" b="1" dirty="0">
              <a:solidFill>
                <a:srgbClr val="FF33CC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8" name="Tablo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220277"/>
              </p:ext>
            </p:extLst>
          </p:nvPr>
        </p:nvGraphicFramePr>
        <p:xfrm>
          <a:off x="5652120" y="2619313"/>
          <a:ext cx="1035416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4199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64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X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1" name="Başlık 1"/>
          <p:cNvSpPr txBox="1">
            <a:spLocks/>
          </p:cNvSpPr>
          <p:nvPr/>
        </p:nvSpPr>
        <p:spPr bwMode="auto">
          <a:xfrm>
            <a:off x="6804248" y="3579511"/>
            <a:ext cx="504056" cy="34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₺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2" name="Tablo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355610"/>
              </p:ext>
            </p:extLst>
          </p:nvPr>
        </p:nvGraphicFramePr>
        <p:xfrm>
          <a:off x="7068445" y="2729286"/>
          <a:ext cx="1035416" cy="100304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4199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936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+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512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3" name="Başlık 1"/>
          <p:cNvSpPr txBox="1">
            <a:spLocks/>
          </p:cNvSpPr>
          <p:nvPr/>
        </p:nvSpPr>
        <p:spPr bwMode="auto">
          <a:xfrm>
            <a:off x="8065754" y="3970458"/>
            <a:ext cx="1078246" cy="34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₺ kazandı 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8310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  <p:bldP spid="64" grpId="0"/>
      <p:bldP spid="13" grpId="0"/>
      <p:bldP spid="16" grpId="0"/>
      <p:bldP spid="17" grpId="0"/>
      <p:bldP spid="21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latin typeface="Arial" charset="0"/>
            </a:endParaRPr>
          </a:p>
        </p:txBody>
      </p:sp>
      <p:sp>
        <p:nvSpPr>
          <p:cNvPr id="37" name="Başlık 1"/>
          <p:cNvSpPr txBox="1">
            <a:spLocks/>
          </p:cNvSpPr>
          <p:nvPr/>
        </p:nvSpPr>
        <p:spPr bwMode="auto">
          <a:xfrm>
            <a:off x="169762" y="1597776"/>
            <a:ext cx="1943101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tr-TR" altLang="tr-TR" sz="3600" b="1" dirty="0">
                <a:solidFill>
                  <a:srgbClr val="FF0000"/>
                </a:solidFill>
                <a:latin typeface="ALFABET98" pitchFamily="2" charset="0"/>
              </a:rPr>
              <a:t>Çözüm:</a:t>
            </a:r>
          </a:p>
        </p:txBody>
      </p:sp>
      <p:sp>
        <p:nvSpPr>
          <p:cNvPr id="45" name="7 Metin kutusu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256433" y="6397625"/>
            <a:ext cx="2921000" cy="4603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r-TR" sz="2400" b="1" i="1" dirty="0">
                <a:solidFill>
                  <a:schemeClr val="accent4"/>
                </a:solidFill>
                <a:latin typeface="Arial Black" pitchFamily="34" charset="0"/>
              </a:rPr>
              <a:t>ANA SAYFAYA</a:t>
            </a: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-1" y="113427"/>
            <a:ext cx="90011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sz="3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2– </a:t>
            </a:r>
            <a:r>
              <a:rPr lang="tr-TR" sz="3000" b="1" dirty="0">
                <a:solidFill>
                  <a:srgbClr val="0070C0"/>
                </a:solidFill>
                <a:latin typeface="Arial Narrow" panose="020B0606020202030204" pitchFamily="34" charset="0"/>
              </a:rPr>
              <a:t>Bir ceketin fiyatı 410 TL’dir.  Pantolon fiyatı ise ceket fiyatının yarısından 86 TL fazla olduğuna göre bir ceket bir pantolon alırsam kaç lira öderim?</a:t>
            </a:r>
            <a:endParaRPr lang="tr-TR" sz="30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1" name="Tablo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760763"/>
              </p:ext>
            </p:extLst>
          </p:nvPr>
        </p:nvGraphicFramePr>
        <p:xfrm>
          <a:off x="35496" y="2472987"/>
          <a:ext cx="1246090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865932"/>
                <a:gridCol w="380158"/>
              </a:tblGrid>
              <a:tr h="4311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410</a:t>
                      </a: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endParaRPr kumimoji="0" lang="tr-TR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6" name="Başlık 1"/>
          <p:cNvSpPr txBox="1">
            <a:spLocks/>
          </p:cNvSpPr>
          <p:nvPr/>
        </p:nvSpPr>
        <p:spPr bwMode="auto">
          <a:xfrm>
            <a:off x="3347864" y="3573016"/>
            <a:ext cx="1371381" cy="579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pantolon</a:t>
            </a:r>
            <a:endParaRPr lang="tr-TR" altLang="tr-TR" sz="20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3" name="Tablo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406905"/>
              </p:ext>
            </p:extLst>
          </p:nvPr>
        </p:nvGraphicFramePr>
        <p:xfrm>
          <a:off x="2123728" y="2491038"/>
          <a:ext cx="1211164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424607"/>
                <a:gridCol w="786557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205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+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86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Tablo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568533"/>
              </p:ext>
            </p:extLst>
          </p:nvPr>
        </p:nvGraphicFramePr>
        <p:xfrm>
          <a:off x="6372200" y="2420888"/>
          <a:ext cx="1211164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424607"/>
                <a:gridCol w="786557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410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+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291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15688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12427</TotalTime>
  <Words>217</Words>
  <Application>Microsoft Office PowerPoint</Application>
  <PresentationFormat>Ekran Gösterisi (4:3)</PresentationFormat>
  <Paragraphs>52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hp</dc:creator>
  <cp:lastModifiedBy>lenovo</cp:lastModifiedBy>
  <cp:revision>1113</cp:revision>
  <dcterms:created xsi:type="dcterms:W3CDTF">2016-02-04T21:23:22Z</dcterms:created>
  <dcterms:modified xsi:type="dcterms:W3CDTF">2019-10-27T18:42:06Z</dcterms:modified>
</cp:coreProperties>
</file>