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95" r:id="rId2"/>
    <p:sldId id="287" r:id="rId3"/>
    <p:sldId id="296" r:id="rId4"/>
    <p:sldId id="297" r:id="rId5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712" autoAdjust="0"/>
    <p:restoredTop sz="98399" autoAdjust="0"/>
  </p:normalViewPr>
  <p:slideViewPr>
    <p:cSldViewPr>
      <p:cViewPr>
        <p:scale>
          <a:sx n="90" d="100"/>
          <a:sy n="90" d="100"/>
        </p:scale>
        <p:origin x="-28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B56E511-3334-4CBC-91B8-0A180150A1F3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dirty="0" smtClean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EFA5F19-C700-49A1-8E1C-6F14F2629FF1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58136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FA5F19-C700-49A1-8E1C-6F14F2629FF1}" type="slidenum">
              <a:rPr lang="tr-TR" smtClean="0"/>
              <a:pPr>
                <a:defRPr/>
              </a:pPr>
              <a:t>4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95614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B3E69-0E4D-4547-9477-5C8938C22297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DA45D-966C-436C-BDC0-3C976C73DD57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45417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7E75A-1693-48F1-9DE0-2613DC857B28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ADBE9-9A5A-4A9B-AE7C-FB1CA77F30EC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6448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90E31-63D7-4581-B978-C8A7E095F551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8D3C0-52BE-47AF-8F5F-EDF58429784D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41844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9FC6C-D173-4427-9093-A1AA9913E2AA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7786C-1106-40B9-A7F0-33F70158F24A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92288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116BE-7B06-4E29-884D-5083892316A4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CC6C-F107-417D-A0C8-771FEF0CAE6D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84891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0D96B-7B4D-492B-A063-9ED33021AB7B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7F89E-7FA2-4231-A52E-A66C53A0B717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49772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4D9DC-88D6-45A7-B664-1092B2EC3F19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C6453-64D6-4624-96B8-E62C479DEE3E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68938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DD2F0-B718-4E78-A13B-880A7D88BA8C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20482-40CE-40F9-AB31-8BFB75606A21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33497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CBEA6-EBF5-412C-AD84-D5E032CBECCD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4DD90-8761-4779-A1B8-41C7D90D3C04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62510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70D2C-6B66-4404-B137-5DA4B2139AD4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9D017-164D-4E0C-8665-1A5D098D5717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64419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dirty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26952-561D-4330-AD92-28B2B5A8DEB4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233E6-94AB-4D3A-AD6D-A7DE7012945C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84274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A8FC78-3EB0-46FF-986F-8A80EB24D1DE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1027E6-13EC-499B-82C8-36B4A832D068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39552" y="1052736"/>
            <a:ext cx="860444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9600" b="1" dirty="0">
                <a:solidFill>
                  <a:srgbClr val="FF0000"/>
                </a:solidFill>
                <a:latin typeface="ALFABET98" pitchFamily="2" charset="0"/>
              </a:rPr>
              <a:t>Problemler </a:t>
            </a:r>
            <a:endParaRPr lang="tr-TR" altLang="tr-TR" sz="9600" b="1" dirty="0" smtClean="0">
              <a:solidFill>
                <a:srgbClr val="FF0000"/>
              </a:solidFill>
              <a:latin typeface="ALFABET98" pitchFamily="2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9600" b="1" dirty="0" smtClean="0">
                <a:solidFill>
                  <a:srgbClr val="FF0000"/>
                </a:solidFill>
                <a:latin typeface="ALFABET98" pitchFamily="2" charset="0"/>
              </a:rPr>
              <a:t>(</a:t>
            </a:r>
            <a:r>
              <a:rPr lang="tr-TR" altLang="tr-TR" sz="9600" b="1" dirty="0" smtClean="0">
                <a:solidFill>
                  <a:srgbClr val="FF0000"/>
                </a:solidFill>
                <a:latin typeface="Arial Narrow" pitchFamily="34" charset="0"/>
              </a:rPr>
              <a:t>30 </a:t>
            </a:r>
            <a:r>
              <a:rPr lang="tr-TR" altLang="tr-TR" sz="9600" b="1" dirty="0" smtClean="0">
                <a:solidFill>
                  <a:srgbClr val="FF0000"/>
                </a:solidFill>
                <a:latin typeface="Arial Narrow" pitchFamily="34" charset="0"/>
              </a:rPr>
              <a:t>Ekim 2019)</a:t>
            </a:r>
            <a:endParaRPr lang="tr-TR" altLang="tr-TR" sz="9600" b="1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9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686075" y="2650662"/>
            <a:ext cx="1368957" cy="461962"/>
          </a:xfrm>
          <a:prstGeom prst="rect">
            <a:avLst/>
          </a:prstGeom>
          <a:solidFill>
            <a:srgbClr val="FFFF00"/>
          </a:solidFill>
          <a:ln w="57150">
            <a:solidFill>
              <a:srgbClr val="0070C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lang="tr-TR" altLang="tr-TR" sz="2400" b="1" dirty="0">
                <a:solidFill>
                  <a:schemeClr val="accent1">
                    <a:lumMod val="75000"/>
                  </a:schemeClr>
                </a:solidFill>
                <a:latin typeface="ALFABET98" pitchFamily="2" charset="0"/>
              </a:rPr>
              <a:t>Çözüm:</a:t>
            </a:r>
            <a:r>
              <a:rPr lang="tr-TR" sz="2400" i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11" name="Rectangle 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48245" y="5989786"/>
            <a:ext cx="1403648" cy="463550"/>
          </a:xfrm>
          <a:prstGeom prst="rect">
            <a:avLst/>
          </a:prstGeom>
          <a:solidFill>
            <a:srgbClr val="FFFF00"/>
          </a:solidFill>
          <a:ln w="57150">
            <a:solidFill>
              <a:srgbClr val="0070C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lang="tr-TR" altLang="tr-TR" sz="2400" b="1" dirty="0">
                <a:solidFill>
                  <a:schemeClr val="accent1">
                    <a:lumMod val="75000"/>
                  </a:schemeClr>
                </a:solidFill>
                <a:latin typeface="ALFABET98" pitchFamily="2" charset="0"/>
              </a:rPr>
              <a:t>Çözüm:</a:t>
            </a:r>
            <a:r>
              <a:rPr lang="tr-TR" sz="2400" i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2053" name="Rectangle 1"/>
          <p:cNvSpPr>
            <a:spLocks noChangeArrowheads="1"/>
          </p:cNvSpPr>
          <p:nvPr/>
        </p:nvSpPr>
        <p:spPr bwMode="auto">
          <a:xfrm>
            <a:off x="1566260" y="0"/>
            <a:ext cx="6286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3600" b="1" u="sng" dirty="0">
                <a:solidFill>
                  <a:srgbClr val="FF0000"/>
                </a:solidFill>
                <a:latin typeface="ALFABET98" pitchFamily="2" charset="0"/>
              </a:rPr>
              <a:t>Problemler – </a:t>
            </a:r>
            <a:r>
              <a:rPr lang="tr-TR" altLang="tr-TR" sz="3600" b="1" u="sng" dirty="0" smtClean="0">
                <a:solidFill>
                  <a:srgbClr val="FF0000"/>
                </a:solidFill>
                <a:latin typeface="ALFABET98" pitchFamily="2" charset="0"/>
              </a:rPr>
              <a:t>(</a:t>
            </a:r>
            <a:r>
              <a:rPr lang="tr-TR" altLang="tr-TR" sz="3600" b="1" u="sng" dirty="0" smtClean="0">
                <a:solidFill>
                  <a:srgbClr val="FF0000"/>
                </a:solidFill>
                <a:latin typeface="Arial Narrow" pitchFamily="34" charset="0"/>
              </a:rPr>
              <a:t>30 </a:t>
            </a:r>
            <a:r>
              <a:rPr lang="tr-TR" altLang="tr-TR" sz="3600" b="1" u="sng" dirty="0" smtClean="0">
                <a:solidFill>
                  <a:srgbClr val="FF0000"/>
                </a:solidFill>
                <a:latin typeface="Arial Narrow" pitchFamily="34" charset="0"/>
              </a:rPr>
              <a:t>Ekim </a:t>
            </a:r>
            <a:r>
              <a:rPr lang="tr-TR" altLang="tr-TR" sz="3600" b="1" u="sng" dirty="0">
                <a:solidFill>
                  <a:srgbClr val="FF0000"/>
                </a:solidFill>
                <a:latin typeface="Arial Narrow" pitchFamily="34" charset="0"/>
              </a:rPr>
              <a:t>2019)</a:t>
            </a:r>
            <a:endParaRPr lang="tr-TR" altLang="tr-TR" sz="3600" b="1" u="sng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4310231"/>
            <a:ext cx="90011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tr-TR" altLang="tr-TR" b="1" dirty="0">
                <a:solidFill>
                  <a:srgbClr val="FF0000"/>
                </a:solidFill>
                <a:latin typeface="Arial Narrow" panose="020B0606020202030204" pitchFamily="34" charset="0"/>
              </a:rPr>
              <a:t>2</a:t>
            </a:r>
            <a:r>
              <a:rPr lang="tr-TR" altLang="tr-TR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– </a:t>
            </a:r>
            <a:r>
              <a:rPr lang="tr-TR" altLang="tr-TR" b="1" dirty="0">
                <a:latin typeface="Arial Narrow" panose="020B0606020202030204" pitchFamily="34" charset="0"/>
              </a:rPr>
              <a:t>5 tane etiketi 3 liradan alıp, 8 etiketi 6 liradan satan </a:t>
            </a:r>
            <a:r>
              <a:rPr lang="tr-TR" altLang="tr-TR" b="1" dirty="0" err="1">
                <a:latin typeface="Arial Narrow" panose="020B0606020202030204" pitchFamily="34" charset="0"/>
              </a:rPr>
              <a:t>satan</a:t>
            </a:r>
            <a:r>
              <a:rPr lang="tr-TR" altLang="tr-TR" b="1" dirty="0">
                <a:latin typeface="Arial Narrow" panose="020B0606020202030204" pitchFamily="34" charset="0"/>
              </a:rPr>
              <a:t> satıcı 36 lira kar ettiğine göre kaç tane etiket satmıştır?</a:t>
            </a:r>
            <a:endParaRPr lang="tr-TR" altLang="tr-TR" b="1" dirty="0">
              <a:latin typeface="Arial Narrow" panose="020B060602020203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400110"/>
            <a:ext cx="900112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tr-TR" altLang="tr-TR" b="1" dirty="0">
                <a:solidFill>
                  <a:srgbClr val="FF0000"/>
                </a:solidFill>
                <a:latin typeface="Arial Narrow" panose="020B0606020202030204" pitchFamily="34" charset="0"/>
              </a:rPr>
              <a:t>1</a:t>
            </a:r>
            <a:r>
              <a:rPr lang="tr-TR" altLang="tr-TR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– </a:t>
            </a:r>
            <a:r>
              <a:rPr lang="tr-TR" b="1" dirty="0">
                <a:latin typeface="Arial Narrow" panose="020B0606020202030204" pitchFamily="34" charset="0"/>
              </a:rPr>
              <a:t>Bir kolide 35 düzine kalem vardır. Kalemlerin 148 tanesi kırmızı kalemdir. Siyah kalemler ise kırmızı kalemlerden 28 fazladır. Diğer kalemler ise mavidir. Kolideki mavi kalemlerin sayısı kaçtır?</a:t>
            </a:r>
            <a:endParaRPr lang="tr-TR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86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 autoUpdateAnimBg="0"/>
      <p:bldP spid="11" grpId="0" animBg="1" autoUpdateAnimBg="0"/>
      <p:bldP spid="13" grpId="0" autoUpdateAnimBg="0"/>
      <p:bldP spid="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latin typeface="Arial" charset="0"/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-37150" y="1595472"/>
            <a:ext cx="20715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tr-TR" altLang="tr-TR" b="1" u="sng" dirty="0" smtClean="0">
                <a:solidFill>
                  <a:srgbClr val="FF0000"/>
                </a:solidFill>
                <a:latin typeface="ALFABET98" pitchFamily="2" charset="0"/>
              </a:rPr>
              <a:t>Çözüm :</a:t>
            </a:r>
            <a:endParaRPr lang="tr-TR" altLang="tr-TR" b="1" u="sng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5371" y="-43066"/>
            <a:ext cx="900112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just" eaLnBrk="1" hangingPunct="1">
              <a:spcBef>
                <a:spcPct val="0"/>
              </a:spcBef>
              <a:buNone/>
            </a:pPr>
            <a:r>
              <a:rPr lang="tr-TR" altLang="tr-TR" sz="28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tr-TR" altLang="tr-TR" sz="28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1</a:t>
            </a:r>
            <a:r>
              <a:rPr lang="tr-TR" altLang="tr-TR" sz="28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tr-TR" altLang="tr-TR" sz="28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– </a:t>
            </a:r>
            <a:r>
              <a:rPr lang="tr-TR" altLang="tr-TR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Bir kolide 35 düzine kalem vardır. Kalemlerin 148 tanesi kırmızı kalemdir. Siyah kalemler ise kırmızı kalemlerden 28 fazladır. Diğer kalemler ise mavidir. Kolideki mavi kalemlerin sayısı kaçtır?</a:t>
            </a:r>
            <a:endParaRPr lang="tr-TR" altLang="tr-TR" sz="28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7 Metin kutusu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6023337" y="6396335"/>
            <a:ext cx="3017321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400" b="1" i="1" dirty="0">
                <a:solidFill>
                  <a:schemeClr val="accent4"/>
                </a:solidFill>
                <a:latin typeface="Arial Black" pitchFamily="34" charset="0"/>
              </a:rPr>
              <a:t>ANA SAYFAYA</a:t>
            </a:r>
          </a:p>
        </p:txBody>
      </p:sp>
      <p:sp>
        <p:nvSpPr>
          <p:cNvPr id="2" name="Dikdörtgen 1"/>
          <p:cNvSpPr/>
          <p:nvPr/>
        </p:nvSpPr>
        <p:spPr>
          <a:xfrm>
            <a:off x="68280" y="4777755"/>
            <a:ext cx="88611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2800" b="1" dirty="0">
                <a:solidFill>
                  <a:srgbClr val="FF0000"/>
                </a:solidFill>
                <a:latin typeface="Arial Narrow" panose="020B0606020202030204" pitchFamily="34" charset="0"/>
              </a:rPr>
              <a:t>2–</a:t>
            </a:r>
            <a:r>
              <a:rPr lang="tr-TR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tr-TR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5 tane etiketi 3 liradan alıp, 8 etiketi 6 liradan satan </a:t>
            </a:r>
            <a:r>
              <a:rPr lang="tr-TR" sz="2800" b="1" dirty="0" err="1">
                <a:solidFill>
                  <a:srgbClr val="0070C0"/>
                </a:solidFill>
                <a:latin typeface="Arial Narrow" panose="020B0606020202030204" pitchFamily="34" charset="0"/>
              </a:rPr>
              <a:t>satan</a:t>
            </a:r>
            <a:r>
              <a:rPr lang="tr-TR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 satıcı 36 lira kar ettiğine göre kaç tane etiket satmıştır?</a:t>
            </a:r>
            <a:endParaRPr lang="tr-TR" sz="28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1" name="Tablo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497623"/>
              </p:ext>
            </p:extLst>
          </p:nvPr>
        </p:nvGraphicFramePr>
        <p:xfrm>
          <a:off x="35496" y="2291485"/>
          <a:ext cx="849679" cy="104368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600820"/>
              </a:tblGrid>
              <a:tr h="37782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35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4" name="Başlık 1"/>
          <p:cNvSpPr txBox="1">
            <a:spLocks/>
          </p:cNvSpPr>
          <p:nvPr/>
        </p:nvSpPr>
        <p:spPr bwMode="auto">
          <a:xfrm>
            <a:off x="801843" y="3402375"/>
            <a:ext cx="1224136" cy="42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18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Tane kalem var</a:t>
            </a:r>
            <a:endParaRPr lang="tr-TR" altLang="tr-TR" sz="18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7" name="Tablo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165895"/>
              </p:ext>
            </p:extLst>
          </p:nvPr>
        </p:nvGraphicFramePr>
        <p:xfrm>
          <a:off x="1907704" y="2307287"/>
          <a:ext cx="1035416" cy="100304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786557"/>
              </a:tblGrid>
              <a:tr h="41996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148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+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28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9" name="Başlık 1"/>
          <p:cNvSpPr txBox="1">
            <a:spLocks/>
          </p:cNvSpPr>
          <p:nvPr/>
        </p:nvSpPr>
        <p:spPr bwMode="auto">
          <a:xfrm>
            <a:off x="3059832" y="2429840"/>
            <a:ext cx="1512168" cy="262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18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Kırmızı kalem</a:t>
            </a:r>
            <a:endParaRPr lang="tr-TR" altLang="tr-TR" sz="18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Başlık 1"/>
          <p:cNvSpPr txBox="1">
            <a:spLocks/>
          </p:cNvSpPr>
          <p:nvPr/>
        </p:nvSpPr>
        <p:spPr bwMode="auto">
          <a:xfrm>
            <a:off x="3022689" y="3361332"/>
            <a:ext cx="1512168" cy="262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18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Siyah kalem</a:t>
            </a:r>
            <a:endParaRPr lang="tr-TR" altLang="tr-TR" sz="18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5" name="Tablo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278205"/>
              </p:ext>
            </p:extLst>
          </p:nvPr>
        </p:nvGraphicFramePr>
        <p:xfrm>
          <a:off x="4499992" y="2228965"/>
          <a:ext cx="1035416" cy="104368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786557"/>
              </a:tblGrid>
              <a:tr h="41996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176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+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148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6" name="Başlık 1"/>
          <p:cNvSpPr txBox="1">
            <a:spLocks/>
          </p:cNvSpPr>
          <p:nvPr/>
        </p:nvSpPr>
        <p:spPr bwMode="auto">
          <a:xfrm>
            <a:off x="5366977" y="3266600"/>
            <a:ext cx="1866512" cy="797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18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Siyah ve kırmızı kalemlerin toplamı</a:t>
            </a:r>
            <a:endParaRPr lang="tr-TR" altLang="tr-TR" sz="18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8" name="Tablo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47066"/>
              </p:ext>
            </p:extLst>
          </p:nvPr>
        </p:nvGraphicFramePr>
        <p:xfrm>
          <a:off x="6948264" y="2317646"/>
          <a:ext cx="1008112" cy="104368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759253"/>
              </a:tblGrid>
              <a:tr h="41996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420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324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1" name="Başlık 1"/>
          <p:cNvSpPr txBox="1">
            <a:spLocks/>
          </p:cNvSpPr>
          <p:nvPr/>
        </p:nvSpPr>
        <p:spPr bwMode="auto">
          <a:xfrm>
            <a:off x="7740352" y="3375532"/>
            <a:ext cx="1866512" cy="52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18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Mavi kalemler</a:t>
            </a:r>
            <a:endParaRPr lang="tr-TR" altLang="tr-TR" sz="18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83104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/>
      <p:bldP spid="64" grpId="0"/>
      <p:bldP spid="29" grpId="0"/>
      <p:bldP spid="13" grpId="0"/>
      <p:bldP spid="16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latin typeface="Arial" charset="0"/>
            </a:endParaRPr>
          </a:p>
        </p:txBody>
      </p:sp>
      <p:sp>
        <p:nvSpPr>
          <p:cNvPr id="37" name="Başlık 1"/>
          <p:cNvSpPr txBox="1">
            <a:spLocks/>
          </p:cNvSpPr>
          <p:nvPr/>
        </p:nvSpPr>
        <p:spPr bwMode="auto">
          <a:xfrm>
            <a:off x="169762" y="1597776"/>
            <a:ext cx="1943101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tr-TR" altLang="tr-TR" sz="3600" b="1" dirty="0">
                <a:solidFill>
                  <a:srgbClr val="FF0000"/>
                </a:solidFill>
                <a:latin typeface="ALFABET98" pitchFamily="2" charset="0"/>
              </a:rPr>
              <a:t>Çözüm:</a:t>
            </a:r>
          </a:p>
        </p:txBody>
      </p:sp>
      <p:sp>
        <p:nvSpPr>
          <p:cNvPr id="45" name="7 Metin kutusu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256433" y="6397625"/>
            <a:ext cx="2921000" cy="4603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r-TR" sz="2400" b="1" i="1" dirty="0">
                <a:solidFill>
                  <a:schemeClr val="accent4"/>
                </a:solidFill>
                <a:latin typeface="Arial Black" pitchFamily="34" charset="0"/>
              </a:rPr>
              <a:t>ANA SAYFAYA</a:t>
            </a: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-1" y="113427"/>
            <a:ext cx="90011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tr-TR" altLang="tr-TR" sz="3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2– </a:t>
            </a:r>
            <a:r>
              <a:rPr lang="tr-TR" sz="3000" b="1" dirty="0">
                <a:solidFill>
                  <a:srgbClr val="0070C0"/>
                </a:solidFill>
                <a:latin typeface="Arial Narrow" panose="020B0606020202030204" pitchFamily="34" charset="0"/>
              </a:rPr>
              <a:t>5 tane etiketi 3 liradan alıp, 8 etiketi 6 liradan satan </a:t>
            </a:r>
            <a:r>
              <a:rPr lang="tr-TR" sz="3000" b="1" dirty="0" err="1">
                <a:solidFill>
                  <a:srgbClr val="0070C0"/>
                </a:solidFill>
                <a:latin typeface="Arial Narrow" panose="020B0606020202030204" pitchFamily="34" charset="0"/>
              </a:rPr>
              <a:t>satan</a:t>
            </a:r>
            <a:r>
              <a:rPr lang="tr-TR" sz="3000" b="1" dirty="0">
                <a:solidFill>
                  <a:srgbClr val="0070C0"/>
                </a:solidFill>
                <a:latin typeface="Arial Narrow" panose="020B0606020202030204" pitchFamily="34" charset="0"/>
              </a:rPr>
              <a:t> satıcı 36 lira </a:t>
            </a:r>
            <a:r>
              <a:rPr lang="tr-TR" sz="30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kâr </a:t>
            </a:r>
            <a:r>
              <a:rPr lang="tr-TR" sz="3000" b="1" dirty="0">
                <a:solidFill>
                  <a:srgbClr val="0070C0"/>
                </a:solidFill>
                <a:latin typeface="Arial Narrow" panose="020B0606020202030204" pitchFamily="34" charset="0"/>
              </a:rPr>
              <a:t>ettiğine göre kaç tane etiket satmıştır?</a:t>
            </a:r>
            <a:endParaRPr lang="tr-TR" sz="30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1" name="Tablo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26486"/>
              </p:ext>
            </p:extLst>
          </p:nvPr>
        </p:nvGraphicFramePr>
        <p:xfrm>
          <a:off x="35496" y="2472987"/>
          <a:ext cx="1084166" cy="913130"/>
        </p:xfrm>
        <a:graphic>
          <a:graphicData uri="http://schemas.openxmlformats.org/drawingml/2006/table">
            <a:tbl>
              <a:tblPr firstRow="1" firstCol="1" bandRow="1"/>
              <a:tblGrid>
                <a:gridCol w="704008"/>
                <a:gridCol w="380158"/>
              </a:tblGrid>
              <a:tr h="4311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Arial" panose="020B0604020202020204" pitchFamily="34" charset="0"/>
                        </a:rPr>
                        <a:t>300</a:t>
                      </a: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Arial" panose="020B0604020202020204" pitchFamily="34" charset="0"/>
                        </a:rPr>
                        <a:t>5</a:t>
                      </a:r>
                      <a:endParaRPr kumimoji="0" lang="tr-TR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635" marR="68635" marT="0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2" name="Başlık 1"/>
          <p:cNvSpPr txBox="1">
            <a:spLocks/>
          </p:cNvSpPr>
          <p:nvPr/>
        </p:nvSpPr>
        <p:spPr bwMode="auto">
          <a:xfrm>
            <a:off x="1148120" y="2852936"/>
            <a:ext cx="1345398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2000" b="1" dirty="0" err="1" smtClean="0">
                <a:solidFill>
                  <a:srgbClr val="00B050"/>
                </a:solidFill>
                <a:latin typeface="Arial Narrow" panose="020B0606020202030204" pitchFamily="34" charset="0"/>
              </a:rPr>
              <a:t>Krş</a:t>
            </a:r>
            <a:r>
              <a:rPr lang="tr-TR" altLang="tr-TR" sz="20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 etiketin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tr-TR" altLang="tr-TR" sz="20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alış fiyatı</a:t>
            </a:r>
            <a:endParaRPr lang="tr-TR" altLang="tr-TR" sz="20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3" name="Tablo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54175"/>
              </p:ext>
            </p:extLst>
          </p:nvPr>
        </p:nvGraphicFramePr>
        <p:xfrm>
          <a:off x="2493518" y="2542013"/>
          <a:ext cx="1084166" cy="913130"/>
        </p:xfrm>
        <a:graphic>
          <a:graphicData uri="http://schemas.openxmlformats.org/drawingml/2006/table">
            <a:tbl>
              <a:tblPr firstRow="1" firstCol="1" bandRow="1"/>
              <a:tblGrid>
                <a:gridCol w="704008"/>
                <a:gridCol w="380158"/>
              </a:tblGrid>
              <a:tr h="4311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Arial" panose="020B0604020202020204" pitchFamily="34" charset="0"/>
                        </a:rPr>
                        <a:t>600</a:t>
                      </a: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Arial" panose="020B0604020202020204" pitchFamily="34" charset="0"/>
                        </a:rPr>
                        <a:t>8</a:t>
                      </a:r>
                      <a:endParaRPr kumimoji="0" lang="tr-TR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635" marR="68635" marT="0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6" name="Başlık 1"/>
          <p:cNvSpPr txBox="1">
            <a:spLocks/>
          </p:cNvSpPr>
          <p:nvPr/>
        </p:nvSpPr>
        <p:spPr bwMode="auto">
          <a:xfrm>
            <a:off x="5648890" y="3443042"/>
            <a:ext cx="1371381" cy="579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20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Bir </a:t>
            </a:r>
            <a:r>
              <a:rPr lang="tr-TR" altLang="tr-TR" sz="2000" b="1" dirty="0">
                <a:solidFill>
                  <a:srgbClr val="00B050"/>
                </a:solidFill>
                <a:latin typeface="Arial Narrow" panose="020B0606020202030204" pitchFamily="34" charset="0"/>
              </a:rPr>
              <a:t>etiketin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tr-TR" altLang="tr-TR" sz="20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kârı</a:t>
            </a:r>
            <a:endParaRPr lang="tr-TR" altLang="tr-TR" sz="20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3" name="Tablo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146799"/>
              </p:ext>
            </p:extLst>
          </p:nvPr>
        </p:nvGraphicFramePr>
        <p:xfrm>
          <a:off x="4930990" y="2385314"/>
          <a:ext cx="849679" cy="104368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600820"/>
              </a:tblGrid>
              <a:tr h="37782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75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60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Başlık 1"/>
          <p:cNvSpPr txBox="1">
            <a:spLocks/>
          </p:cNvSpPr>
          <p:nvPr/>
        </p:nvSpPr>
        <p:spPr bwMode="auto">
          <a:xfrm>
            <a:off x="8100392" y="3012882"/>
            <a:ext cx="1259632" cy="579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2000" b="1" dirty="0">
                <a:solidFill>
                  <a:srgbClr val="00B050"/>
                </a:solidFill>
                <a:latin typeface="Arial Narrow" panose="020B0606020202030204" pitchFamily="34" charset="0"/>
              </a:rPr>
              <a:t>etiket satmıştır</a:t>
            </a:r>
            <a:endParaRPr lang="tr-TR" altLang="tr-TR" sz="20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Başlık 1"/>
          <p:cNvSpPr txBox="1">
            <a:spLocks/>
          </p:cNvSpPr>
          <p:nvPr/>
        </p:nvSpPr>
        <p:spPr bwMode="auto">
          <a:xfrm>
            <a:off x="3563888" y="3012882"/>
            <a:ext cx="1345398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2000" b="1" dirty="0" err="1" smtClean="0">
                <a:solidFill>
                  <a:srgbClr val="00B050"/>
                </a:solidFill>
                <a:latin typeface="Arial Narrow" panose="020B0606020202030204" pitchFamily="34" charset="0"/>
              </a:rPr>
              <a:t>Krş</a:t>
            </a:r>
            <a:r>
              <a:rPr lang="tr-TR" altLang="tr-TR" sz="20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 etiketin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tr-TR" altLang="tr-TR" sz="20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satış fiyatı</a:t>
            </a:r>
            <a:endParaRPr lang="tr-TR" altLang="tr-TR" sz="20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7" name="Tablo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071845"/>
              </p:ext>
            </p:extLst>
          </p:nvPr>
        </p:nvGraphicFramePr>
        <p:xfrm>
          <a:off x="6692377" y="2556317"/>
          <a:ext cx="1408015" cy="913130"/>
        </p:xfrm>
        <a:graphic>
          <a:graphicData uri="http://schemas.openxmlformats.org/drawingml/2006/table">
            <a:tbl>
              <a:tblPr firstRow="1" firstCol="1" bandRow="1"/>
              <a:tblGrid>
                <a:gridCol w="865932"/>
                <a:gridCol w="542083"/>
              </a:tblGrid>
              <a:tr h="4311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Arial" panose="020B0604020202020204" pitchFamily="34" charset="0"/>
                        </a:rPr>
                        <a:t>3600</a:t>
                      </a: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Arial" panose="020B0604020202020204" pitchFamily="34" charset="0"/>
                        </a:rPr>
                        <a:t>15</a:t>
                      </a:r>
                      <a:endParaRPr kumimoji="0" lang="tr-TR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635" marR="68635" marT="0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156882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2" grpId="0"/>
      <p:bldP spid="26" grpId="0"/>
      <p:bldP spid="14" grpId="0"/>
      <p:bldP spid="1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12383</TotalTime>
  <Words>226</Words>
  <Application>Microsoft Office PowerPoint</Application>
  <PresentationFormat>Ekran Gösterisi (4:3)</PresentationFormat>
  <Paragraphs>53</Paragraphs>
  <Slides>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hp</dc:creator>
  <cp:lastModifiedBy>lenovo</cp:lastModifiedBy>
  <cp:revision>1107</cp:revision>
  <dcterms:created xsi:type="dcterms:W3CDTF">2016-02-04T21:23:22Z</dcterms:created>
  <dcterms:modified xsi:type="dcterms:W3CDTF">2019-10-27T17:55:33Z</dcterms:modified>
</cp:coreProperties>
</file>