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5" r:id="rId2"/>
    <p:sldId id="287" r:id="rId3"/>
    <p:sldId id="296" r:id="rId4"/>
    <p:sldId id="297" r:id="rId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12" autoAdjust="0"/>
    <p:restoredTop sz="98399" autoAdjust="0"/>
  </p:normalViewPr>
  <p:slideViewPr>
    <p:cSldViewPr>
      <p:cViewPr>
        <p:scale>
          <a:sx n="90" d="100"/>
          <a:sy n="90" d="100"/>
        </p:scale>
        <p:origin x="-28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56E511-3334-4CBC-91B8-0A180150A1F3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FA5F19-C700-49A1-8E1C-6F14F2629FF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81367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FA5F19-C700-49A1-8E1C-6F14F2629FF1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561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B3E69-0E4D-4547-9477-5C8938C22297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DA45D-966C-436C-BDC0-3C976C73DD5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45417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E75A-1693-48F1-9DE0-2613DC857B28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DBE9-9A5A-4A9B-AE7C-FB1CA77F30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644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0E31-63D7-4581-B978-C8A7E095F551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D3C0-52BE-47AF-8F5F-EDF58429784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184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FC6C-D173-4427-9093-A1AA9913E2AA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786C-1106-40B9-A7F0-33F70158F24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9228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116BE-7B06-4E29-884D-5083892316A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CC6C-F107-417D-A0C8-771FEF0CAE6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891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96B-7B4D-492B-A063-9ED33021AB7B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F89E-7FA2-4231-A52E-A66C53A0B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49772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4D9DC-88D6-45A7-B664-1092B2EC3F19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6453-64D6-4624-96B8-E62C479DEE3E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6893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D2F0-B718-4E78-A13B-880A7D88BA8C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20482-40CE-40F9-AB31-8BFB75606A2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349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CBEA6-EBF5-412C-AD84-D5E032CBECCD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4DD90-8761-4779-A1B8-41C7D90D3C04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6251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70D2C-6B66-4404-B137-5DA4B2139AD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9D017-164D-4E0C-8665-1A5D098D571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419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dirty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26952-561D-4330-AD92-28B2B5A8DEB4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33E6-94AB-4D3A-AD6D-A7DE7012945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427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A8FC78-3EB0-46FF-986F-8A80EB24D1DE}" type="datetimeFigureOut">
              <a:rPr lang="tr-TR"/>
              <a:pPr>
                <a:defRPr/>
              </a:pPr>
              <a:t>27.10.2019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B1027E6-13EC-499B-82C8-36B4A832D068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052736"/>
            <a:ext cx="860444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>
                <a:solidFill>
                  <a:srgbClr val="FF0000"/>
                </a:solidFill>
                <a:latin typeface="ALFABET98" pitchFamily="2" charset="0"/>
              </a:rPr>
              <a:t>Problemler </a:t>
            </a:r>
            <a:endParaRPr lang="tr-TR" altLang="tr-TR" sz="96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9600" b="1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28 </a:t>
            </a:r>
            <a:r>
              <a:rPr lang="tr-TR" altLang="tr-TR" sz="9600" b="1" dirty="0" smtClean="0">
                <a:solidFill>
                  <a:srgbClr val="FF0000"/>
                </a:solidFill>
                <a:latin typeface="Arial Narrow" pitchFamily="34" charset="0"/>
              </a:rPr>
              <a:t>Ekim 2019)</a:t>
            </a:r>
            <a:endParaRPr lang="tr-TR" altLang="tr-TR" sz="96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86075" y="2650662"/>
            <a:ext cx="1368957" cy="461962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1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48245" y="5989786"/>
            <a:ext cx="1403648" cy="463550"/>
          </a:xfrm>
          <a:prstGeom prst="rect">
            <a:avLst/>
          </a:prstGeom>
          <a:solidFill>
            <a:srgbClr val="FFFF00"/>
          </a:solidFill>
          <a:ln w="57150">
            <a:solidFill>
              <a:srgbClr val="0070C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tr-TR" altLang="tr-TR" sz="2400" b="1" dirty="0">
                <a:solidFill>
                  <a:schemeClr val="accent1">
                    <a:lumMod val="75000"/>
                  </a:schemeClr>
                </a:solidFill>
                <a:latin typeface="ALFABET98" pitchFamily="2" charset="0"/>
              </a:rPr>
              <a:t>Çözüm:</a:t>
            </a:r>
            <a:r>
              <a:rPr lang="tr-TR" sz="2400" i="1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1566260" y="0"/>
            <a:ext cx="628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tr-TR" altLang="tr-TR" sz="3600" b="1" u="sng" dirty="0">
                <a:solidFill>
                  <a:srgbClr val="FF0000"/>
                </a:solidFill>
                <a:latin typeface="ALFABET98" pitchFamily="2" charset="0"/>
              </a:rPr>
              <a:t>Problemler –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LFABET98" pitchFamily="2" charset="0"/>
              </a:rPr>
              <a:t>(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28 </a:t>
            </a:r>
            <a:r>
              <a:rPr lang="tr-TR" altLang="tr-TR" sz="3600" b="1" u="sng" dirty="0" smtClean="0">
                <a:solidFill>
                  <a:srgbClr val="FF0000"/>
                </a:solidFill>
                <a:latin typeface="Arial Narrow" pitchFamily="34" charset="0"/>
              </a:rPr>
              <a:t>Ekim </a:t>
            </a:r>
            <a:r>
              <a:rPr lang="tr-TR" altLang="tr-TR" sz="3600" b="1" u="sng" dirty="0">
                <a:solidFill>
                  <a:srgbClr val="FF0000"/>
                </a:solidFill>
                <a:latin typeface="Arial Narrow" pitchFamily="34" charset="0"/>
              </a:rPr>
              <a:t>2019)</a:t>
            </a:r>
            <a:endParaRPr lang="tr-TR" altLang="tr-TR" sz="3600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4064010"/>
            <a:ext cx="900112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b="1" dirty="0">
                <a:latin typeface="Arial Narrow" panose="020B0606020202030204" pitchFamily="34" charset="0"/>
              </a:rPr>
              <a:t>Benim yaşım annemin yaşının yarısından 8 eksiktir. Annemin yaşı ise dedemin yaşının 2/5 si kadardır. Dedemin yaşı 85 olduğuna göre Ben doğduğumda dedem kaç yaşındaydı?</a:t>
            </a:r>
            <a:endParaRPr lang="tr-TR" altLang="tr-TR" b="1" dirty="0"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646331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b="1" dirty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b="1" dirty="0">
                <a:latin typeface="Arial Narrow" panose="020B0606020202030204" pitchFamily="34" charset="0"/>
              </a:rPr>
              <a:t>Bir kömür satıcısı elindeki kömürleri 35 kiloluk torbalara koyduğunda 96 torba oluyor. Bu kömürleri 60 kiloluk torbalara koysaydı kaç torba daha az kullanırdı?</a:t>
            </a:r>
            <a:endParaRPr lang="tr-TR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86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 autoUpdateAnimBg="0"/>
      <p:bldP spid="11" grpId="0" animBg="1" autoUpdateAnimBg="0"/>
      <p:bldP spid="13" grpId="0" autoUpdateAnimBg="0"/>
      <p:bldP spid="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2239" y="1303085"/>
            <a:ext cx="20715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tr-TR" b="1" u="sng" dirty="0" smtClean="0">
                <a:solidFill>
                  <a:srgbClr val="FF0000"/>
                </a:solidFill>
                <a:latin typeface="ALFABET98" pitchFamily="2" charset="0"/>
              </a:rPr>
              <a:t>Çözüm :</a:t>
            </a:r>
            <a:endParaRPr lang="tr-TR" altLang="tr-TR" b="1" u="sng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1895" y="0"/>
            <a:ext cx="9001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 eaLnBrk="1" hangingPunct="1">
              <a:spcBef>
                <a:spcPct val="0"/>
              </a:spcBef>
              <a:buNone/>
            </a:pP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tr-TR" altLang="tr-TR" sz="28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altLang="tr-TR" sz="2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– </a:t>
            </a:r>
            <a:r>
              <a:rPr lang="tr-TR" alt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Bir kömür satıcısı elindeki kömürleri 35 kiloluk torbalara koyduğunda 96 torba oluyor. Bu kömürleri 60 kiloluk torbalara koysaydı kaç torba daha az kullanırdı?</a:t>
            </a:r>
            <a:endParaRPr lang="tr-TR" alt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7 Metin kutusu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6023337" y="6396335"/>
            <a:ext cx="3017321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2" name="Dikdörtgen 1"/>
          <p:cNvSpPr/>
          <p:nvPr/>
        </p:nvSpPr>
        <p:spPr>
          <a:xfrm>
            <a:off x="68280" y="4777755"/>
            <a:ext cx="88611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800" b="1" dirty="0">
                <a:solidFill>
                  <a:srgbClr val="FF0000"/>
                </a:solidFill>
                <a:latin typeface="Arial Narrow" panose="020B0606020202030204" pitchFamily="34" charset="0"/>
              </a:rPr>
              <a:t>2–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tr-TR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Benim yaşım annemin yaşının yarısından 8 eksiktir. Annemin yaşı ise dedemin yaşının 2/5 si kadardır. Dedemin yaşı 85 olduğuna göre Ben doğduğumda dedem kaç yaşındaydı?</a:t>
            </a:r>
            <a:endParaRPr lang="tr-TR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1" name="Tablo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002618"/>
              </p:ext>
            </p:extLst>
          </p:nvPr>
        </p:nvGraphicFramePr>
        <p:xfrm>
          <a:off x="421277" y="2075460"/>
          <a:ext cx="1035416" cy="96240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35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4" name="Başlık 1"/>
          <p:cNvSpPr txBox="1">
            <a:spLocks/>
          </p:cNvSpPr>
          <p:nvPr/>
        </p:nvSpPr>
        <p:spPr bwMode="auto">
          <a:xfrm>
            <a:off x="1553707" y="3220690"/>
            <a:ext cx="1080120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Ton kömür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7" name="Tablo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35382"/>
              </p:ext>
            </p:extLst>
          </p:nvPr>
        </p:nvGraphicFramePr>
        <p:xfrm>
          <a:off x="3347864" y="2193030"/>
          <a:ext cx="1408015" cy="887763"/>
        </p:xfrm>
        <a:graphic>
          <a:graphicData uri="http://schemas.openxmlformats.org/drawingml/2006/table">
            <a:tbl>
              <a:tblPr firstRow="1" firstCol="1" bandRow="1"/>
              <a:tblGrid>
                <a:gridCol w="865932"/>
                <a:gridCol w="542083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3360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60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7" name="Tablo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322227"/>
              </p:ext>
            </p:extLst>
          </p:nvPr>
        </p:nvGraphicFramePr>
        <p:xfrm>
          <a:off x="6300192" y="2248626"/>
          <a:ext cx="1035416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786557"/>
              </a:tblGrid>
              <a:tr h="4199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96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56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9" name="Başlık 1"/>
          <p:cNvSpPr txBox="1">
            <a:spLocks/>
          </p:cNvSpPr>
          <p:nvPr/>
        </p:nvSpPr>
        <p:spPr bwMode="auto">
          <a:xfrm>
            <a:off x="7336754" y="3340294"/>
            <a:ext cx="792088" cy="26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18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masal</a:t>
            </a:r>
            <a:endParaRPr lang="tr-TR" altLang="tr-TR" sz="18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8310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64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latin typeface="Arial" charset="0"/>
            </a:endParaRPr>
          </a:p>
        </p:txBody>
      </p:sp>
      <p:sp>
        <p:nvSpPr>
          <p:cNvPr id="37" name="Başlık 1"/>
          <p:cNvSpPr txBox="1">
            <a:spLocks/>
          </p:cNvSpPr>
          <p:nvPr/>
        </p:nvSpPr>
        <p:spPr bwMode="auto">
          <a:xfrm>
            <a:off x="169762" y="1597776"/>
            <a:ext cx="194310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tr-TR" altLang="tr-TR" sz="3600" b="1" dirty="0">
                <a:solidFill>
                  <a:srgbClr val="FF0000"/>
                </a:solidFill>
                <a:latin typeface="ALFABET98" pitchFamily="2" charset="0"/>
              </a:rPr>
              <a:t>Çözüm:</a:t>
            </a:r>
          </a:p>
        </p:txBody>
      </p:sp>
      <p:sp>
        <p:nvSpPr>
          <p:cNvPr id="45" name="7 Metin kutusu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256433" y="6397625"/>
            <a:ext cx="292100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r-TR" sz="2400" b="1" i="1" dirty="0">
                <a:solidFill>
                  <a:schemeClr val="accent4"/>
                </a:solidFill>
                <a:latin typeface="Arial Black" pitchFamily="34" charset="0"/>
              </a:rPr>
              <a:t>ANA SAYFAYA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-1" y="-117405"/>
            <a:ext cx="90011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tr-TR" altLang="tr-TR" sz="3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2– </a:t>
            </a:r>
            <a:r>
              <a:rPr lang="tr-TR" sz="30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Benim yaşım annemin yaşının yarısından 8 eksiktir. Annemin yaşı ise dedemin yaşının 2/5 si kadardır. Dedemin yaşı 85 olduğuna göre Ben doğduğumda dedem kaç yaşındaydı?</a:t>
            </a:r>
            <a:endParaRPr lang="tr-TR" sz="30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Tablo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218026"/>
              </p:ext>
            </p:extLst>
          </p:nvPr>
        </p:nvGraphicFramePr>
        <p:xfrm>
          <a:off x="169762" y="2472987"/>
          <a:ext cx="92224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542082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85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5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0" name="Tablo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834124"/>
              </p:ext>
            </p:extLst>
          </p:nvPr>
        </p:nvGraphicFramePr>
        <p:xfrm>
          <a:off x="1619672" y="2465705"/>
          <a:ext cx="849679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600820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17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Başlık 1"/>
          <p:cNvSpPr txBox="1">
            <a:spLocks/>
          </p:cNvSpPr>
          <p:nvPr/>
        </p:nvSpPr>
        <p:spPr bwMode="auto">
          <a:xfrm>
            <a:off x="2411760" y="3429000"/>
            <a:ext cx="214646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Annemin yaşı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3" name="Tablo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005967"/>
              </p:ext>
            </p:extLst>
          </p:nvPr>
        </p:nvGraphicFramePr>
        <p:xfrm>
          <a:off x="3923928" y="2472987"/>
          <a:ext cx="922240" cy="913130"/>
        </p:xfrm>
        <a:graphic>
          <a:graphicData uri="http://schemas.openxmlformats.org/drawingml/2006/table">
            <a:tbl>
              <a:tblPr firstRow="1" firstCol="1" bandRow="1"/>
              <a:tblGrid>
                <a:gridCol w="542082"/>
                <a:gridCol w="380158"/>
              </a:tblGrid>
              <a:tr h="431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34</a:t>
                      </a: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endParaRPr kumimoji="0" lang="tr-TR" sz="2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tr-TR" sz="2800" b="1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6" name="Başlık 1"/>
          <p:cNvSpPr txBox="1">
            <a:spLocks/>
          </p:cNvSpPr>
          <p:nvPr/>
        </p:nvSpPr>
        <p:spPr bwMode="auto">
          <a:xfrm>
            <a:off x="6084168" y="3429000"/>
            <a:ext cx="936104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Benim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yaşım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o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41628"/>
              </p:ext>
            </p:extLst>
          </p:nvPr>
        </p:nvGraphicFramePr>
        <p:xfrm>
          <a:off x="5364088" y="2407709"/>
          <a:ext cx="849679" cy="100304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600820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17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Başlık 1"/>
          <p:cNvSpPr txBox="1">
            <a:spLocks/>
          </p:cNvSpPr>
          <p:nvPr/>
        </p:nvSpPr>
        <p:spPr bwMode="auto">
          <a:xfrm>
            <a:off x="7884368" y="3429000"/>
            <a:ext cx="1259632" cy="579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tr-TR" altLang="tr-TR" sz="2000" b="1" dirty="0" smtClean="0">
                <a:solidFill>
                  <a:srgbClr val="00B050"/>
                </a:solidFill>
                <a:latin typeface="Arial Narrow" panose="020B0606020202030204" pitchFamily="34" charset="0"/>
              </a:rPr>
              <a:t>yaşındaydı</a:t>
            </a:r>
            <a:endParaRPr lang="tr-TR" altLang="tr-TR" sz="20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5" name="Tablo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64668"/>
              </p:ext>
            </p:extLst>
          </p:nvPr>
        </p:nvGraphicFramePr>
        <p:xfrm>
          <a:off x="7092280" y="2391760"/>
          <a:ext cx="849679" cy="1043686"/>
        </p:xfrm>
        <a:graphic>
          <a:graphicData uri="http://schemas.openxmlformats.org/drawingml/2006/table">
            <a:tbl>
              <a:tblPr firstRow="1" firstCol="1" bandRow="1"/>
              <a:tblGrid>
                <a:gridCol w="248859"/>
                <a:gridCol w="600820"/>
              </a:tblGrid>
              <a:tr h="37782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kumimoji="0" lang="tr-TR" sz="3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85</a:t>
                      </a:r>
                      <a:endParaRPr kumimoji="0" lang="tr-TR" sz="3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652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-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3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kumimoji="0" lang="tr-TR" sz="32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635" marR="68635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15688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2" grpId="0"/>
      <p:bldP spid="26" grpId="0"/>
      <p:bldP spid="1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12308</TotalTime>
  <Words>205</Words>
  <Application>Microsoft Office PowerPoint</Application>
  <PresentationFormat>Ekran Gösterisi (4:3)</PresentationFormat>
  <Paragraphs>47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lenovo</cp:lastModifiedBy>
  <cp:revision>1104</cp:revision>
  <dcterms:created xsi:type="dcterms:W3CDTF">2016-02-04T21:23:22Z</dcterms:created>
  <dcterms:modified xsi:type="dcterms:W3CDTF">2019-10-27T16:39:38Z</dcterms:modified>
</cp:coreProperties>
</file>