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pD9gtJu3ihHET8gCVqhJQw==" hashData="uXIi+eVMlyOx8gMW4FjoT+uIbW0="/>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1" autoAdjust="0"/>
    <p:restoredTop sz="94902" autoAdjust="0"/>
  </p:normalViewPr>
  <p:slideViewPr>
    <p:cSldViewPr>
      <p:cViewPr>
        <p:scale>
          <a:sx n="88" d="100"/>
          <a:sy n="88" d="100"/>
        </p:scale>
        <p:origin x="-7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E72DA-C67C-4EA9-9946-A2C9F46BE297}" type="datetimeFigureOut">
              <a:rPr lang="tr-TR" smtClean="0"/>
              <a:t>06.04.2018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4C223-2213-43AA-A679-11F98A21489D}" type="slidenum">
              <a:rPr lang="tr-TR" smtClean="0"/>
              <a:t>‹#›</a:t>
            </a:fld>
            <a:endParaRPr lang="tr-TR"/>
          </a:p>
        </p:txBody>
      </p:sp>
    </p:spTree>
    <p:extLst>
      <p:ext uri="{BB962C8B-B14F-4D97-AF65-F5344CB8AC3E}">
        <p14:creationId xmlns:p14="http://schemas.microsoft.com/office/powerpoint/2010/main" val="44482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r>
              <a:rPr lang="tr-TR" altLang="tr-TR" smtClean="0"/>
              <a:t>www.slaytyerim.com</a:t>
            </a:r>
            <a:endParaRPr lang="tr-TR" altLang="tr-TR"/>
          </a:p>
        </p:txBody>
      </p:sp>
      <p:sp>
        <p:nvSpPr>
          <p:cNvPr id="6" name="Slide Number Placeholder 5"/>
          <p:cNvSpPr>
            <a:spLocks noGrp="1"/>
          </p:cNvSpPr>
          <p:nvPr>
            <p:ph type="sldNum" sz="quarter" idx="12"/>
          </p:nvPr>
        </p:nvSpPr>
        <p:spPr/>
        <p:txBody>
          <a:bodyPr/>
          <a:lstStyle/>
          <a:p>
            <a:fld id="{15768319-5E4B-4D81-BE57-DF8BB5501440}" type="slidenum">
              <a:rPr lang="tr-TR" altLang="tr-TR" smtClean="0"/>
              <a:pPr/>
              <a:t>‹#›</a:t>
            </a:fld>
            <a:endParaRPr lang="tr-TR" altLang="tr-TR"/>
          </a:p>
        </p:txBody>
      </p:sp>
    </p:spTree>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r>
              <a:rPr lang="tr-TR" altLang="tr-TR" smtClean="0"/>
              <a:t>www.slaytyerim.com</a:t>
            </a:r>
            <a:endParaRPr lang="tr-TR" altLang="tr-TR"/>
          </a:p>
        </p:txBody>
      </p:sp>
      <p:sp>
        <p:nvSpPr>
          <p:cNvPr id="6" name="Slide Number Placeholder 5"/>
          <p:cNvSpPr>
            <a:spLocks noGrp="1"/>
          </p:cNvSpPr>
          <p:nvPr>
            <p:ph type="sldNum" sz="quarter" idx="12"/>
          </p:nvPr>
        </p:nvSpPr>
        <p:spPr/>
        <p:txBody>
          <a:bodyPr/>
          <a:lstStyle/>
          <a:p>
            <a:fld id="{BDA09C0B-1809-4501-859B-9A583EEF55C7}" type="slidenum">
              <a:rPr lang="tr-TR" altLang="tr-TR" smtClean="0"/>
              <a:pPr/>
              <a:t>‹#›</a:t>
            </a:fld>
            <a:endParaRPr lang="tr-TR" altLang="tr-TR"/>
          </a:p>
        </p:txBody>
      </p:sp>
    </p:spTree>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r>
              <a:rPr lang="tr-TR" altLang="tr-TR" smtClean="0"/>
              <a:t>www.slaytyerim.com</a:t>
            </a:r>
            <a:endParaRPr lang="tr-TR" altLang="tr-TR"/>
          </a:p>
        </p:txBody>
      </p:sp>
      <p:sp>
        <p:nvSpPr>
          <p:cNvPr id="6" name="Slide Number Placeholder 5"/>
          <p:cNvSpPr>
            <a:spLocks noGrp="1"/>
          </p:cNvSpPr>
          <p:nvPr>
            <p:ph type="sldNum" sz="quarter" idx="12"/>
          </p:nvPr>
        </p:nvSpPr>
        <p:spPr/>
        <p:txBody>
          <a:bodyPr/>
          <a:lstStyle/>
          <a:p>
            <a:fld id="{3D1F9984-9D96-452D-A462-C47D513E09A0}" type="slidenum">
              <a:rPr lang="tr-TR" altLang="tr-TR" smtClean="0"/>
              <a:pPr/>
              <a:t>‹#›</a:t>
            </a:fld>
            <a:endParaRPr lang="tr-TR" alt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5225"/>
            <a:ext cx="2133600" cy="476250"/>
          </a:xfrm>
        </p:spPr>
        <p:txBody>
          <a:bodyPr/>
          <a:lstStyle>
            <a:lvl1pPr>
              <a:defRPr/>
            </a:lvl1pPr>
          </a:lstStyle>
          <a:p>
            <a:endParaRPr lang="tr-TR" altLang="tr-T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smtClean="0"/>
              <a:t>www.slaytyerim.com</a:t>
            </a:r>
            <a:endParaRPr lang="tr-TR" altLang="tr-T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8FE395D7-5289-42E6-80F7-863FCDB51CB6}" type="slidenum">
              <a:rPr lang="tr-TR" altLang="tr-TR"/>
              <a:pPr/>
              <a:t>‹#›</a:t>
            </a:fld>
            <a:endParaRPr lang="tr-TR" altLang="tr-TR"/>
          </a:p>
        </p:txBody>
      </p:sp>
    </p:spTree>
    <p:extLst>
      <p:ext uri="{BB962C8B-B14F-4D97-AF65-F5344CB8AC3E}">
        <p14:creationId xmlns:p14="http://schemas.microsoft.com/office/powerpoint/2010/main" val="988950050"/>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r>
              <a:rPr lang="tr-TR" altLang="tr-TR" smtClean="0"/>
              <a:t>www.slaytyerim.com</a:t>
            </a:r>
            <a:endParaRPr lang="tr-TR" altLang="tr-TR"/>
          </a:p>
        </p:txBody>
      </p:sp>
      <p:sp>
        <p:nvSpPr>
          <p:cNvPr id="6" name="Slide Number Placeholder 5"/>
          <p:cNvSpPr>
            <a:spLocks noGrp="1"/>
          </p:cNvSpPr>
          <p:nvPr>
            <p:ph type="sldNum" sz="quarter" idx="12"/>
          </p:nvPr>
        </p:nvSpPr>
        <p:spPr/>
        <p:txBody>
          <a:bodyPr/>
          <a:lstStyle/>
          <a:p>
            <a:fld id="{A48EFD77-CE49-45DC-AD82-E75B39E78CA6}" type="slidenum">
              <a:rPr lang="tr-TR" altLang="tr-TR" smtClean="0"/>
              <a:pPr/>
              <a:t>‹#›</a:t>
            </a:fld>
            <a:endParaRPr lang="tr-TR" alt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r>
              <a:rPr lang="tr-TR" altLang="tr-TR" smtClean="0"/>
              <a:t>www.slaytyerim.com</a:t>
            </a:r>
            <a:endParaRPr lang="tr-TR" altLang="tr-TR"/>
          </a:p>
        </p:txBody>
      </p:sp>
      <p:sp>
        <p:nvSpPr>
          <p:cNvPr id="6" name="Slide Number Placeholder 5"/>
          <p:cNvSpPr>
            <a:spLocks noGrp="1"/>
          </p:cNvSpPr>
          <p:nvPr>
            <p:ph type="sldNum" sz="quarter" idx="12"/>
          </p:nvPr>
        </p:nvSpPr>
        <p:spPr/>
        <p:txBody>
          <a:bodyPr/>
          <a:lstStyle/>
          <a:p>
            <a:fld id="{7FD621B2-3C6E-438B-ACF7-AEAA31C430A2}" type="slidenum">
              <a:rPr lang="tr-TR" altLang="tr-TR" smtClean="0"/>
              <a:pPr/>
              <a:t>‹#›</a:t>
            </a:fld>
            <a:endParaRPr lang="tr-TR" altLang="tr-TR"/>
          </a:p>
        </p:txBody>
      </p:sp>
    </p:spTree>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r>
              <a:rPr lang="tr-TR" altLang="tr-TR" smtClean="0"/>
              <a:t>www.slaytyerim.com</a:t>
            </a:r>
            <a:endParaRPr lang="tr-TR" altLang="tr-TR"/>
          </a:p>
        </p:txBody>
      </p:sp>
      <p:sp>
        <p:nvSpPr>
          <p:cNvPr id="7" name="Slide Number Placeholder 6"/>
          <p:cNvSpPr>
            <a:spLocks noGrp="1"/>
          </p:cNvSpPr>
          <p:nvPr>
            <p:ph type="sldNum" sz="quarter" idx="12"/>
          </p:nvPr>
        </p:nvSpPr>
        <p:spPr/>
        <p:txBody>
          <a:bodyPr/>
          <a:lstStyle/>
          <a:p>
            <a:fld id="{1E696C8C-D67A-47D6-BE67-33730E4338B3}" type="slidenum">
              <a:rPr lang="tr-TR" altLang="tr-TR" smtClean="0"/>
              <a:pPr/>
              <a:t>‹#›</a:t>
            </a:fld>
            <a:endParaRPr lang="tr-TR" alt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ltLang="tr-TR"/>
          </a:p>
        </p:txBody>
      </p:sp>
      <p:sp>
        <p:nvSpPr>
          <p:cNvPr id="8" name="Footer Placeholder 7"/>
          <p:cNvSpPr>
            <a:spLocks noGrp="1"/>
          </p:cNvSpPr>
          <p:nvPr>
            <p:ph type="ftr" sz="quarter" idx="11"/>
          </p:nvPr>
        </p:nvSpPr>
        <p:spPr/>
        <p:txBody>
          <a:bodyPr/>
          <a:lstStyle/>
          <a:p>
            <a:r>
              <a:rPr lang="tr-TR" altLang="tr-TR" smtClean="0"/>
              <a:t>www.slaytyerim.com</a:t>
            </a:r>
            <a:endParaRPr lang="tr-TR" altLang="tr-TR"/>
          </a:p>
        </p:txBody>
      </p:sp>
      <p:sp>
        <p:nvSpPr>
          <p:cNvPr id="9" name="Slide Number Placeholder 8"/>
          <p:cNvSpPr>
            <a:spLocks noGrp="1"/>
          </p:cNvSpPr>
          <p:nvPr>
            <p:ph type="sldNum" sz="quarter" idx="12"/>
          </p:nvPr>
        </p:nvSpPr>
        <p:spPr/>
        <p:txBody>
          <a:bodyPr/>
          <a:lstStyle/>
          <a:p>
            <a:fld id="{2E77CC00-5C6E-4089-B1AF-01729A6F6430}" type="slidenum">
              <a:rPr lang="tr-TR" altLang="tr-TR" smtClean="0"/>
              <a:pPr/>
              <a:t>‹#›</a:t>
            </a:fld>
            <a:endParaRPr lang="tr-TR" altLang="tr-TR"/>
          </a:p>
        </p:txBody>
      </p:sp>
    </p:spTree>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endParaRPr lang="tr-TR" altLang="tr-TR"/>
          </a:p>
        </p:txBody>
      </p:sp>
      <p:sp>
        <p:nvSpPr>
          <p:cNvPr id="4" name="Footer Placeholder 3"/>
          <p:cNvSpPr>
            <a:spLocks noGrp="1"/>
          </p:cNvSpPr>
          <p:nvPr>
            <p:ph type="ftr" sz="quarter" idx="11"/>
          </p:nvPr>
        </p:nvSpPr>
        <p:spPr/>
        <p:txBody>
          <a:bodyPr/>
          <a:lstStyle/>
          <a:p>
            <a:r>
              <a:rPr lang="tr-TR" altLang="tr-TR" smtClean="0"/>
              <a:t>www.slaytyerim.com</a:t>
            </a:r>
            <a:endParaRPr lang="tr-TR" altLang="tr-TR"/>
          </a:p>
        </p:txBody>
      </p:sp>
      <p:sp>
        <p:nvSpPr>
          <p:cNvPr id="5" name="Slide Number Placeholder 4"/>
          <p:cNvSpPr>
            <a:spLocks noGrp="1"/>
          </p:cNvSpPr>
          <p:nvPr>
            <p:ph type="sldNum" sz="quarter" idx="12"/>
          </p:nvPr>
        </p:nvSpPr>
        <p:spPr/>
        <p:txBody>
          <a:bodyPr/>
          <a:lstStyle/>
          <a:p>
            <a:fld id="{DAC665DB-F180-4382-8736-9EF25CC1B5CD}" type="slidenum">
              <a:rPr lang="tr-TR" altLang="tr-TR" smtClean="0"/>
              <a:pPr/>
              <a:t>‹#›</a:t>
            </a:fld>
            <a:endParaRPr lang="tr-TR" altLang="tr-TR"/>
          </a:p>
        </p:txBody>
      </p:sp>
    </p:spTree>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tr-TR" altLang="tr-TR"/>
          </a:p>
        </p:txBody>
      </p:sp>
      <p:sp>
        <p:nvSpPr>
          <p:cNvPr id="3" name="Footer Placeholder 2"/>
          <p:cNvSpPr>
            <a:spLocks noGrp="1"/>
          </p:cNvSpPr>
          <p:nvPr>
            <p:ph type="ftr" sz="quarter" idx="11"/>
          </p:nvPr>
        </p:nvSpPr>
        <p:spPr/>
        <p:txBody>
          <a:bodyPr/>
          <a:lstStyle/>
          <a:p>
            <a:r>
              <a:rPr lang="tr-TR" altLang="tr-TR" smtClean="0"/>
              <a:t>www.slaytyerim.com</a:t>
            </a:r>
            <a:endParaRPr lang="tr-TR" altLang="tr-TR"/>
          </a:p>
        </p:txBody>
      </p:sp>
      <p:sp>
        <p:nvSpPr>
          <p:cNvPr id="4" name="Slide Number Placeholder 3"/>
          <p:cNvSpPr>
            <a:spLocks noGrp="1"/>
          </p:cNvSpPr>
          <p:nvPr>
            <p:ph type="sldNum" sz="quarter" idx="12"/>
          </p:nvPr>
        </p:nvSpPr>
        <p:spPr/>
        <p:txBody>
          <a:bodyPr/>
          <a:lstStyle/>
          <a:p>
            <a:fld id="{686D04BE-6A66-41BF-B2ED-4B60703F4744}" type="slidenum">
              <a:rPr lang="tr-TR" altLang="tr-TR" smtClean="0"/>
              <a:pPr/>
              <a:t>‹#›</a:t>
            </a:fld>
            <a:endParaRPr lang="tr-TR" altLang="tr-TR"/>
          </a:p>
        </p:txBody>
      </p:sp>
    </p:spTree>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r>
              <a:rPr lang="tr-TR" altLang="tr-TR" smtClean="0"/>
              <a:t>www.slaytyerim.com</a:t>
            </a:r>
            <a:endParaRPr lang="tr-TR" altLang="tr-TR"/>
          </a:p>
        </p:txBody>
      </p:sp>
      <p:sp>
        <p:nvSpPr>
          <p:cNvPr id="7" name="Slide Number Placeholder 6"/>
          <p:cNvSpPr>
            <a:spLocks noGrp="1"/>
          </p:cNvSpPr>
          <p:nvPr>
            <p:ph type="sldNum" sz="quarter" idx="12"/>
          </p:nvPr>
        </p:nvSpPr>
        <p:spPr/>
        <p:txBody>
          <a:bodyPr/>
          <a:lstStyle/>
          <a:p>
            <a:fld id="{4C17CBD9-1255-4617-A181-6430DA493D4F}" type="slidenum">
              <a:rPr lang="tr-TR" altLang="tr-TR" smtClean="0"/>
              <a:pPr/>
              <a:t>‹#›</a:t>
            </a:fld>
            <a:endParaRPr lang="tr-TR" alt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r>
              <a:rPr lang="tr-TR" altLang="tr-TR" smtClean="0"/>
              <a:t>www.slaytyerim.com</a:t>
            </a:r>
            <a:endParaRPr lang="tr-TR" altLang="tr-TR"/>
          </a:p>
        </p:txBody>
      </p:sp>
      <p:sp>
        <p:nvSpPr>
          <p:cNvPr id="7" name="Slide Number Placeholder 6"/>
          <p:cNvSpPr>
            <a:spLocks noGrp="1"/>
          </p:cNvSpPr>
          <p:nvPr>
            <p:ph type="sldNum" sz="quarter" idx="12"/>
          </p:nvPr>
        </p:nvSpPr>
        <p:spPr/>
        <p:txBody>
          <a:bodyPr/>
          <a:lstStyle/>
          <a:p>
            <a:fld id="{A3110DCA-A4C3-426A-A221-BD661DD70D05}" type="slidenum">
              <a:rPr lang="tr-TR" altLang="tr-TR" smtClean="0"/>
              <a:pPr/>
              <a:t>‹#›</a:t>
            </a:fld>
            <a:endParaRPr lang="tr-TR" alt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tr-TR" alt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tr-TR" altLang="tr-TR" smtClean="0"/>
              <a:t>www.slaytyerim.com</a:t>
            </a:r>
            <a:endParaRPr lang="tr-TR" alt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4BEF4DE-A696-4740-8549-80EAC787213B}" type="slidenum">
              <a:rPr lang="tr-TR" altLang="tr-TR" smtClean="0"/>
              <a:pPr/>
              <a:t>‹#›</a:t>
            </a:fld>
            <a:endParaRPr lang="tr-TR" alt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xit" presetSubtype="0" fill="hold" grpId="1" nodeType="clickEffect">
                                  <p:stCondLst>
                                    <p:cond delay="0"/>
                                  </p:stCondLst>
                                  <p:childTnLst>
                                    <p:anim calcmode="lin" valueType="num">
                                      <p:cBhvr>
                                        <p:cTn id="52" dur="2000" fill="hold"/>
                                        <p:tgtEl>
                                          <p:spTgt spid="2"/>
                                        </p:tgtEl>
                                        <p:attrNameLst>
                                          <p:attrName>style.rotation</p:attrName>
                                        </p:attrNameLst>
                                      </p:cBhvr>
                                      <p:tavLst>
                                        <p:tav tm="0">
                                          <p:val>
                                            <p:fltVal val="0"/>
                                          </p:val>
                                        </p:tav>
                                        <p:tav tm="100000">
                                          <p:val>
                                            <p:fltVal val="-90"/>
                                          </p:val>
                                        </p:tav>
                                      </p:tavLst>
                                    </p:anim>
                                    <p:anim calcmode="lin" valueType="num">
                                      <p:cBhvr>
                                        <p:cTn id="53" dur="2000" fill="hold"/>
                                        <p:tgtEl>
                                          <p:spTgt spid="2"/>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2"/>
                                        </p:tgtEl>
                                        <p:attrNameLst>
                                          <p:attrName>ppt_h</p:attrName>
                                        </p:attrNameLst>
                                      </p:cBhvr>
                                      <p:tavLst>
                                        <p:tav tm="0">
                                          <p:val>
                                            <p:strVal val="ppt_h"/>
                                          </p:val>
                                        </p:tav>
                                        <p:tav tm="100000">
                                          <p:val>
                                            <p:strVal val="ppt_h"/>
                                          </p:val>
                                        </p:tav>
                                      </p:tavLst>
                                    </p:anim>
                                    <p:anim calcmode="lin" valueType="num">
                                      <p:cBhvr>
                                        <p:cTn id="55" dur="2000" fill="hold"/>
                                        <p:tgtEl>
                                          <p:spTgt spid="2"/>
                                        </p:tgtEl>
                                        <p:attrNameLst>
                                          <p:attrName>ppt_x</p:attrName>
                                        </p:attrNameLst>
                                      </p:cBhvr>
                                      <p:tavLst>
                                        <p:tav tm="0">
                                          <p:val>
                                            <p:strVal val="ppt_x"/>
                                          </p:val>
                                        </p:tav>
                                        <p:tav tm="100000">
                                          <p:val>
                                            <p:strVal val="ppt_x+.4"/>
                                          </p:val>
                                        </p:tav>
                                      </p:tavLst>
                                    </p:anim>
                                    <p:anim calcmode="lin" valueType="num">
                                      <p:cBhvr>
                                        <p:cTn id="56" dur="2000" fill="hold"/>
                                        <p:tgtEl>
                                          <p:spTgt spid="2"/>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2"/>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3">
                                            <p:txEl>
                                              <p:pRg st="0" end="0"/>
                                            </p:txEl>
                                          </p:spTgt>
                                        </p:tgtEl>
                                      </p:cBhvr>
                                    </p:animEffect>
                                    <p:set>
                                      <p:cBhvr>
                                        <p:cTn id="60" dur="1" fill="hold">
                                          <p:stCondLst>
                                            <p:cond delay="499"/>
                                          </p:stCondLst>
                                        </p:cTn>
                                        <p:tgtEl>
                                          <p:spTgt spid="3">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3">
                                            <p:txEl>
                                              <p:pRg st="1" end="1"/>
                                            </p:txEl>
                                          </p:spTgt>
                                        </p:tgtEl>
                                      </p:cBhvr>
                                    </p:animEffect>
                                    <p:set>
                                      <p:cBhvr>
                                        <p:cTn id="63" dur="1" fill="hold">
                                          <p:stCondLst>
                                            <p:cond delay="499"/>
                                          </p:stCondLst>
                                        </p:cTn>
                                        <p:tgtEl>
                                          <p:spTgt spid="3">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3">
                                            <p:txEl>
                                              <p:pRg st="2" end="2"/>
                                            </p:txEl>
                                          </p:spTgt>
                                        </p:tgtEl>
                                      </p:cBhvr>
                                    </p:animEffect>
                                    <p:set>
                                      <p:cBhvr>
                                        <p:cTn id="66" dur="1" fill="hold">
                                          <p:stCondLst>
                                            <p:cond delay="499"/>
                                          </p:stCondLst>
                                        </p:cTn>
                                        <p:tgtEl>
                                          <p:spTgt spid="3">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3">
                                            <p:txEl>
                                              <p:pRg st="3" end="3"/>
                                            </p:txEl>
                                          </p:spTgt>
                                        </p:tgtEl>
                                      </p:cBhvr>
                                    </p:animEffect>
                                    <p:set>
                                      <p:cBhvr>
                                        <p:cTn id="69" dur="1" fill="hold">
                                          <p:stCondLst>
                                            <p:cond delay="499"/>
                                          </p:stCondLst>
                                        </p:cTn>
                                        <p:tgtEl>
                                          <p:spTgt spid="3">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3">
                                            <p:txEl>
                                              <p:pRg st="4" end="4"/>
                                            </p:txEl>
                                          </p:spTgt>
                                        </p:tgtEl>
                                      </p:cBhvr>
                                    </p:animEffect>
                                    <p:set>
                                      <p:cBhvr>
                                        <p:cTn id="7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laytyerim.com/" TargetMode="External"/><Relationship Id="rId2" Type="http://schemas.openxmlformats.org/officeDocument/2006/relationships/image" Target="../media/image37.gif"/><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yasof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971800"/>
            <a:ext cx="3236119" cy="3733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Picture 10" descr="canakkale-sehitler-abidesi"/>
          <p:cNvPicPr>
            <a:picLocks noChangeAspect="1" noChangeArrowheads="1"/>
          </p:cNvPicPr>
          <p:nvPr/>
        </p:nvPicPr>
        <p:blipFill rotWithShape="1">
          <a:blip r:embed="rId3">
            <a:extLst>
              <a:ext uri="{28A0092B-C50C-407E-A947-70E740481C1C}">
                <a14:useLocalDpi xmlns:a14="http://schemas.microsoft.com/office/drawing/2010/main" val="0"/>
              </a:ext>
            </a:extLst>
          </a:blip>
          <a:srcRect b="6455"/>
          <a:stretch/>
        </p:blipFill>
        <p:spPr bwMode="auto">
          <a:xfrm rot="21378773">
            <a:off x="228600" y="1349829"/>
            <a:ext cx="2469928" cy="30806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8"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1762">
            <a:off x="4800600" y="3953960"/>
            <a:ext cx="2171700" cy="25611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 name="Picture 12" descr="adszhi4d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100" y="4343400"/>
            <a:ext cx="2472083"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Picture 8" descr="epesus3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9257">
            <a:off x="2468459" y="3463029"/>
            <a:ext cx="2211478" cy="19195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2" name="Picture 8" descr="mevturbe5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481" y="1826355"/>
            <a:ext cx="1994630" cy="21276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3" name="Picture 7" descr="406px-Turkey_nemrut_dagi_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52103">
            <a:off x="2999236" y="4835443"/>
            <a:ext cx="1551709" cy="19088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4" name="Picture 8" descr="Safranbolu_traditional_hous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0" y="1160373"/>
            <a:ext cx="2133600" cy="1980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5" name="Picture 10" descr="ishak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8810">
            <a:off x="2583598" y="1562360"/>
            <a:ext cx="1981200" cy="1866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Dikdörtgen 2"/>
          <p:cNvSpPr/>
          <p:nvPr/>
        </p:nvSpPr>
        <p:spPr>
          <a:xfrm>
            <a:off x="344716" y="355404"/>
            <a:ext cx="8418284" cy="707886"/>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altLang="tr-TR"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ÜLKEMİZİN TARİHİ DEĞERLERİ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 name="Resim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2100" y="334312"/>
            <a:ext cx="1114425" cy="676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57200" y="304800"/>
            <a:ext cx="8229600" cy="1143000"/>
          </a:xfrm>
        </p:spPr>
        <p:txBody>
          <a:bodyPr/>
          <a:lstStyle/>
          <a:p>
            <a:r>
              <a:rPr lang="tr-TR" altLang="tr-TR" sz="6600" b="1" i="1">
                <a:effectLst>
                  <a:outerShdw blurRad="38100" dist="38100" dir="2700000" algn="tl">
                    <a:srgbClr val="C0C0C0"/>
                  </a:outerShdw>
                </a:effectLst>
              </a:rPr>
              <a:t>EFES HARABELERİ</a:t>
            </a:r>
          </a:p>
        </p:txBody>
      </p:sp>
      <p:sp>
        <p:nvSpPr>
          <p:cNvPr id="22534" name="Rectangle 6"/>
          <p:cNvSpPr>
            <a:spLocks noGrp="1" noChangeArrowheads="1"/>
          </p:cNvSpPr>
          <p:nvPr>
            <p:ph type="body" sz="half" idx="2"/>
          </p:nvPr>
        </p:nvSpPr>
        <p:spPr>
          <a:xfrm>
            <a:off x="4038600" y="1219200"/>
            <a:ext cx="5029200" cy="4419600"/>
          </a:xfrm>
        </p:spPr>
        <p:txBody>
          <a:bodyPr>
            <a:noAutofit/>
          </a:bodyPr>
          <a:lstStyle/>
          <a:p>
            <a:pPr algn="just">
              <a:lnSpc>
                <a:spcPct val="80000"/>
              </a:lnSpc>
            </a:pPr>
            <a:r>
              <a:rPr lang="tr-TR" altLang="tr-TR" sz="2000" b="1" i="1" dirty="0">
                <a:effectLst>
                  <a:outerShdw blurRad="38100" dist="38100" dir="2700000" algn="tl">
                    <a:srgbClr val="C0C0C0"/>
                  </a:outerShdw>
                </a:effectLst>
              </a:rPr>
              <a:t>İzmir İli Selçuk İlçesi sınırları içindeki antik Efes </a:t>
            </a:r>
            <a:r>
              <a:rPr lang="tr-TR" altLang="tr-TR" sz="2000" b="1" i="1" dirty="0" err="1">
                <a:effectLst>
                  <a:outerShdw blurRad="38100" dist="38100" dir="2700000" algn="tl">
                    <a:srgbClr val="C0C0C0"/>
                  </a:outerShdw>
                </a:effectLst>
              </a:rPr>
              <a:t>kenti’nin</a:t>
            </a:r>
            <a:r>
              <a:rPr lang="tr-TR" altLang="tr-TR" sz="2000" b="1" i="1" dirty="0">
                <a:effectLst>
                  <a:outerShdw blurRad="38100" dist="38100" dir="2700000" algn="tl">
                    <a:srgbClr val="C0C0C0"/>
                  </a:outerShdw>
                </a:effectLst>
              </a:rPr>
              <a:t> ilk kuruluşu M.Ö. 6000 yıllarına, Neolitik Dönem olarak adlandırılan Cilalı Taş Devri’ne kadar inmektedir. Son yıllarda yapılan araştırmalar ve kazılarda Efes çevresindeki höyükler (tarih öncesi tepe yerleşimleri) ve kalenin bulunduğu </a:t>
            </a:r>
            <a:r>
              <a:rPr lang="tr-TR" altLang="tr-TR" sz="2000" b="1" i="1" dirty="0" err="1">
                <a:effectLst>
                  <a:outerShdw blurRad="38100" dist="38100" dir="2700000" algn="tl">
                    <a:srgbClr val="C0C0C0"/>
                  </a:outerShdw>
                </a:effectLst>
              </a:rPr>
              <a:t>Ayasuluk</a:t>
            </a:r>
            <a:r>
              <a:rPr lang="tr-TR" altLang="tr-TR" sz="2000" b="1" i="1" dirty="0">
                <a:effectLst>
                  <a:outerShdw blurRad="38100" dist="38100" dir="2700000" algn="tl">
                    <a:srgbClr val="C0C0C0"/>
                  </a:outerShdw>
                </a:effectLst>
              </a:rPr>
              <a:t> Tepesi’nde Tunç çağları ve </a:t>
            </a:r>
            <a:r>
              <a:rPr lang="tr-TR" altLang="tr-TR" sz="2000" b="1" i="1" dirty="0" err="1">
                <a:effectLst>
                  <a:outerShdw blurRad="38100" dist="38100" dir="2700000" algn="tl">
                    <a:srgbClr val="C0C0C0"/>
                  </a:outerShdw>
                </a:effectLst>
              </a:rPr>
              <a:t>Hittitler’e</a:t>
            </a:r>
            <a:r>
              <a:rPr lang="tr-TR" altLang="tr-TR" sz="2000" b="1" i="1" dirty="0">
                <a:effectLst>
                  <a:outerShdw blurRad="38100" dist="38100" dir="2700000" algn="tl">
                    <a:srgbClr val="C0C0C0"/>
                  </a:outerShdw>
                </a:effectLst>
              </a:rPr>
              <a:t> ait yerleşimler saptanmıştır. Hititler Dönemi’nde kentin adı </a:t>
            </a:r>
            <a:r>
              <a:rPr lang="tr-TR" altLang="tr-TR" sz="2000" b="1" i="1" dirty="0" err="1">
                <a:effectLst>
                  <a:outerShdw blurRad="38100" dist="38100" dir="2700000" algn="tl">
                    <a:srgbClr val="C0C0C0"/>
                  </a:outerShdw>
                </a:effectLst>
              </a:rPr>
              <a:t>Apasas’tır</a:t>
            </a:r>
            <a:r>
              <a:rPr lang="tr-TR" altLang="tr-TR" sz="2000" b="1" i="1" dirty="0">
                <a:effectLst>
                  <a:outerShdw blurRad="38100" dist="38100" dir="2700000" algn="tl">
                    <a:srgbClr val="C0C0C0"/>
                  </a:outerShdw>
                </a:effectLst>
              </a:rPr>
              <a:t>. M.Ö. 1050 yıllarında Yunanistan’dan gelen göçmenlerin de yaşamaya başladığı liman kenti Efes, M.Ö. 560 yılında Artemis Tapınağı çevresine taşınmıştır. Bugün gezilen Efes ise, Büyük İskender’in generallerinden </a:t>
            </a:r>
            <a:r>
              <a:rPr lang="tr-TR" altLang="tr-TR" sz="2000" b="1" i="1" dirty="0" err="1">
                <a:effectLst>
                  <a:outerShdw blurRad="38100" dist="38100" dir="2700000" algn="tl">
                    <a:srgbClr val="C0C0C0"/>
                  </a:outerShdw>
                </a:effectLst>
              </a:rPr>
              <a:t>Lysimakhos</a:t>
            </a:r>
            <a:r>
              <a:rPr lang="tr-TR" altLang="tr-TR" sz="2000" b="1" i="1" dirty="0">
                <a:effectLst>
                  <a:outerShdw blurRad="38100" dist="38100" dir="2700000" algn="tl">
                    <a:srgbClr val="C0C0C0"/>
                  </a:outerShdw>
                </a:effectLst>
              </a:rPr>
              <a:t> tarafından M.Ö. 300 yıllarında kurulmuştur. </a:t>
            </a:r>
            <a:r>
              <a:rPr lang="tr-TR" altLang="tr-TR" sz="2000" b="1" i="1" dirty="0" err="1">
                <a:effectLst>
                  <a:outerShdw blurRad="38100" dist="38100" dir="2700000" algn="tl">
                    <a:srgbClr val="C0C0C0"/>
                  </a:outerShdw>
                </a:effectLst>
              </a:rPr>
              <a:t>Hellenistik</a:t>
            </a:r>
            <a:r>
              <a:rPr lang="tr-TR" altLang="tr-TR" sz="2000" b="1" i="1" dirty="0">
                <a:effectLst>
                  <a:outerShdw blurRad="38100" dist="38100" dir="2700000" algn="tl">
                    <a:srgbClr val="C0C0C0"/>
                  </a:outerShdw>
                </a:effectLst>
              </a:rPr>
              <a:t> ve Roma çağlarında en görkemli dönemlerini yaşayan Efes, Asya eyaletinin başkenti ve en büyük liman kenti olarak 200.000 kişilik nüfusa sahipti. </a:t>
            </a:r>
          </a:p>
        </p:txBody>
      </p:sp>
      <p:pic>
        <p:nvPicPr>
          <p:cNvPr id="22536" name="Picture 8" descr="epesus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38100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fontScale="90000"/>
          </a:bodyPr>
          <a:lstStyle/>
          <a:p>
            <a:r>
              <a:rPr lang="tr-TR" altLang="tr-TR" sz="8800" b="1" i="1">
                <a:effectLst>
                  <a:outerShdw blurRad="38100" dist="38100" dir="2700000" algn="tl">
                    <a:srgbClr val="C0C0C0"/>
                  </a:outerShdw>
                </a:effectLst>
              </a:rPr>
              <a:t>YİVLİ MİNARE</a:t>
            </a:r>
          </a:p>
        </p:txBody>
      </p:sp>
      <p:sp>
        <p:nvSpPr>
          <p:cNvPr id="24582" name="Rectangle 6"/>
          <p:cNvSpPr>
            <a:spLocks noGrp="1" noChangeArrowheads="1"/>
          </p:cNvSpPr>
          <p:nvPr>
            <p:ph type="body" sz="half" idx="2"/>
          </p:nvPr>
        </p:nvSpPr>
        <p:spPr>
          <a:xfrm>
            <a:off x="4343400" y="1524000"/>
            <a:ext cx="4648200" cy="5105400"/>
          </a:xfrm>
        </p:spPr>
        <p:txBody>
          <a:bodyPr/>
          <a:lstStyle/>
          <a:p>
            <a:pPr algn="just"/>
            <a:r>
              <a:rPr lang="tr-TR" altLang="tr-TR" sz="2600" b="1" i="1" dirty="0">
                <a:effectLst>
                  <a:outerShdw blurRad="38100" dist="38100" dir="2700000" algn="tl">
                    <a:srgbClr val="C0C0C0"/>
                  </a:outerShdw>
                </a:effectLst>
              </a:rPr>
              <a:t>Yivli Minare, Antalya'daki ilk İslam yapılarındandır. XIII. yüzyıla ait bir Selçuklu eseridir. Kaidesi kesme taştandır. Gövde kısmı tuğla ve firuze renkli çinilerden yapılmıştır. 8 Yivlidir. Minare günümüzde Antalya kentinin sembolü durumuna gelmiştir. Yüksekliği 38 m. olup 90 basamaklı bir merdiven ile çıkılmaktadır.</a:t>
            </a:r>
          </a:p>
        </p:txBody>
      </p:sp>
      <p:pic>
        <p:nvPicPr>
          <p:cNvPr id="24584" name="Picture 8" descr="resimg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4419600" cy="480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tr-TR" altLang="tr-TR" sz="4000" b="1" i="1">
                <a:effectLst>
                  <a:outerShdw blurRad="38100" dist="38100" dir="2700000" algn="tl">
                    <a:srgbClr val="C0C0C0"/>
                  </a:outerShdw>
                </a:effectLst>
              </a:rPr>
              <a:t>PAMUKKALE TRAVERTENLERİ</a:t>
            </a:r>
          </a:p>
        </p:txBody>
      </p:sp>
      <p:sp>
        <p:nvSpPr>
          <p:cNvPr id="26630" name="Rectangle 6"/>
          <p:cNvSpPr>
            <a:spLocks noGrp="1" noChangeArrowheads="1"/>
          </p:cNvSpPr>
          <p:nvPr>
            <p:ph type="body" sz="half" idx="2"/>
          </p:nvPr>
        </p:nvSpPr>
        <p:spPr>
          <a:xfrm>
            <a:off x="4343400" y="1333500"/>
            <a:ext cx="4572000" cy="5257800"/>
          </a:xfrm>
        </p:spPr>
        <p:txBody>
          <a:bodyPr/>
          <a:lstStyle/>
          <a:p>
            <a:pPr>
              <a:lnSpc>
                <a:spcPct val="80000"/>
              </a:lnSpc>
            </a:pPr>
            <a:r>
              <a:rPr lang="tr-TR" altLang="tr-TR" sz="2200" b="1" i="1" dirty="0">
                <a:effectLst>
                  <a:outerShdw blurRad="38100" dist="38100" dir="2700000" algn="tl">
                    <a:srgbClr val="C0C0C0"/>
                  </a:outerShdw>
                </a:effectLst>
              </a:rPr>
              <a:t>Pamukkale, kaynak sularının kirecinden oluşmuş bir tepe. Türkiye'nin en tanınmış doğa harikasıdır; ve Denizli'de </a:t>
            </a:r>
            <a:r>
              <a:rPr lang="tr-TR" altLang="tr-TR" sz="2200" b="1" i="1" dirty="0" err="1">
                <a:effectLst>
                  <a:outerShdw blurRad="38100" dist="38100" dir="2700000" algn="tl">
                    <a:srgbClr val="C0C0C0"/>
                  </a:outerShdw>
                </a:effectLst>
              </a:rPr>
              <a:t>dir</a:t>
            </a:r>
            <a:r>
              <a:rPr lang="tr-TR" altLang="tr-TR" sz="2200" b="1" i="1" dirty="0">
                <a:effectLst>
                  <a:outerShdw blurRad="38100" dist="38100" dir="2700000" algn="tl">
                    <a:srgbClr val="C0C0C0"/>
                  </a:outerShdw>
                </a:effectLst>
              </a:rPr>
              <a:t>. Pamukkale 2700 metre uzunluğunda ve yüksekliği 160 metredir. </a:t>
            </a:r>
            <a:r>
              <a:rPr lang="tr-TR" altLang="tr-TR" sz="2200" b="1" i="1" dirty="0" smtClean="0">
                <a:effectLst>
                  <a:outerShdw blurRad="38100" dist="38100" dir="2700000" algn="tl">
                    <a:srgbClr val="C0C0C0"/>
                  </a:outerShdw>
                </a:effectLst>
              </a:rPr>
              <a:t> Parlak </a:t>
            </a:r>
            <a:r>
              <a:rPr lang="tr-TR" altLang="tr-TR" sz="2200" b="1" i="1" dirty="0">
                <a:effectLst>
                  <a:outerShdw blurRad="38100" dist="38100" dir="2700000" algn="tl">
                    <a:srgbClr val="C0C0C0"/>
                  </a:outerShdw>
                </a:effectLst>
              </a:rPr>
              <a:t>beyaz rengiyle Pamukkale'yi 20 km uzaklıktan görmek mümkündür</a:t>
            </a:r>
            <a:r>
              <a:rPr lang="tr-TR" altLang="tr-TR" sz="2200" b="1" i="1" dirty="0" smtClean="0">
                <a:effectLst>
                  <a:outerShdw blurRad="38100" dist="38100" dir="2700000" algn="tl">
                    <a:srgbClr val="C0C0C0"/>
                  </a:outerShdw>
                </a:effectLst>
              </a:rPr>
              <a:t>. Ayrıca </a:t>
            </a:r>
            <a:r>
              <a:rPr lang="tr-TR" altLang="tr-TR" sz="2200" b="1" i="1" dirty="0">
                <a:effectLst>
                  <a:outerShdw blurRad="38100" dist="38100" dir="2700000" algn="tl">
                    <a:srgbClr val="C0C0C0"/>
                  </a:outerShdw>
                </a:effectLst>
              </a:rPr>
              <a:t>Pamukkale de Antik Havuz, Antik Tiyatro, Arkeoloji Müzesi gezilmesi gereken yerlerdendir. Tepesinde antik Roma'dan kalma Hierapolis adlı kutsal antik şehir bulunur. 5-10 km yakınında </a:t>
            </a:r>
            <a:r>
              <a:rPr lang="tr-TR" altLang="tr-TR" sz="2200" b="1" i="1" dirty="0" err="1">
                <a:effectLst>
                  <a:outerShdw blurRad="38100" dist="38100" dir="2700000" algn="tl">
                    <a:srgbClr val="C0C0C0"/>
                  </a:outerShdw>
                </a:effectLst>
              </a:rPr>
              <a:t>Laodikya</a:t>
            </a:r>
            <a:r>
              <a:rPr lang="tr-TR" altLang="tr-TR" sz="2200" b="1" i="1" dirty="0">
                <a:effectLst>
                  <a:outerShdw blurRad="38100" dist="38100" dir="2700000" algn="tl">
                    <a:srgbClr val="C0C0C0"/>
                  </a:outerShdw>
                </a:effectLst>
              </a:rPr>
              <a:t> antik kenti bulunur</a:t>
            </a:r>
            <a:r>
              <a:rPr lang="tr-TR" altLang="tr-TR" sz="2200" b="1" i="1" dirty="0" smtClean="0">
                <a:effectLst>
                  <a:outerShdw blurRad="38100" dist="38100" dir="2700000" algn="tl">
                    <a:srgbClr val="C0C0C0"/>
                  </a:outerShdw>
                </a:effectLst>
              </a:rPr>
              <a:t>.  </a:t>
            </a:r>
            <a:r>
              <a:rPr lang="tr-TR" altLang="tr-TR" sz="2200" b="1" i="1" dirty="0">
                <a:effectLst>
                  <a:outerShdw blurRad="38100" dist="38100" dir="2700000" algn="tl">
                    <a:srgbClr val="C0C0C0"/>
                  </a:outerShdw>
                </a:effectLst>
              </a:rPr>
              <a:t>5 km ilerisinde ise uluslararası bir termal merkez olan Kara hayıt vardır. </a:t>
            </a:r>
          </a:p>
        </p:txBody>
      </p:sp>
      <p:pic>
        <p:nvPicPr>
          <p:cNvPr id="26632" name="Picture 8" descr="pamukkale-travertenleri-resimleri-935532583-o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434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normAutofit fontScale="90000"/>
          </a:bodyPr>
          <a:lstStyle/>
          <a:p>
            <a:r>
              <a:rPr lang="tr-TR" altLang="tr-TR" sz="9600" b="1" i="1">
                <a:effectLst>
                  <a:outerShdw blurRad="38100" dist="38100" dir="2700000" algn="tl">
                    <a:srgbClr val="C0C0C0"/>
                  </a:outerShdw>
                </a:effectLst>
              </a:rPr>
              <a:t>LÜLE TAŞI</a:t>
            </a:r>
          </a:p>
        </p:txBody>
      </p:sp>
      <p:sp>
        <p:nvSpPr>
          <p:cNvPr id="30726" name="Rectangle 6"/>
          <p:cNvSpPr>
            <a:spLocks noGrp="1" noChangeArrowheads="1"/>
          </p:cNvSpPr>
          <p:nvPr>
            <p:ph type="body" sz="half" idx="2"/>
          </p:nvPr>
        </p:nvSpPr>
        <p:spPr>
          <a:xfrm>
            <a:off x="4103914" y="1524000"/>
            <a:ext cx="4648200" cy="5257800"/>
          </a:xfrm>
        </p:spPr>
        <p:txBody>
          <a:bodyPr/>
          <a:lstStyle/>
          <a:p>
            <a:r>
              <a:rPr lang="tr-TR" altLang="tr-TR" sz="2400" i="1" dirty="0">
                <a:effectLst>
                  <a:outerShdw blurRad="38100" dist="38100" dir="2700000" algn="tl">
                    <a:srgbClr val="C0C0C0"/>
                  </a:outerShdw>
                </a:effectLst>
              </a:rPr>
              <a:t>Lületaşı, magnezyum ve silisyum esaslı ana kaya parçalarının yerin muhtelif derinliklerindeki başkalaşım katmanları içinde, </a:t>
            </a:r>
            <a:r>
              <a:rPr lang="tr-TR" altLang="tr-TR" sz="2400" i="1" dirty="0" err="1">
                <a:effectLst>
                  <a:outerShdw blurRad="38100" dist="38100" dir="2700000" algn="tl">
                    <a:srgbClr val="C0C0C0"/>
                  </a:outerShdw>
                </a:effectLst>
              </a:rPr>
              <a:t>hidrotermal</a:t>
            </a:r>
            <a:r>
              <a:rPr lang="tr-TR" altLang="tr-TR" sz="2400" i="1" dirty="0">
                <a:effectLst>
                  <a:outerShdw blurRad="38100" dist="38100" dir="2700000" algn="tl">
                    <a:srgbClr val="C0C0C0"/>
                  </a:outerShdw>
                </a:effectLst>
              </a:rPr>
              <a:t> etkilerle </a:t>
            </a:r>
            <a:r>
              <a:rPr lang="tr-TR" altLang="tr-TR" sz="2400" i="1" dirty="0" err="1">
                <a:effectLst>
                  <a:outerShdw blurRad="38100" dist="38100" dir="2700000" algn="tl">
                    <a:srgbClr val="C0C0C0"/>
                  </a:outerShdw>
                </a:effectLst>
              </a:rPr>
              <a:t>hidratlaşması</a:t>
            </a:r>
            <a:r>
              <a:rPr lang="tr-TR" altLang="tr-TR" sz="2400" i="1" dirty="0">
                <a:effectLst>
                  <a:outerShdw blurRad="38100" dist="38100" dir="2700000" algn="tl">
                    <a:srgbClr val="C0C0C0"/>
                  </a:outerShdw>
                </a:effectLst>
              </a:rPr>
              <a:t> sonucunda oluşmuş kayaçtır. Bu kayacı </a:t>
            </a:r>
            <a:r>
              <a:rPr lang="tr-TR" altLang="tr-TR" sz="2400" i="1" dirty="0" err="1">
                <a:effectLst>
                  <a:outerShdw blurRad="38100" dist="38100" dir="2700000" algn="tl">
                    <a:srgbClr val="C0C0C0"/>
                  </a:outerShdw>
                </a:effectLst>
              </a:rPr>
              <a:t>farkeden</a:t>
            </a:r>
            <a:r>
              <a:rPr lang="tr-TR" altLang="tr-TR" sz="2400" i="1" dirty="0">
                <a:effectLst>
                  <a:outerShdw blurRad="38100" dist="38100" dir="2700000" algn="tl">
                    <a:srgbClr val="C0C0C0"/>
                  </a:outerShdw>
                </a:effectLst>
              </a:rPr>
              <a:t> bir alman mineralog (E. F. </a:t>
            </a:r>
            <a:r>
              <a:rPr lang="tr-TR" altLang="tr-TR" sz="2400" i="1" dirty="0" err="1">
                <a:effectLst>
                  <a:outerShdw blurRad="38100" dist="38100" dir="2700000" algn="tl">
                    <a:srgbClr val="C0C0C0"/>
                  </a:outerShdw>
                </a:effectLst>
              </a:rPr>
              <a:t>Glocker</a:t>
            </a:r>
            <a:r>
              <a:rPr lang="tr-TR" altLang="tr-TR" sz="2400" i="1" dirty="0">
                <a:effectLst>
                  <a:outerShdw blurRad="38100" dist="38100" dir="2700000" algn="tl">
                    <a:srgbClr val="C0C0C0"/>
                  </a:outerShdw>
                </a:effectLst>
              </a:rPr>
              <a:t>) tarafından 19. yüzyıl ortalarında </a:t>
            </a:r>
            <a:r>
              <a:rPr lang="tr-TR" altLang="tr-TR" sz="2400" i="1" dirty="0" err="1">
                <a:effectLst>
                  <a:outerShdw blurRad="38100" dist="38100" dir="2700000" algn="tl">
                    <a:srgbClr val="C0C0C0"/>
                  </a:outerShdw>
                </a:effectLst>
              </a:rPr>
              <a:t>sepiolit</a:t>
            </a:r>
            <a:r>
              <a:rPr lang="tr-TR" altLang="tr-TR" sz="2400" i="1" dirty="0">
                <a:effectLst>
                  <a:outerShdw blurRad="38100" dist="38100" dir="2700000" algn="tl">
                    <a:srgbClr val="C0C0C0"/>
                  </a:outerShdw>
                </a:effectLst>
              </a:rPr>
              <a:t> olarak adlandırılmıştır. </a:t>
            </a:r>
            <a:r>
              <a:rPr lang="tr-TR" altLang="tr-TR" sz="2400" i="1" dirty="0" err="1">
                <a:effectLst>
                  <a:outerShdw blurRad="38100" dist="38100" dir="2700000" algn="tl">
                    <a:srgbClr val="C0C0C0"/>
                  </a:outerShdw>
                </a:effectLst>
              </a:rPr>
              <a:t>Sepiolit</a:t>
            </a:r>
            <a:r>
              <a:rPr lang="tr-TR" altLang="tr-TR" sz="2400" i="1" dirty="0">
                <a:effectLst>
                  <a:outerShdw blurRad="38100" dist="38100" dir="2700000" algn="tl">
                    <a:srgbClr val="C0C0C0"/>
                  </a:outerShdw>
                </a:effectLst>
              </a:rPr>
              <a:t> ismi mürekkep balığının yunanca ismi olan '</a:t>
            </a:r>
            <a:r>
              <a:rPr lang="tr-TR" altLang="tr-TR" sz="2400" i="1" dirty="0" err="1">
                <a:effectLst>
                  <a:outerShdw blurRad="38100" dist="38100" dir="2700000" algn="tl">
                    <a:srgbClr val="C0C0C0"/>
                  </a:outerShdw>
                </a:effectLst>
              </a:rPr>
              <a:t>sepion'a</a:t>
            </a:r>
            <a:r>
              <a:rPr lang="tr-TR" altLang="tr-TR" sz="2400" i="1" dirty="0">
                <a:effectLst>
                  <a:outerShdw blurRad="38100" dist="38100" dir="2700000" algn="tl">
                    <a:srgbClr val="C0C0C0"/>
                  </a:outerShdw>
                </a:effectLst>
              </a:rPr>
              <a:t> </a:t>
            </a:r>
            <a:r>
              <a:rPr lang="tr-TR" altLang="tr-TR" sz="2400" i="1" dirty="0" err="1">
                <a:effectLst>
                  <a:outerShdw blurRad="38100" dist="38100" dir="2700000" algn="tl">
                    <a:srgbClr val="C0C0C0"/>
                  </a:outerShdw>
                </a:effectLst>
              </a:rPr>
              <a:t>ithafen</a:t>
            </a:r>
            <a:r>
              <a:rPr lang="tr-TR" altLang="tr-TR" sz="2400" i="1" dirty="0">
                <a:effectLst>
                  <a:outerShdw blurRad="38100" dist="38100" dir="2700000" algn="tl">
                    <a:srgbClr val="C0C0C0"/>
                  </a:outerShdw>
                </a:effectLst>
              </a:rPr>
              <a:t> verilmiştir. </a:t>
            </a:r>
          </a:p>
        </p:txBody>
      </p:sp>
      <p:pic>
        <p:nvPicPr>
          <p:cNvPr id="30728" name="Picture 8" descr="lule_tasi_meerschaum"/>
          <p:cNvPicPr>
            <a:picLocks noChangeAspect="1" noChangeArrowheads="1"/>
          </p:cNvPicPr>
          <p:nvPr/>
        </p:nvPicPr>
        <p:blipFill rotWithShape="1">
          <a:blip r:embed="rId2">
            <a:extLst>
              <a:ext uri="{28A0092B-C50C-407E-A947-70E740481C1C}">
                <a14:useLocalDpi xmlns:a14="http://schemas.microsoft.com/office/drawing/2010/main" val="0"/>
              </a:ext>
            </a:extLst>
          </a:blip>
          <a:srcRect b="9443"/>
          <a:stretch/>
        </p:blipFill>
        <p:spPr bwMode="auto">
          <a:xfrm>
            <a:off x="293914" y="1643743"/>
            <a:ext cx="3810000"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normAutofit fontScale="90000"/>
          </a:bodyPr>
          <a:lstStyle/>
          <a:p>
            <a:r>
              <a:rPr lang="tr-TR" altLang="tr-TR" sz="9600" b="1" i="1">
                <a:effectLst>
                  <a:outerShdw blurRad="38100" dist="38100" dir="2700000" algn="tl">
                    <a:srgbClr val="C0C0C0"/>
                  </a:outerShdw>
                </a:effectLst>
              </a:rPr>
              <a:t>ANITKABİR</a:t>
            </a:r>
          </a:p>
        </p:txBody>
      </p:sp>
      <p:sp>
        <p:nvSpPr>
          <p:cNvPr id="32774" name="Rectangle 6"/>
          <p:cNvSpPr>
            <a:spLocks noGrp="1" noChangeArrowheads="1"/>
          </p:cNvSpPr>
          <p:nvPr>
            <p:ph type="body" sz="half" idx="2"/>
          </p:nvPr>
        </p:nvSpPr>
        <p:spPr>
          <a:xfrm>
            <a:off x="5540829" y="1828800"/>
            <a:ext cx="3581400" cy="3733800"/>
          </a:xfrm>
        </p:spPr>
        <p:txBody>
          <a:bodyPr>
            <a:noAutofit/>
          </a:bodyPr>
          <a:lstStyle/>
          <a:p>
            <a:pPr>
              <a:lnSpc>
                <a:spcPct val="90000"/>
              </a:lnSpc>
            </a:pPr>
            <a:r>
              <a:rPr lang="tr-TR" altLang="tr-TR" sz="2000" b="1" i="1" dirty="0">
                <a:effectLst>
                  <a:outerShdw blurRad="38100" dist="38100" dir="2700000" algn="tl">
                    <a:srgbClr val="C0C0C0"/>
                  </a:outerShdw>
                </a:effectLst>
              </a:rPr>
              <a:t>Anıtkabir, Türk Kurtuluş Savaşı'nın ve inkılaplarının önderi ve Türkiye Cumhuriyeti'nin kurucusu</a:t>
            </a:r>
            <a:r>
              <a:rPr lang="tr-TR" altLang="tr-TR" sz="2000" b="1" i="1" dirty="0" smtClean="0">
                <a:effectLst>
                  <a:outerShdw blurRad="38100" dist="38100" dir="2700000" algn="tl">
                    <a:srgbClr val="C0C0C0"/>
                  </a:outerShdw>
                </a:effectLst>
              </a:rPr>
              <a:t>, ilk </a:t>
            </a:r>
            <a:r>
              <a:rPr lang="tr-TR" altLang="tr-TR" sz="2000" b="1" i="1" dirty="0">
                <a:effectLst>
                  <a:outerShdw blurRad="38100" dist="38100" dir="2700000" algn="tl">
                    <a:srgbClr val="C0C0C0"/>
                  </a:outerShdw>
                </a:effectLst>
              </a:rPr>
              <a:t>cumhurbaşkanı Mustafa Kemal Atatürk'ün, Ankara Anıttepe'de (eski adıyla </a:t>
            </a:r>
            <a:r>
              <a:rPr lang="tr-TR" altLang="tr-TR" sz="2000" b="1" i="1" dirty="0" err="1">
                <a:effectLst>
                  <a:outerShdw blurRad="38100" dist="38100" dir="2700000" algn="tl">
                    <a:srgbClr val="C0C0C0"/>
                  </a:outerShdw>
                </a:effectLst>
              </a:rPr>
              <a:t>Rasattepe</a:t>
            </a:r>
            <a:r>
              <a:rPr lang="tr-TR" altLang="tr-TR" sz="2000" b="1" i="1" dirty="0">
                <a:effectLst>
                  <a:outerShdw blurRad="38100" dist="38100" dir="2700000" algn="tl">
                    <a:srgbClr val="C0C0C0"/>
                  </a:outerShdw>
                </a:effectLst>
              </a:rPr>
              <a:t>) bulunan anıt </a:t>
            </a:r>
            <a:r>
              <a:rPr lang="tr-TR" altLang="tr-TR" sz="2000" b="1" i="1" dirty="0" smtClean="0">
                <a:effectLst>
                  <a:outerShdw blurRad="38100" dist="38100" dir="2700000" algn="tl">
                    <a:srgbClr val="C0C0C0"/>
                  </a:outerShdw>
                </a:effectLst>
              </a:rPr>
              <a:t>mezarıdır</a:t>
            </a:r>
          </a:p>
          <a:p>
            <a:pPr>
              <a:lnSpc>
                <a:spcPct val="90000"/>
              </a:lnSpc>
            </a:pPr>
            <a:r>
              <a:rPr lang="tr-TR" altLang="tr-TR" sz="2000" b="1" i="1" dirty="0" smtClean="0">
                <a:effectLst>
                  <a:outerShdw blurRad="38100" dist="38100" dir="2700000" algn="tl">
                    <a:srgbClr val="C0C0C0"/>
                  </a:outerShdw>
                </a:effectLst>
              </a:rPr>
              <a:t> </a:t>
            </a:r>
            <a:r>
              <a:rPr lang="tr-TR" altLang="tr-TR" sz="2000" b="1" i="1" dirty="0">
                <a:effectLst>
                  <a:outerShdw blurRad="38100" dist="38100" dir="2700000" algn="tl">
                    <a:srgbClr val="C0C0C0"/>
                  </a:outerShdw>
                </a:effectLst>
              </a:rPr>
              <a:t>1973'den beri İsmet İnönü'nün kabri de Anıtkabir'dedir.</a:t>
            </a:r>
          </a:p>
        </p:txBody>
      </p:sp>
      <p:pic>
        <p:nvPicPr>
          <p:cNvPr id="32777"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1600200"/>
            <a:ext cx="5410200"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tr-TR" altLang="tr-TR" sz="6000" b="1" i="1">
                <a:effectLst>
                  <a:outerShdw blurRad="38100" dist="38100" dir="2700000" algn="tl">
                    <a:srgbClr val="C0C0C0"/>
                  </a:outerShdw>
                </a:effectLst>
              </a:rPr>
              <a:t>MEVLANA TÜRBESİ</a:t>
            </a:r>
          </a:p>
        </p:txBody>
      </p:sp>
      <p:sp>
        <p:nvSpPr>
          <p:cNvPr id="34822" name="Rectangle 6"/>
          <p:cNvSpPr>
            <a:spLocks noGrp="1" noChangeArrowheads="1"/>
          </p:cNvSpPr>
          <p:nvPr>
            <p:ph type="body" sz="half" idx="2"/>
          </p:nvPr>
        </p:nvSpPr>
        <p:spPr>
          <a:xfrm>
            <a:off x="4191000" y="1676400"/>
            <a:ext cx="4572000" cy="4495800"/>
          </a:xfrm>
        </p:spPr>
        <p:txBody>
          <a:bodyPr>
            <a:normAutofit/>
          </a:bodyPr>
          <a:lstStyle/>
          <a:p>
            <a:r>
              <a:rPr lang="tr-TR" altLang="tr-TR" sz="3200" b="1" i="1" dirty="0">
                <a:effectLst>
                  <a:outerShdw blurRad="38100" dist="38100" dir="2700000" algn="tl">
                    <a:srgbClr val="C0C0C0"/>
                  </a:outerShdw>
                </a:effectLst>
              </a:rPr>
              <a:t>Mevlana Müzesi, eskiden Mevlâna'nın dergâhı olan yapı kompleksinde, 1926 yılından beri faaliyet gösteren müzedir. "Mevlana Türbesi" olarak da anılır.</a:t>
            </a:r>
          </a:p>
        </p:txBody>
      </p:sp>
      <p:pic>
        <p:nvPicPr>
          <p:cNvPr id="34824" name="Picture 8" descr="mevturbe5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071938" cy="472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normAutofit fontScale="90000"/>
          </a:bodyPr>
          <a:lstStyle/>
          <a:p>
            <a:r>
              <a:rPr lang="tr-TR" altLang="tr-TR" sz="8000" b="1" i="1">
                <a:effectLst>
                  <a:outerShdw blurRad="38100" dist="38100" dir="2700000" algn="tl">
                    <a:srgbClr val="C0C0C0"/>
                  </a:outerShdw>
                </a:effectLst>
              </a:rPr>
              <a:t>PERİ BACALARI</a:t>
            </a:r>
          </a:p>
        </p:txBody>
      </p:sp>
      <p:sp>
        <p:nvSpPr>
          <p:cNvPr id="36870" name="Rectangle 6"/>
          <p:cNvSpPr>
            <a:spLocks noGrp="1" noChangeArrowheads="1"/>
          </p:cNvSpPr>
          <p:nvPr>
            <p:ph type="body" sz="half" idx="2"/>
          </p:nvPr>
        </p:nvSpPr>
        <p:spPr>
          <a:xfrm>
            <a:off x="4724400" y="1513114"/>
            <a:ext cx="4114800" cy="4582886"/>
          </a:xfrm>
        </p:spPr>
        <p:txBody>
          <a:bodyPr/>
          <a:lstStyle/>
          <a:p>
            <a:pPr>
              <a:lnSpc>
                <a:spcPct val="90000"/>
              </a:lnSpc>
            </a:pPr>
            <a:r>
              <a:rPr lang="tr-TR" altLang="tr-TR" sz="2400" b="1" i="1" dirty="0">
                <a:effectLst>
                  <a:outerShdw blurRad="38100" dist="38100" dir="2700000" algn="tl">
                    <a:srgbClr val="C0C0C0"/>
                  </a:outerShdw>
                </a:effectLst>
              </a:rPr>
              <a:t>Kapadokya, (Pers dilinde </a:t>
            </a:r>
            <a:r>
              <a:rPr lang="tr-TR" altLang="tr-TR" sz="2400" b="1" i="1" dirty="0" err="1">
                <a:effectLst>
                  <a:outerShdw blurRad="38100" dist="38100" dir="2700000" algn="tl">
                    <a:srgbClr val="C0C0C0"/>
                  </a:outerShdw>
                </a:effectLst>
              </a:rPr>
              <a:t>Katpatuk</a:t>
            </a:r>
            <a:r>
              <a:rPr lang="tr-TR" altLang="tr-TR" sz="2400" b="1" i="1" dirty="0">
                <a:effectLst>
                  <a:outerShdw blurRad="38100" dist="38100" dir="2700000" algn="tl">
                    <a:srgbClr val="C0C0C0"/>
                  </a:outerShdw>
                </a:effectLst>
              </a:rPr>
              <a:t>; “Güzel Atlar Ülkesi” anlamına gelir). Bölge 60 milyon yıl önce; Erciyes, </a:t>
            </a:r>
            <a:r>
              <a:rPr lang="tr-TR" altLang="tr-TR" sz="2400" b="1" i="1" dirty="0" err="1">
                <a:effectLst>
                  <a:outerShdw blurRad="38100" dist="38100" dir="2700000" algn="tl">
                    <a:srgbClr val="C0C0C0"/>
                  </a:outerShdw>
                </a:effectLst>
              </a:rPr>
              <a:t>Hasandağı</a:t>
            </a:r>
            <a:r>
              <a:rPr lang="tr-TR" altLang="tr-TR" sz="2400" b="1" i="1" dirty="0">
                <a:effectLst>
                  <a:outerShdw blurRad="38100" dist="38100" dir="2700000" algn="tl">
                    <a:srgbClr val="C0C0C0"/>
                  </a:outerShdw>
                </a:effectLst>
              </a:rPr>
              <a:t> ve </a:t>
            </a:r>
            <a:r>
              <a:rPr lang="tr-TR" altLang="tr-TR" sz="2400" b="1" i="1" dirty="0" err="1">
                <a:effectLst>
                  <a:outerShdw blurRad="38100" dist="38100" dir="2700000" algn="tl">
                    <a:srgbClr val="C0C0C0"/>
                  </a:outerShdw>
                </a:effectLst>
              </a:rPr>
              <a:t>Güllüdağ’ın</a:t>
            </a:r>
            <a:r>
              <a:rPr lang="tr-TR" altLang="tr-TR" sz="2400" b="1" i="1" dirty="0">
                <a:effectLst>
                  <a:outerShdw blurRad="38100" dist="38100" dir="2700000" algn="tl">
                    <a:srgbClr val="C0C0C0"/>
                  </a:outerShdw>
                </a:effectLst>
              </a:rPr>
              <a:t> püskürttüğü lav ve küllerin oluşturduğu yumuşak tabakaların milyonlarca yıl boyunca yağmur ve rüzgar tarafından aşındırılmasıyla ortaya çıkmıştır.</a:t>
            </a:r>
          </a:p>
        </p:txBody>
      </p:sp>
      <p:pic>
        <p:nvPicPr>
          <p:cNvPr id="36872" name="Picture 8" descr="nevsehir_peri_bacalar%5B1%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2672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normAutofit fontScale="90000"/>
          </a:bodyPr>
          <a:lstStyle/>
          <a:p>
            <a:r>
              <a:rPr lang="tr-TR" altLang="tr-TR" sz="9600" b="1" i="1">
                <a:effectLst>
                  <a:outerShdw blurRad="38100" dist="38100" dir="2700000" algn="tl">
                    <a:srgbClr val="C0C0C0"/>
                  </a:outerShdw>
                </a:effectLst>
              </a:rPr>
              <a:t>KIZ KALESİ</a:t>
            </a:r>
          </a:p>
        </p:txBody>
      </p:sp>
      <p:sp>
        <p:nvSpPr>
          <p:cNvPr id="38918" name="Rectangle 6"/>
          <p:cNvSpPr>
            <a:spLocks noGrp="1" noChangeArrowheads="1"/>
          </p:cNvSpPr>
          <p:nvPr>
            <p:ph type="body" sz="half" idx="2"/>
          </p:nvPr>
        </p:nvSpPr>
        <p:spPr>
          <a:xfrm>
            <a:off x="4800600" y="1714500"/>
            <a:ext cx="4114800" cy="4267200"/>
          </a:xfrm>
        </p:spPr>
        <p:txBody>
          <a:bodyPr/>
          <a:lstStyle/>
          <a:p>
            <a:pPr>
              <a:lnSpc>
                <a:spcPct val="80000"/>
              </a:lnSpc>
            </a:pPr>
            <a:r>
              <a:rPr lang="tr-TR" altLang="tr-TR" sz="2400" b="1" i="1" dirty="0" err="1">
                <a:effectLst>
                  <a:outerShdw blurRad="38100" dist="38100" dir="2700000" algn="tl">
                    <a:srgbClr val="C0C0C0"/>
                  </a:outerShdw>
                </a:effectLst>
              </a:rPr>
              <a:t>Erdemli'nin</a:t>
            </a:r>
            <a:r>
              <a:rPr lang="tr-TR" altLang="tr-TR" sz="2400" b="1" i="1" dirty="0">
                <a:effectLst>
                  <a:outerShdw blurRad="38100" dist="38100" dir="2700000" algn="tl">
                    <a:srgbClr val="C0C0C0"/>
                  </a:outerShdw>
                </a:effectLst>
              </a:rPr>
              <a:t> önemli turizm merkezi olan Kızkalesi, </a:t>
            </a:r>
            <a:r>
              <a:rPr lang="tr-TR" altLang="tr-TR" sz="2400" b="1" i="1" dirty="0" err="1">
                <a:effectLst>
                  <a:outerShdw blurRad="38100" dist="38100" dir="2700000" algn="tl">
                    <a:srgbClr val="C0C0C0"/>
                  </a:outerShdw>
                </a:effectLst>
              </a:rPr>
              <a:t>Erdemli'ye</a:t>
            </a:r>
            <a:r>
              <a:rPr lang="tr-TR" altLang="tr-TR" sz="2400" b="1" i="1" dirty="0">
                <a:effectLst>
                  <a:outerShdw blurRad="38100" dist="38100" dir="2700000" algn="tl">
                    <a:srgbClr val="C0C0C0"/>
                  </a:outerShdw>
                </a:effectLst>
              </a:rPr>
              <a:t> 23, Mersin'e 60 km mesafededir. Özellikle yaz aylarında büyük bir canlılığın yaşandığı kasabaya, ulaşım minibüslerle sağlanmaktadır. Kasabada taşıma kooperatifi olduğu için ulaşım problemi yoktur. Günün her anında Mersin ve Silifke'ye ulaşmak mümkündür. </a:t>
            </a:r>
          </a:p>
        </p:txBody>
      </p:sp>
      <p:pic>
        <p:nvPicPr>
          <p:cNvPr id="38922" name="Picture 10" descr="kizkalesi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4419600" cy="487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tr-TR" altLang="tr-TR" sz="5400" b="1" i="1">
                <a:effectLst>
                  <a:outerShdw blurRad="38100" dist="38100" dir="2700000" algn="tl">
                    <a:srgbClr val="C0C0C0"/>
                  </a:outerShdw>
                </a:effectLst>
              </a:rPr>
              <a:t>HACIBERKTAŞ MÜZESİ</a:t>
            </a:r>
          </a:p>
        </p:txBody>
      </p:sp>
      <p:sp>
        <p:nvSpPr>
          <p:cNvPr id="40966" name="Rectangle 6"/>
          <p:cNvSpPr>
            <a:spLocks noGrp="1" noChangeArrowheads="1"/>
          </p:cNvSpPr>
          <p:nvPr>
            <p:ph type="body" sz="half" idx="2"/>
          </p:nvPr>
        </p:nvSpPr>
        <p:spPr>
          <a:xfrm>
            <a:off x="4267200" y="2667000"/>
            <a:ext cx="4495800" cy="2895600"/>
          </a:xfrm>
        </p:spPr>
        <p:txBody>
          <a:bodyPr>
            <a:normAutofit/>
          </a:bodyPr>
          <a:lstStyle/>
          <a:p>
            <a:r>
              <a:rPr lang="tr-TR" altLang="tr-TR" sz="2000" b="1" i="1" dirty="0">
                <a:effectLst>
                  <a:outerShdw blurRad="38100" dist="38100" dir="2700000" algn="tl">
                    <a:srgbClr val="C0C0C0"/>
                  </a:outerShdw>
                </a:effectLst>
              </a:rPr>
              <a:t>Hacıbektaş, Nevşehir İline bağlı bir ilçedir. Kapadokya'nın önemli merkezlerinden biridir. Doğuda Avanos, batıda Mucur, güneyde Gülşehir, kuzeyde Kozaklı ilçeleriyle çevrilmiştir.</a:t>
            </a:r>
          </a:p>
        </p:txBody>
      </p:sp>
      <p:pic>
        <p:nvPicPr>
          <p:cNvPr id="40968" name="Picture 8" descr="karaduthbektax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31" y="1524000"/>
            <a:ext cx="3806669" cy="472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tr-TR" altLang="tr-TR" sz="5400" b="1" i="1">
                <a:effectLst>
                  <a:outerShdw blurRad="38100" dist="38100" dir="2700000" algn="tl">
                    <a:srgbClr val="C0C0C0"/>
                  </a:outerShdw>
                </a:effectLst>
              </a:rPr>
              <a:t>SAFRANBOLU EVLERİ</a:t>
            </a:r>
          </a:p>
        </p:txBody>
      </p:sp>
      <p:sp>
        <p:nvSpPr>
          <p:cNvPr id="43014" name="Rectangle 6"/>
          <p:cNvSpPr>
            <a:spLocks noGrp="1" noChangeArrowheads="1"/>
          </p:cNvSpPr>
          <p:nvPr>
            <p:ph type="body" sz="half" idx="2"/>
          </p:nvPr>
        </p:nvSpPr>
        <p:spPr>
          <a:xfrm>
            <a:off x="4876800" y="2514600"/>
            <a:ext cx="4114800" cy="3352800"/>
          </a:xfrm>
        </p:spPr>
        <p:txBody>
          <a:bodyPr>
            <a:normAutofit/>
          </a:bodyPr>
          <a:lstStyle/>
          <a:p>
            <a:r>
              <a:rPr lang="tr-TR" altLang="tr-TR" sz="2000" b="1" i="1" dirty="0">
                <a:effectLst>
                  <a:outerShdw blurRad="38100" dist="38100" dir="2700000" algn="tl">
                    <a:srgbClr val="C0C0C0"/>
                  </a:outerShdw>
                </a:effectLst>
              </a:rPr>
              <a:t>Safranbolu evleri, Karabük iline bağlı Safranbolu ilçesinde, 18. ve 19.yüzyıl Osmanlı kent dokusunun günümüze kadar korunduğu bölgenin genel adıdır. UNESCO tarafından Dünya Kültür Mirası listesine alınmıştır.</a:t>
            </a:r>
          </a:p>
        </p:txBody>
      </p:sp>
      <p:pic>
        <p:nvPicPr>
          <p:cNvPr id="43016" name="Picture 8" descr="Safranbolu_traditional_hou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4724400" cy="472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r>
              <a:rPr lang="tr-TR" altLang="tr-TR" sz="7200" b="1" i="1">
                <a:effectLst>
                  <a:outerShdw blurRad="38100" dist="38100" dir="2700000" algn="tl">
                    <a:srgbClr val="C0C0C0"/>
                  </a:outerShdw>
                </a:effectLst>
              </a:rPr>
              <a:t>SELİMİYE CAMİİ</a:t>
            </a:r>
          </a:p>
        </p:txBody>
      </p:sp>
      <p:sp>
        <p:nvSpPr>
          <p:cNvPr id="5125" name="Rectangle 5"/>
          <p:cNvSpPr>
            <a:spLocks noGrp="1" noChangeArrowheads="1"/>
          </p:cNvSpPr>
          <p:nvPr>
            <p:ph sz="half" idx="1"/>
          </p:nvPr>
        </p:nvSpPr>
        <p:spPr/>
        <p:txBody>
          <a:bodyPr/>
          <a:lstStyle/>
          <a:p>
            <a:pPr>
              <a:lnSpc>
                <a:spcPct val="80000"/>
              </a:lnSpc>
            </a:pPr>
            <a:endParaRPr lang="tr-TR" altLang="tr-TR" sz="1600"/>
          </a:p>
        </p:txBody>
      </p:sp>
      <p:sp>
        <p:nvSpPr>
          <p:cNvPr id="5126" name="Rectangle 6"/>
          <p:cNvSpPr>
            <a:spLocks noGrp="1" noChangeArrowheads="1"/>
          </p:cNvSpPr>
          <p:nvPr>
            <p:ph type="body" sz="half" idx="2"/>
          </p:nvPr>
        </p:nvSpPr>
        <p:spPr>
          <a:xfrm>
            <a:off x="4114800" y="1676400"/>
            <a:ext cx="4876800" cy="4800600"/>
          </a:xfrm>
        </p:spPr>
        <p:txBody>
          <a:bodyPr/>
          <a:lstStyle/>
          <a:p>
            <a:pPr algn="just">
              <a:lnSpc>
                <a:spcPct val="80000"/>
              </a:lnSpc>
            </a:pPr>
            <a:r>
              <a:rPr lang="tr-TR" altLang="tr-TR" sz="2000" b="1" i="1" dirty="0">
                <a:effectLst>
                  <a:outerShdw blurRad="38100" dist="38100" dir="2700000" algn="tl">
                    <a:srgbClr val="C0C0C0"/>
                  </a:outerShdw>
                </a:effectLst>
              </a:rPr>
              <a:t> Selimiye Camii Edirne'de 2. Selim'in Mimar Sinan'a yaptırdığı cami. Sinan'ın 80 yaşında yaptığı ve "ustalık eserim" dediği[2] Selimiye Camii gerek Mimar Sinan'ın gerek Osmanlı mimarisinin en önemli baş yapıtlarından biridir.[3]</a:t>
            </a:r>
          </a:p>
          <a:p>
            <a:pPr algn="just">
              <a:lnSpc>
                <a:spcPct val="80000"/>
              </a:lnSpc>
            </a:pPr>
            <a:r>
              <a:rPr lang="tr-TR" altLang="tr-TR" sz="2000" b="1" i="1" dirty="0">
                <a:effectLst>
                  <a:outerShdw blurRad="38100" dist="38100" dir="2700000" algn="tl">
                    <a:srgbClr val="C0C0C0"/>
                  </a:outerShdw>
                </a:effectLst>
              </a:rPr>
              <a:t>Caminin kapısındaki kitabeye göre yapımına 1568 (Hicri:976) yılında başlanmıştır. Caminin 27 Kasım 1574 Cuma günü açılması planlanmışsa da ancak II. Selim'in ölümünün ardından 14 Mart 1575'te ibadete açılmıştır.[4] Bugün şehrin merkezinde bulunan caminin yapıldığı alanda inşasına I. Murat  döneminde başlanan, sonradan Yıldırım Bayezid'in geliştirdiği Edirne'nin ilk sarayı </a:t>
            </a:r>
          </a:p>
        </p:txBody>
      </p:sp>
      <p:pic>
        <p:nvPicPr>
          <p:cNvPr id="5128" name="Picture 8"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4122549" cy="487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1"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457200" y="0"/>
            <a:ext cx="8229600" cy="2590800"/>
          </a:xfrm>
          <a:effectLst>
            <a:outerShdw dist="107763" dir="18900000" algn="ctr" rotWithShape="0">
              <a:schemeClr val="bg2">
                <a:alpha val="50000"/>
              </a:schemeClr>
            </a:outerShdw>
          </a:effectLst>
        </p:spPr>
        <p:txBody>
          <a:bodyPr/>
          <a:lstStyle/>
          <a:p>
            <a:r>
              <a:rPr lang="tr-TR" altLang="tr-TR" sz="5400" b="1" i="1">
                <a:effectLst>
                  <a:outerShdw blurRad="38100" dist="38100" dir="2700000" algn="tl">
                    <a:srgbClr val="C0C0C0"/>
                  </a:outerShdw>
                </a:effectLst>
              </a:rPr>
              <a:t>Çifte Minareli Medrese</a:t>
            </a:r>
            <a:br>
              <a:rPr lang="tr-TR" altLang="tr-TR" sz="5400" b="1" i="1">
                <a:effectLst>
                  <a:outerShdw blurRad="38100" dist="38100" dir="2700000" algn="tl">
                    <a:srgbClr val="C0C0C0"/>
                  </a:outerShdw>
                </a:effectLst>
              </a:rPr>
            </a:br>
            <a:endParaRPr lang="tr-TR" altLang="tr-TR" sz="5400" b="1" i="1">
              <a:effectLst>
                <a:outerShdw blurRad="38100" dist="38100" dir="2700000" algn="tl">
                  <a:srgbClr val="C0C0C0"/>
                </a:outerShdw>
              </a:effectLst>
            </a:endParaRPr>
          </a:p>
        </p:txBody>
      </p:sp>
      <p:sp>
        <p:nvSpPr>
          <p:cNvPr id="45062" name="Rectangle 6"/>
          <p:cNvSpPr>
            <a:spLocks noGrp="1" noChangeArrowheads="1"/>
          </p:cNvSpPr>
          <p:nvPr>
            <p:ph type="body" sz="half" idx="2"/>
          </p:nvPr>
        </p:nvSpPr>
        <p:spPr>
          <a:xfrm>
            <a:off x="4724400" y="1600200"/>
            <a:ext cx="4267200" cy="4724400"/>
          </a:xfrm>
        </p:spPr>
        <p:txBody>
          <a:bodyPr/>
          <a:lstStyle/>
          <a:p>
            <a:pPr algn="just">
              <a:lnSpc>
                <a:spcPct val="90000"/>
              </a:lnSpc>
            </a:pPr>
            <a:r>
              <a:rPr lang="tr-TR" altLang="tr-TR" sz="2000" b="1" i="1" dirty="0">
                <a:effectLst>
                  <a:outerShdw blurRad="38100" dist="38100" dir="2700000" algn="tl">
                    <a:srgbClr val="C0C0C0"/>
                  </a:outerShdw>
                </a:effectLst>
              </a:rPr>
              <a:t>Çifte minareli medrese Selçuk Sultanı Alaeddin Keykubad`ın kızı </a:t>
            </a:r>
            <a:r>
              <a:rPr lang="tr-TR" altLang="tr-TR" sz="2000" b="1" i="1" dirty="0" err="1">
                <a:effectLst>
                  <a:outerShdw blurRad="38100" dist="38100" dir="2700000" algn="tl">
                    <a:srgbClr val="C0C0C0"/>
                  </a:outerShdw>
                </a:effectLst>
              </a:rPr>
              <a:t>Hundi</a:t>
            </a:r>
            <a:r>
              <a:rPr lang="tr-TR" altLang="tr-TR" sz="2000" b="1" i="1" dirty="0">
                <a:effectLst>
                  <a:outerShdw blurRad="38100" dist="38100" dir="2700000" algn="tl">
                    <a:srgbClr val="C0C0C0"/>
                  </a:outerShdw>
                </a:effectLst>
              </a:rPr>
              <a:t> Hatun tarafından yaptırılmış olan Erzurum`da bulunan bir tarihi yapı. Açık avlulu medreselerin Anadolu`da en büyük örneğidir. Cephede, taç kapı formundan çok çeşme nişleri ile yarım yuvarlak iki payanda vardır. Taç kapının iki yanında yükselen silindirik minareler tuğla ve mozaik çiniler ile süslenmiştir. Taç kapıyı çeviren bitki süslemeleri kalın silmeli panoların içindeki ejder, hayatağacı, kartal motifleri cephenin en gösterişli bölümüdür. </a:t>
            </a:r>
          </a:p>
        </p:txBody>
      </p:sp>
      <p:pic>
        <p:nvPicPr>
          <p:cNvPr id="45064"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1676400"/>
            <a:ext cx="4648200"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81000" y="457200"/>
            <a:ext cx="8229600" cy="1143000"/>
          </a:xfrm>
        </p:spPr>
        <p:txBody>
          <a:bodyPr>
            <a:normAutofit fontScale="90000"/>
          </a:bodyPr>
          <a:lstStyle/>
          <a:p>
            <a:r>
              <a:rPr lang="tr-TR" altLang="tr-TR" sz="6600" b="1" i="1" dirty="0">
                <a:effectLst>
                  <a:outerShdw blurRad="38100" dist="38100" dir="2700000" algn="tl">
                    <a:srgbClr val="C0C0C0"/>
                  </a:outerShdw>
                </a:effectLst>
              </a:rPr>
              <a:t>NASTURİ KİLİSESİ</a:t>
            </a:r>
            <a:r>
              <a:rPr lang="tr-TR" altLang="tr-TR" sz="4000" dirty="0"/>
              <a:t/>
            </a:r>
            <a:br>
              <a:rPr lang="tr-TR" altLang="tr-TR" sz="4000" dirty="0"/>
            </a:br>
            <a:endParaRPr lang="tr-TR" altLang="tr-TR" sz="4000" dirty="0"/>
          </a:p>
        </p:txBody>
      </p:sp>
      <p:sp>
        <p:nvSpPr>
          <p:cNvPr id="47110" name="Rectangle 6"/>
          <p:cNvSpPr>
            <a:spLocks noGrp="1" noChangeArrowheads="1"/>
          </p:cNvSpPr>
          <p:nvPr>
            <p:ph type="body" sz="half" idx="2"/>
          </p:nvPr>
        </p:nvSpPr>
        <p:spPr>
          <a:xfrm>
            <a:off x="5029200" y="2209800"/>
            <a:ext cx="3886200" cy="4038600"/>
          </a:xfrm>
        </p:spPr>
        <p:txBody>
          <a:bodyPr/>
          <a:lstStyle/>
          <a:p>
            <a:pPr>
              <a:lnSpc>
                <a:spcPct val="80000"/>
              </a:lnSpc>
            </a:pPr>
            <a:r>
              <a:rPr lang="tr-TR" altLang="tr-TR" sz="2000" b="1" i="1" dirty="0">
                <a:effectLst>
                  <a:outerShdw blurRad="38100" dist="38100" dir="2700000" algn="tl">
                    <a:srgbClr val="C0C0C0"/>
                  </a:outerShdw>
                </a:effectLst>
              </a:rPr>
              <a:t>Asya'nın çeşitli ülkelerinde mensupları olan bir Hıristiyan mezhebi. </a:t>
            </a:r>
            <a:r>
              <a:rPr lang="tr-TR" altLang="tr-TR" sz="2000" b="1" i="1" dirty="0" err="1">
                <a:effectLst>
                  <a:outerShdw blurRad="38100" dist="38100" dir="2700000" algn="tl">
                    <a:srgbClr val="C0C0C0"/>
                  </a:outerShdw>
                </a:effectLst>
              </a:rPr>
              <a:t>Nasturiler</a:t>
            </a:r>
            <a:r>
              <a:rPr lang="tr-TR" altLang="tr-TR" sz="2000" b="1" i="1" dirty="0">
                <a:effectLst>
                  <a:outerShdw blurRad="38100" dist="38100" dir="2700000" algn="tl">
                    <a:srgbClr val="C0C0C0"/>
                  </a:outerShdw>
                </a:effectLst>
              </a:rPr>
              <a:t> kendilerine </a:t>
            </a:r>
            <a:r>
              <a:rPr lang="tr-TR" altLang="tr-TR" sz="2000" b="1" i="1" dirty="0" err="1">
                <a:effectLst>
                  <a:outerShdw blurRad="38100" dist="38100" dir="2700000" algn="tl">
                    <a:srgbClr val="C0C0C0"/>
                  </a:outerShdw>
                </a:effectLst>
              </a:rPr>
              <a:t>Nasturi</a:t>
            </a:r>
            <a:r>
              <a:rPr lang="tr-TR" altLang="tr-TR" sz="2000" b="1" i="1" dirty="0">
                <a:effectLst>
                  <a:outerShdw blurRad="38100" dist="38100" dir="2700000" algn="tl">
                    <a:srgbClr val="C0C0C0"/>
                  </a:outerShdw>
                </a:effectLst>
              </a:rPr>
              <a:t> (İngilizce: </a:t>
            </a:r>
            <a:r>
              <a:rPr lang="tr-TR" altLang="tr-TR" sz="2000" b="1" i="1" dirty="0" err="1">
                <a:effectLst>
                  <a:outerShdw blurRad="38100" dist="38100" dir="2700000" algn="tl">
                    <a:srgbClr val="C0C0C0"/>
                  </a:outerShdw>
                </a:effectLst>
              </a:rPr>
              <a:t>Nestorian</a:t>
            </a:r>
            <a:r>
              <a:rPr lang="tr-TR" altLang="tr-TR" sz="2000" b="1" i="1" dirty="0">
                <a:effectLst>
                  <a:outerShdw blurRad="38100" dist="38100" dir="2700000" algn="tl">
                    <a:srgbClr val="C0C0C0"/>
                  </a:outerShdw>
                </a:effectLst>
              </a:rPr>
              <a:t>) yerine Asuri (İngilizce: </a:t>
            </a:r>
            <a:r>
              <a:rPr lang="tr-TR" altLang="tr-TR" sz="2000" b="1" i="1" dirty="0" err="1">
                <a:effectLst>
                  <a:outerShdw blurRad="38100" dist="38100" dir="2700000" algn="tl">
                    <a:srgbClr val="C0C0C0"/>
                  </a:outerShdw>
                </a:effectLst>
              </a:rPr>
              <a:t>Assyrian</a:t>
            </a:r>
            <a:r>
              <a:rPr lang="tr-TR" altLang="tr-TR" sz="2000" b="1" i="1" dirty="0">
                <a:effectLst>
                  <a:outerShdw blurRad="38100" dist="38100" dir="2700000" algn="tl">
                    <a:srgbClr val="C0C0C0"/>
                  </a:outerShdw>
                </a:effectLst>
              </a:rPr>
              <a:t>) veya Doğu Kilisesi (İngilizce: </a:t>
            </a:r>
            <a:r>
              <a:rPr lang="tr-TR" altLang="tr-TR" sz="2000" b="1" i="1" dirty="0" err="1">
                <a:effectLst>
                  <a:outerShdw blurRad="38100" dist="38100" dir="2700000" algn="tl">
                    <a:srgbClr val="C0C0C0"/>
                  </a:outerShdw>
                </a:effectLst>
              </a:rPr>
              <a:t>Church</a:t>
            </a:r>
            <a:r>
              <a:rPr lang="tr-TR" altLang="tr-TR" sz="2000" b="1" i="1" dirty="0">
                <a:effectLst>
                  <a:outerShdw blurRad="38100" dist="38100" dir="2700000" algn="tl">
                    <a:srgbClr val="C0C0C0"/>
                  </a:outerShdw>
                </a:effectLst>
              </a:rPr>
              <a:t> of </a:t>
            </a:r>
            <a:r>
              <a:rPr lang="tr-TR" altLang="tr-TR" sz="2000" b="1" i="1" dirty="0" err="1">
                <a:effectLst>
                  <a:outerShdw blurRad="38100" dist="38100" dir="2700000" algn="tl">
                    <a:srgbClr val="C0C0C0"/>
                  </a:outerShdw>
                </a:effectLst>
              </a:rPr>
              <a:t>the</a:t>
            </a:r>
            <a:r>
              <a:rPr lang="tr-TR" altLang="tr-TR" sz="2000" b="1" i="1" dirty="0">
                <a:effectLst>
                  <a:outerShdw blurRad="38100" dist="38100" dir="2700000" algn="tl">
                    <a:srgbClr val="C0C0C0"/>
                  </a:outerShdw>
                </a:effectLst>
              </a:rPr>
              <a:t> Orient) veya Doğu Süryanileri (İngilizce: </a:t>
            </a:r>
            <a:r>
              <a:rPr lang="tr-TR" altLang="tr-TR" sz="2000" b="1" i="1" dirty="0" err="1">
                <a:effectLst>
                  <a:outerShdw blurRad="38100" dist="38100" dir="2700000" algn="tl">
                    <a:srgbClr val="C0C0C0"/>
                  </a:outerShdw>
                </a:effectLst>
              </a:rPr>
              <a:t>Eastern</a:t>
            </a:r>
            <a:r>
              <a:rPr lang="tr-TR" altLang="tr-TR" sz="2000" b="1" i="1" dirty="0">
                <a:effectLst>
                  <a:outerShdw blurRad="38100" dist="38100" dir="2700000" algn="tl">
                    <a:srgbClr val="C0C0C0"/>
                  </a:outerShdw>
                </a:effectLst>
              </a:rPr>
              <a:t> </a:t>
            </a:r>
            <a:r>
              <a:rPr lang="tr-TR" altLang="tr-TR" sz="2000" b="1" i="1" dirty="0" err="1">
                <a:effectLst>
                  <a:outerShdw blurRad="38100" dist="38100" dir="2700000" algn="tl">
                    <a:srgbClr val="C0C0C0"/>
                  </a:outerShdw>
                </a:effectLst>
              </a:rPr>
              <a:t>Syrian</a:t>
            </a:r>
            <a:r>
              <a:rPr lang="tr-TR" altLang="tr-TR" sz="2000" b="1" i="1" dirty="0">
                <a:effectLst>
                  <a:outerShdw blurRad="38100" dist="38100" dir="2700000" algn="tl">
                    <a:srgbClr val="C0C0C0"/>
                  </a:outerShdw>
                </a:effectLst>
              </a:rPr>
              <a:t>) adını vermeyi tercih ederler. Tarihi merkezleri Kuzey Irak'ın Musul ve İran'ın </a:t>
            </a:r>
            <a:r>
              <a:rPr lang="tr-TR" altLang="tr-TR" sz="2000" b="1" i="1" dirty="0" err="1">
                <a:effectLst>
                  <a:outerShdw blurRad="38100" dist="38100" dir="2700000" algn="tl">
                    <a:srgbClr val="C0C0C0"/>
                  </a:outerShdw>
                </a:effectLst>
              </a:rPr>
              <a:t>Urmiye</a:t>
            </a:r>
            <a:r>
              <a:rPr lang="tr-TR" altLang="tr-TR" sz="2000" b="1" i="1" dirty="0">
                <a:effectLst>
                  <a:outerShdw blurRad="38100" dist="38100" dir="2700000" algn="tl">
                    <a:srgbClr val="C0C0C0"/>
                  </a:outerShdw>
                </a:effectLst>
              </a:rPr>
              <a:t> kentlerinde bulunan mezhebin günümüzde en büyük cemaati Güney Hindistan'daki </a:t>
            </a:r>
            <a:r>
              <a:rPr lang="tr-TR" altLang="tr-TR" sz="2000" b="1" i="1" dirty="0" err="1">
                <a:effectLst>
                  <a:outerShdw blurRad="38100" dist="38100" dir="2700000" algn="tl">
                    <a:srgbClr val="C0C0C0"/>
                  </a:outerShdw>
                </a:effectLst>
              </a:rPr>
              <a:t>Kerala</a:t>
            </a:r>
            <a:r>
              <a:rPr lang="tr-TR" altLang="tr-TR" sz="2000" b="1" i="1" dirty="0">
                <a:effectLst>
                  <a:outerShdw blurRad="38100" dist="38100" dir="2700000" algn="tl">
                    <a:srgbClr val="C0C0C0"/>
                  </a:outerShdw>
                </a:effectLst>
              </a:rPr>
              <a:t> eyaletindedir. </a:t>
            </a:r>
            <a:r>
              <a:rPr lang="tr-TR" altLang="tr-TR" sz="2000" b="1" i="1" dirty="0" smtClean="0">
                <a:effectLst>
                  <a:outerShdw blurRad="38100" dist="38100" dir="2700000" algn="tl">
                    <a:srgbClr val="C0C0C0"/>
                  </a:outerShdw>
                </a:effectLst>
              </a:rPr>
              <a:t>Bu yapı Antakya ilimizdedir.</a:t>
            </a:r>
            <a:endParaRPr lang="tr-TR" altLang="tr-TR" sz="2000" b="1" i="1" dirty="0">
              <a:effectLst>
                <a:outerShdw blurRad="38100" dist="38100" dir="2700000" algn="tl">
                  <a:srgbClr val="C0C0C0"/>
                </a:outerShdw>
              </a:effectLst>
            </a:endParaRPr>
          </a:p>
        </p:txBody>
      </p:sp>
      <p:pic>
        <p:nvPicPr>
          <p:cNvPr id="4711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1611086"/>
            <a:ext cx="4800600"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normAutofit fontScale="90000"/>
          </a:bodyPr>
          <a:lstStyle/>
          <a:p>
            <a:r>
              <a:rPr lang="tr-TR" altLang="tr-TR" sz="7200" b="1" i="1">
                <a:effectLst>
                  <a:outerShdw blurRad="38100" dist="38100" dir="2700000" algn="tl">
                    <a:srgbClr val="C0C0C0"/>
                  </a:outerShdw>
                </a:effectLst>
              </a:rPr>
              <a:t>HARRAN </a:t>
            </a:r>
            <a:r>
              <a:rPr lang="tr-TR" altLang="tr-TR" sz="8000" b="1" i="1">
                <a:effectLst>
                  <a:outerShdw blurRad="38100" dist="38100" dir="2700000" algn="tl">
                    <a:srgbClr val="C0C0C0"/>
                  </a:outerShdw>
                </a:effectLst>
              </a:rPr>
              <a:t>EVLERİ</a:t>
            </a:r>
          </a:p>
        </p:txBody>
      </p:sp>
      <p:sp>
        <p:nvSpPr>
          <p:cNvPr id="49158" name="Rectangle 6"/>
          <p:cNvSpPr>
            <a:spLocks noGrp="1" noChangeArrowheads="1"/>
          </p:cNvSpPr>
          <p:nvPr>
            <p:ph type="body" sz="half" idx="2"/>
          </p:nvPr>
        </p:nvSpPr>
        <p:spPr>
          <a:xfrm>
            <a:off x="4648200" y="2253343"/>
            <a:ext cx="3962400" cy="2895600"/>
          </a:xfrm>
        </p:spPr>
        <p:txBody>
          <a:bodyPr>
            <a:normAutofit fontScale="92500" lnSpcReduction="10000"/>
          </a:bodyPr>
          <a:lstStyle/>
          <a:p>
            <a:r>
              <a:rPr lang="tr-TR" altLang="tr-TR" b="1" i="1" dirty="0">
                <a:effectLst>
                  <a:outerShdw blurRad="38100" dist="38100" dir="2700000" algn="tl">
                    <a:srgbClr val="C0C0C0"/>
                  </a:outerShdw>
                </a:effectLst>
              </a:rPr>
              <a:t>Anadolu'daki yerleşmeler, gelenekler, </a:t>
            </a:r>
            <a:r>
              <a:rPr lang="tr-TR" altLang="tr-TR" b="1" i="1" dirty="0" smtClean="0">
                <a:effectLst>
                  <a:outerShdw blurRad="38100" dist="38100" dir="2700000" algn="tl">
                    <a:srgbClr val="C0C0C0"/>
                  </a:outerShdw>
                </a:effectLst>
              </a:rPr>
              <a:t> bölgesel </a:t>
            </a:r>
            <a:r>
              <a:rPr lang="tr-TR" altLang="tr-TR" b="1" i="1" dirty="0">
                <a:effectLst>
                  <a:outerShdw blurRad="38100" dist="38100" dir="2700000" algn="tl">
                    <a:srgbClr val="C0C0C0"/>
                  </a:outerShdw>
                </a:effectLst>
              </a:rPr>
              <a:t>veriler, uygulama ilkeleri ve koşullara bağlı olarak biçimlenirler. Bu oluşum ve biçimlenmede Anadolu insanının yaşamının ve toplum yapısının etkisi açıkça görülür</a:t>
            </a:r>
            <a:r>
              <a:rPr lang="tr-TR" altLang="tr-TR" b="1" i="1" dirty="0" smtClean="0">
                <a:effectLst>
                  <a:outerShdw blurRad="38100" dist="38100" dir="2700000" algn="tl">
                    <a:srgbClr val="C0C0C0"/>
                  </a:outerShdw>
                </a:effectLst>
              </a:rPr>
              <a:t>.</a:t>
            </a:r>
          </a:p>
          <a:p>
            <a:r>
              <a:rPr lang="tr-TR" altLang="tr-TR" b="1" i="1" dirty="0" smtClean="0">
                <a:effectLst>
                  <a:outerShdw blurRad="38100" dist="38100" dir="2700000" algn="tl">
                    <a:srgbClr val="C0C0C0"/>
                  </a:outerShdw>
                </a:effectLst>
              </a:rPr>
              <a:t>Şanlı Urfa ilimizdedir.</a:t>
            </a:r>
            <a:endParaRPr lang="tr-TR" altLang="tr-TR" b="1" i="1" dirty="0">
              <a:effectLst>
                <a:outerShdw blurRad="38100" dist="38100" dir="2700000" algn="tl">
                  <a:srgbClr val="C0C0C0"/>
                </a:outerShdw>
              </a:effectLst>
            </a:endParaRPr>
          </a:p>
        </p:txBody>
      </p:sp>
      <p:pic>
        <p:nvPicPr>
          <p:cNvPr id="49160" name="Picture 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343400" cy="472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tr-TR" altLang="tr-TR" b="1" i="1">
                <a:effectLst>
                  <a:outerShdw blurRad="38100" dist="38100" dir="2700000" algn="tl">
                    <a:srgbClr val="C0C0C0"/>
                  </a:outerShdw>
                </a:effectLst>
              </a:rPr>
              <a:t>NEMRUT DAĞI MİLLİ PARKI</a:t>
            </a:r>
          </a:p>
        </p:txBody>
      </p:sp>
      <p:sp>
        <p:nvSpPr>
          <p:cNvPr id="51206" name="Rectangle 6"/>
          <p:cNvSpPr>
            <a:spLocks noGrp="1" noChangeArrowheads="1"/>
          </p:cNvSpPr>
          <p:nvPr>
            <p:ph type="body" sz="half" idx="2"/>
          </p:nvPr>
        </p:nvSpPr>
        <p:spPr>
          <a:xfrm>
            <a:off x="4191000" y="2209800"/>
            <a:ext cx="4648200" cy="3429000"/>
          </a:xfrm>
        </p:spPr>
        <p:txBody>
          <a:bodyPr>
            <a:normAutofit/>
          </a:bodyPr>
          <a:lstStyle/>
          <a:p>
            <a:r>
              <a:rPr lang="tr-TR" altLang="tr-TR" b="1" i="1" dirty="0">
                <a:effectLst>
                  <a:outerShdw blurRad="38100" dist="38100" dir="2700000" algn="tl">
                    <a:srgbClr val="C0C0C0"/>
                  </a:outerShdw>
                </a:effectLst>
              </a:rPr>
              <a:t>Nemrut Dağı Milli Parkı, Adıyaman ili; Kahta ilçesinde bulunan ve içinde </a:t>
            </a:r>
            <a:r>
              <a:rPr lang="tr-TR" altLang="tr-TR" b="1" i="1" dirty="0" err="1">
                <a:effectLst>
                  <a:outerShdw blurRad="38100" dist="38100" dir="2700000" algn="tl">
                    <a:srgbClr val="C0C0C0"/>
                  </a:outerShdw>
                </a:effectLst>
              </a:rPr>
              <a:t>Kommagene</a:t>
            </a:r>
            <a:r>
              <a:rPr lang="tr-TR" altLang="tr-TR" b="1" i="1" dirty="0">
                <a:effectLst>
                  <a:outerShdw blurRad="38100" dist="38100" dir="2700000" algn="tl">
                    <a:srgbClr val="C0C0C0"/>
                  </a:outerShdw>
                </a:effectLst>
              </a:rPr>
              <a:t> Krallığı'nın bir antik kentini barındıran milli park ve ören yeri. </a:t>
            </a:r>
          </a:p>
        </p:txBody>
      </p:sp>
      <p:pic>
        <p:nvPicPr>
          <p:cNvPr id="51207" name="Picture 7" descr="406px-Turkey_nemrut_dagi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1371600"/>
            <a:ext cx="3657600"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normAutofit fontScale="90000"/>
          </a:bodyPr>
          <a:lstStyle/>
          <a:p>
            <a:r>
              <a:rPr lang="tr-TR" altLang="tr-TR" sz="8800" b="1" i="1" dirty="0">
                <a:effectLst>
                  <a:outerShdw blurRad="38100" dist="38100" dir="2700000" algn="tl">
                    <a:srgbClr val="C0C0C0"/>
                  </a:outerShdw>
                </a:effectLst>
              </a:rPr>
              <a:t>ÇATALHÖYÜK</a:t>
            </a:r>
          </a:p>
        </p:txBody>
      </p:sp>
      <p:sp>
        <p:nvSpPr>
          <p:cNvPr id="53254" name="Rectangle 6"/>
          <p:cNvSpPr>
            <a:spLocks noGrp="1" noChangeArrowheads="1"/>
          </p:cNvSpPr>
          <p:nvPr>
            <p:ph type="body" sz="half" idx="2"/>
          </p:nvPr>
        </p:nvSpPr>
        <p:spPr>
          <a:xfrm>
            <a:off x="21771" y="1600200"/>
            <a:ext cx="8839200" cy="2057400"/>
          </a:xfrm>
        </p:spPr>
        <p:txBody>
          <a:bodyPr/>
          <a:lstStyle/>
          <a:p>
            <a:pPr algn="just"/>
            <a:r>
              <a:rPr lang="tr-TR" altLang="tr-TR" sz="2400" b="1" i="1" dirty="0">
                <a:effectLst>
                  <a:outerShdw blurRad="38100" dist="38100" dir="2700000" algn="tl">
                    <a:srgbClr val="C0C0C0"/>
                  </a:outerShdw>
                </a:effectLst>
              </a:rPr>
              <a:t>Çatalhöyük, Güney Anadolu'da, M.Ö. 7500 yıllarına dayanan, çok geniş bir Cilalı Taş ve Bakır devri yerleşimidir. Muhtemelen, bugüne kadar bulunmuş en eski ve en gelişmiş Cilalı Taş Devri yerleşim merkezidir. 1958 yılında James </a:t>
            </a:r>
            <a:r>
              <a:rPr lang="tr-TR" altLang="tr-TR" sz="2400" b="1" i="1" dirty="0" err="1">
                <a:effectLst>
                  <a:outerShdw blurRad="38100" dist="38100" dir="2700000" algn="tl">
                    <a:srgbClr val="C0C0C0"/>
                  </a:outerShdw>
                </a:effectLst>
              </a:rPr>
              <a:t>Mellaart</a:t>
            </a:r>
            <a:r>
              <a:rPr lang="tr-TR" altLang="tr-TR" sz="2400" b="1" i="1" dirty="0">
                <a:effectLst>
                  <a:outerShdw blurRad="38100" dist="38100" dir="2700000" algn="tl">
                    <a:srgbClr val="C0C0C0"/>
                  </a:outerShdw>
                </a:effectLst>
              </a:rPr>
              <a:t> tarafından keşfedilmiş, ilk kazıları 1961-1963 ve 1965 yıllarında yapılmıştır. </a:t>
            </a:r>
          </a:p>
        </p:txBody>
      </p:sp>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53258" name="Picture 10" descr="Ã§atal hÃ¶yÃ¼k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1"/>
            <a:ext cx="9144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ca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59630"/>
            <a:ext cx="46482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fade">
                                      <p:cBhvr>
                                        <p:cTn id="7" dur="1000"/>
                                        <p:tgtEl>
                                          <p:spTgt spid="53256"/>
                                        </p:tgtEl>
                                      </p:cBhvr>
                                    </p:animEffect>
                                    <p:anim calcmode="lin" valueType="num">
                                      <p:cBhvr>
                                        <p:cTn id="8" dur="1000" fill="hold"/>
                                        <p:tgtEl>
                                          <p:spTgt spid="53256"/>
                                        </p:tgtEl>
                                        <p:attrNameLst>
                                          <p:attrName>ppt_x</p:attrName>
                                        </p:attrNameLst>
                                      </p:cBhvr>
                                      <p:tavLst>
                                        <p:tav tm="0">
                                          <p:val>
                                            <p:strVal val="#ppt_x"/>
                                          </p:val>
                                        </p:tav>
                                        <p:tav tm="100000">
                                          <p:val>
                                            <p:strVal val="#ppt_x"/>
                                          </p:val>
                                        </p:tav>
                                      </p:tavLst>
                                    </p:anim>
                                    <p:anim calcmode="lin" valueType="num">
                                      <p:cBhvr>
                                        <p:cTn id="9" dur="1000" fill="hold"/>
                                        <p:tgtEl>
                                          <p:spTgt spid="53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normAutofit fontScale="90000"/>
          </a:bodyPr>
          <a:lstStyle/>
          <a:p>
            <a:r>
              <a:rPr lang="tr-TR" altLang="tr-TR" sz="7200" b="1" i="1">
                <a:effectLst>
                  <a:outerShdw blurRad="38100" dist="38100" dir="2700000" algn="tl">
                    <a:srgbClr val="C0C0C0"/>
                  </a:outerShdw>
                </a:effectLst>
              </a:rPr>
              <a:t>ANİ HARABELERİ</a:t>
            </a:r>
          </a:p>
        </p:txBody>
      </p:sp>
      <p:sp>
        <p:nvSpPr>
          <p:cNvPr id="55302" name="Rectangle 6"/>
          <p:cNvSpPr>
            <a:spLocks noGrp="1" noChangeArrowheads="1"/>
          </p:cNvSpPr>
          <p:nvPr>
            <p:ph type="body" sz="half" idx="2"/>
          </p:nvPr>
        </p:nvSpPr>
        <p:spPr>
          <a:xfrm>
            <a:off x="4648200" y="1600200"/>
            <a:ext cx="4343400" cy="4724400"/>
          </a:xfrm>
        </p:spPr>
        <p:txBody>
          <a:bodyPr/>
          <a:lstStyle/>
          <a:p>
            <a:pPr>
              <a:lnSpc>
                <a:spcPct val="90000"/>
              </a:lnSpc>
            </a:pPr>
            <a:r>
              <a:rPr lang="tr-TR" altLang="tr-TR" sz="2800" b="1" i="1" dirty="0">
                <a:effectLst>
                  <a:outerShdw blurRad="38100" dist="38100" dir="2700000" algn="tl">
                    <a:srgbClr val="C0C0C0"/>
                  </a:outerShdw>
                </a:effectLst>
              </a:rPr>
              <a:t>Ani Kars' </a:t>
            </a:r>
            <a:r>
              <a:rPr lang="tr-TR" altLang="tr-TR" sz="2800" b="1" i="1" dirty="0" err="1">
                <a:effectLst>
                  <a:outerShdw blurRad="38100" dist="38100" dir="2700000" algn="tl">
                    <a:srgbClr val="C0C0C0"/>
                  </a:outerShdw>
                </a:effectLst>
              </a:rPr>
              <a:t>ın</a:t>
            </a:r>
            <a:r>
              <a:rPr lang="tr-TR" altLang="tr-TR" sz="2800" b="1" i="1" dirty="0">
                <a:effectLst>
                  <a:outerShdw blurRad="38100" dist="38100" dir="2700000" algn="tl">
                    <a:srgbClr val="C0C0C0"/>
                  </a:outerShdw>
                </a:effectLst>
              </a:rPr>
              <a:t> Arpaçay ilçesinde, Arpaçay Nehri boyunda bulunan ören yeri. 961-1045 yılları arasında </a:t>
            </a:r>
            <a:r>
              <a:rPr lang="tr-TR" altLang="tr-TR" sz="2800" b="1" i="1" dirty="0" err="1">
                <a:effectLst>
                  <a:outerShdw blurRad="38100" dist="38100" dir="2700000" algn="tl">
                    <a:srgbClr val="C0C0C0"/>
                  </a:outerShdw>
                </a:effectLst>
              </a:rPr>
              <a:t>Bagratlı</a:t>
            </a:r>
            <a:r>
              <a:rPr lang="tr-TR" altLang="tr-TR" sz="2800" b="1" i="1" dirty="0">
                <a:effectLst>
                  <a:outerShdw blurRad="38100" dist="38100" dir="2700000" algn="tl">
                    <a:srgbClr val="C0C0C0"/>
                  </a:outerShdw>
                </a:effectLst>
              </a:rPr>
              <a:t> hanedanından Ermeni hükümdarlarının başkenti olmuştur. 11. ila 12. yüzyıla ait önemli Selçuklu mimari eserlerini barındırır.</a:t>
            </a:r>
          </a:p>
        </p:txBody>
      </p:sp>
      <p:pic>
        <p:nvPicPr>
          <p:cNvPr id="55305" name="Picture 9" descr="ani%20nakışlı%20muze%20tigran%20honetz%20kilisesi%20%20ani%20harabeleri%20K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4543865" cy="472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r>
              <a:rPr lang="tr-TR" altLang="tr-TR" sz="6000" b="1" i="1">
                <a:effectLst>
                  <a:outerShdw blurRad="38100" dist="38100" dir="2700000" algn="tl">
                    <a:srgbClr val="C0C0C0"/>
                  </a:outerShdw>
                </a:effectLst>
              </a:rPr>
              <a:t>AYASOFYA KİLİSESİ</a:t>
            </a:r>
          </a:p>
        </p:txBody>
      </p:sp>
      <p:sp>
        <p:nvSpPr>
          <p:cNvPr id="57350" name="Rectangle 6"/>
          <p:cNvSpPr>
            <a:spLocks noGrp="1" noChangeArrowheads="1"/>
          </p:cNvSpPr>
          <p:nvPr>
            <p:ph type="body" sz="half" idx="2"/>
          </p:nvPr>
        </p:nvSpPr>
        <p:spPr>
          <a:xfrm>
            <a:off x="4800600" y="1752600"/>
            <a:ext cx="4343400" cy="4572000"/>
          </a:xfrm>
        </p:spPr>
        <p:txBody>
          <a:bodyPr/>
          <a:lstStyle/>
          <a:p>
            <a:r>
              <a:rPr lang="tr-TR" altLang="tr-TR" sz="2400" b="1" i="1" dirty="0">
                <a:effectLst>
                  <a:outerShdw blurRad="38100" dist="38100" dir="2700000" algn="tl">
                    <a:srgbClr val="C0C0C0"/>
                  </a:outerShdw>
                </a:effectLst>
              </a:rPr>
              <a:t>1500 yıllık tarihi olan Ayasofya, sanat tarihi ve mimarlık dünyasının baş yapıtları arasında yer alır. Başlangıçta bir kilise olarak inşa edilen ve Osmanlı döneminde camiye çevrilen Ayasofya, günümüzde bir müze olarak hizmet vermektedir ve bu sebeple Ayasofya Müzesi olarak anılmaktadır.</a:t>
            </a:r>
          </a:p>
        </p:txBody>
      </p:sp>
      <p:pic>
        <p:nvPicPr>
          <p:cNvPr id="57352" name="Picture 8" descr="trabzonumbenim_ayasofya_kilises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572000" cy="4267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1"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normAutofit fontScale="90000"/>
          </a:bodyPr>
          <a:lstStyle/>
          <a:p>
            <a:r>
              <a:rPr lang="tr-TR" altLang="tr-TR" sz="8000" b="1" i="1">
                <a:effectLst>
                  <a:outerShdw blurRad="38100" dist="38100" dir="2700000" algn="tl">
                    <a:srgbClr val="C0C0C0"/>
                  </a:outerShdw>
                </a:effectLst>
              </a:rPr>
              <a:t>NUH’UN GEMİSİ</a:t>
            </a:r>
          </a:p>
        </p:txBody>
      </p:sp>
      <p:sp>
        <p:nvSpPr>
          <p:cNvPr id="59398" name="Rectangle 6"/>
          <p:cNvSpPr>
            <a:spLocks noGrp="1" noChangeArrowheads="1"/>
          </p:cNvSpPr>
          <p:nvPr>
            <p:ph type="body" sz="half" idx="2"/>
          </p:nvPr>
        </p:nvSpPr>
        <p:spPr>
          <a:xfrm>
            <a:off x="228600" y="1524000"/>
            <a:ext cx="8305800" cy="1905000"/>
          </a:xfrm>
        </p:spPr>
        <p:txBody>
          <a:bodyPr/>
          <a:lstStyle/>
          <a:p>
            <a:pPr algn="ctr"/>
            <a:r>
              <a:rPr lang="tr-TR" altLang="tr-TR" b="1" i="1" dirty="0">
                <a:effectLst>
                  <a:outerShdw blurRad="38100" dist="38100" dir="2700000" algn="tl">
                    <a:srgbClr val="C0C0C0"/>
                  </a:outerShdw>
                </a:effectLst>
              </a:rPr>
              <a:t>Nuh'un Gemisi, Tevrat'ın Tekvin (Yaratılış) bölümünde anlatılan Tanrı'nın insan ve diğer canlıların ırkının devam etmesi için büyük tufandan önce Nuh'a yapmasını emrettiği büyük gemidir </a:t>
            </a:r>
          </a:p>
        </p:txBody>
      </p:sp>
      <p:pic>
        <p:nvPicPr>
          <p:cNvPr id="59400" name="Picture 8" descr="nuhungem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54829"/>
            <a:ext cx="8686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1"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tr-TR" altLang="tr-TR" sz="6000" b="1" i="1" dirty="0">
                <a:effectLst>
                  <a:outerShdw blurRad="38100" dist="38100" dir="2700000" algn="tl">
                    <a:srgbClr val="C0C0C0"/>
                  </a:outerShdw>
                </a:effectLst>
              </a:rPr>
              <a:t>SÜMELA MANASTIRI</a:t>
            </a:r>
          </a:p>
        </p:txBody>
      </p:sp>
      <p:sp>
        <p:nvSpPr>
          <p:cNvPr id="61446" name="Rectangle 6"/>
          <p:cNvSpPr>
            <a:spLocks noGrp="1" noChangeArrowheads="1"/>
          </p:cNvSpPr>
          <p:nvPr>
            <p:ph type="body" sz="half" idx="2"/>
          </p:nvPr>
        </p:nvSpPr>
        <p:spPr>
          <a:xfrm>
            <a:off x="4474029" y="1578429"/>
            <a:ext cx="4495800" cy="4648200"/>
          </a:xfrm>
        </p:spPr>
        <p:txBody>
          <a:bodyPr/>
          <a:lstStyle/>
          <a:p>
            <a:pPr>
              <a:lnSpc>
                <a:spcPct val="90000"/>
              </a:lnSpc>
            </a:pPr>
            <a:r>
              <a:rPr lang="tr-TR" altLang="tr-TR" sz="2400" b="1" i="1" dirty="0">
                <a:effectLst>
                  <a:outerShdw blurRad="38100" dist="38100" dir="2700000" algn="tl">
                    <a:srgbClr val="C0C0C0"/>
                  </a:outerShdw>
                </a:effectLst>
              </a:rPr>
              <a:t>Sümela Manastırı , Trabzon ili, Maçka ilçesi, Altındere köyü sınırları içerisinde yer alan </a:t>
            </a:r>
            <a:r>
              <a:rPr lang="tr-TR" altLang="tr-TR" sz="2400" b="1" i="1" dirty="0" err="1">
                <a:effectLst>
                  <a:outerShdw blurRad="38100" dist="38100" dir="2700000" algn="tl">
                    <a:srgbClr val="C0C0C0"/>
                  </a:outerShdw>
                </a:effectLst>
              </a:rPr>
              <a:t>Panagia</a:t>
            </a:r>
            <a:r>
              <a:rPr lang="tr-TR" altLang="tr-TR" sz="2400" b="1" i="1" dirty="0">
                <a:effectLst>
                  <a:outerShdw blurRad="38100" dist="38100" dir="2700000" algn="tl">
                    <a:srgbClr val="C0C0C0"/>
                  </a:outerShdw>
                </a:effectLst>
              </a:rPr>
              <a:t> (Meryemana) deresinin batı yamaçlarında </a:t>
            </a:r>
            <a:r>
              <a:rPr lang="tr-TR" altLang="tr-TR" sz="2400" b="1" i="1" dirty="0" err="1">
                <a:effectLst>
                  <a:outerShdw blurRad="38100" dist="38100" dir="2700000" algn="tl">
                    <a:srgbClr val="C0C0C0"/>
                  </a:outerShdw>
                </a:effectLst>
              </a:rPr>
              <a:t>Mela</a:t>
            </a:r>
            <a:r>
              <a:rPr lang="tr-TR" altLang="tr-TR" sz="2400" b="1" i="1" dirty="0">
                <a:effectLst>
                  <a:outerShdw blurRad="38100" dist="38100" dir="2700000" algn="tl">
                    <a:srgbClr val="C0C0C0"/>
                  </a:outerShdw>
                </a:effectLst>
              </a:rPr>
              <a:t> (Yunanca 'siyah') tepesi üzerinde deniz seviyesinden 1.150 m yükseklikte yer alan bir Rum manastır ve kilise kompleksi olup, tam adı </a:t>
            </a:r>
            <a:r>
              <a:rPr lang="tr-TR" altLang="tr-TR" sz="2400" b="1" i="1" dirty="0" err="1">
                <a:effectLst>
                  <a:outerShdw blurRad="38100" dist="38100" dir="2700000" algn="tl">
                    <a:srgbClr val="C0C0C0"/>
                  </a:outerShdw>
                </a:effectLst>
              </a:rPr>
              <a:t>Panagia</a:t>
            </a:r>
            <a:r>
              <a:rPr lang="tr-TR" altLang="tr-TR" sz="2400" b="1" i="1" dirty="0">
                <a:effectLst>
                  <a:outerShdw blurRad="38100" dist="38100" dir="2700000" algn="tl">
                    <a:srgbClr val="C0C0C0"/>
                  </a:outerShdw>
                </a:effectLst>
              </a:rPr>
              <a:t> </a:t>
            </a:r>
            <a:r>
              <a:rPr lang="tr-TR" altLang="tr-TR" sz="2400" b="1" i="1" dirty="0" err="1">
                <a:effectLst>
                  <a:outerShdw blurRad="38100" dist="38100" dir="2700000" algn="tl">
                    <a:srgbClr val="C0C0C0"/>
                  </a:outerShdw>
                </a:effectLst>
              </a:rPr>
              <a:t>Sumela</a:t>
            </a:r>
            <a:r>
              <a:rPr lang="tr-TR" altLang="tr-TR" sz="2400" b="1" i="1" dirty="0">
                <a:effectLst>
                  <a:outerShdw blurRad="38100" dist="38100" dir="2700000" algn="tl">
                    <a:srgbClr val="C0C0C0"/>
                  </a:outerShdw>
                </a:effectLst>
              </a:rPr>
              <a:t> (Πανα</a:t>
            </a:r>
            <a:r>
              <a:rPr lang="tr-TR" altLang="tr-TR" sz="2400" b="1" i="1" dirty="0" err="1">
                <a:effectLst>
                  <a:outerShdw blurRad="38100" dist="38100" dir="2700000" algn="tl">
                    <a:srgbClr val="C0C0C0"/>
                  </a:outerShdw>
                </a:effectLst>
              </a:rPr>
              <a:t>γί</a:t>
            </a:r>
            <a:r>
              <a:rPr lang="tr-TR" altLang="tr-TR" sz="2400" b="1" i="1" dirty="0">
                <a:effectLst>
                  <a:outerShdw blurRad="38100" dist="38100" dir="2700000" algn="tl">
                    <a:srgbClr val="C0C0C0"/>
                  </a:outerShdw>
                </a:effectLst>
              </a:rPr>
              <a:t>α Σουμελά) veya Theotokos Sumela dır. </a:t>
            </a:r>
          </a:p>
        </p:txBody>
      </p:sp>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61450" name="Picture 10" descr="sÃ¼mela manastÄ±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41910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3" y="196623"/>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normAutofit fontScale="90000"/>
          </a:bodyPr>
          <a:lstStyle/>
          <a:p>
            <a:r>
              <a:rPr lang="tr-TR" altLang="tr-TR" sz="9600" b="1" i="1">
                <a:effectLst>
                  <a:outerShdw blurRad="38100" dist="38100" dir="2700000" algn="tl">
                    <a:srgbClr val="C0C0C0"/>
                  </a:outerShdw>
                </a:effectLst>
              </a:rPr>
              <a:t>AHLAT</a:t>
            </a:r>
          </a:p>
        </p:txBody>
      </p:sp>
      <p:sp>
        <p:nvSpPr>
          <p:cNvPr id="63494" name="Rectangle 6"/>
          <p:cNvSpPr>
            <a:spLocks noGrp="1" noChangeArrowheads="1"/>
          </p:cNvSpPr>
          <p:nvPr>
            <p:ph type="body" sz="half" idx="2"/>
          </p:nvPr>
        </p:nvSpPr>
        <p:spPr>
          <a:xfrm>
            <a:off x="4463143" y="1752600"/>
            <a:ext cx="4495800" cy="4267200"/>
          </a:xfrm>
        </p:spPr>
        <p:txBody>
          <a:bodyPr/>
          <a:lstStyle/>
          <a:p>
            <a:r>
              <a:rPr lang="tr-TR" altLang="tr-TR" sz="2400" b="1" i="1" dirty="0">
                <a:effectLst>
                  <a:outerShdw blurRad="38100" dist="38100" dir="2700000" algn="tl">
                    <a:srgbClr val="C0C0C0"/>
                  </a:outerShdw>
                </a:effectLst>
              </a:rPr>
              <a:t>Van Gölü'nün kuzeybatı kıyısında sahil kenarında kurulu, 30.000 nüfuslu, Bitlis iline bağlı bir ilçedir. Kuzeyinde Muş iline bağlı Bulanık ve Malazgirt ilçeleri, batısında Muş ili, güneyinde Van Gölü, güneybatısında Tatvan ve Bitlis, doğusunda ise yine Van Gölü ve Adilcevaz ilçesiyle sınırlıdır.</a:t>
            </a:r>
          </a:p>
        </p:txBody>
      </p:sp>
      <p:pic>
        <p:nvPicPr>
          <p:cNvPr id="63496" name="Picture 8" descr="20080607142711_ahla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191000" cy="472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1"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r>
              <a:rPr lang="tr-TR" altLang="tr-TR" sz="7200" b="1" i="1">
                <a:effectLst>
                  <a:outerShdw blurRad="38100" dist="38100" dir="2700000" algn="tl">
                    <a:srgbClr val="C0C0C0"/>
                  </a:outerShdw>
                </a:effectLst>
              </a:rPr>
              <a:t>AYASOFYA CAMİİ</a:t>
            </a:r>
          </a:p>
        </p:txBody>
      </p:sp>
      <p:sp>
        <p:nvSpPr>
          <p:cNvPr id="7174" name="Rectangle 6"/>
          <p:cNvSpPr>
            <a:spLocks noGrp="1" noChangeArrowheads="1"/>
          </p:cNvSpPr>
          <p:nvPr>
            <p:ph type="body" sz="half" idx="2"/>
          </p:nvPr>
        </p:nvSpPr>
        <p:spPr>
          <a:xfrm>
            <a:off x="4419600" y="1611086"/>
            <a:ext cx="4419600" cy="5105400"/>
          </a:xfrm>
        </p:spPr>
        <p:txBody>
          <a:bodyPr/>
          <a:lstStyle/>
          <a:p>
            <a:pPr algn="just"/>
            <a:r>
              <a:rPr lang="tr-TR" altLang="tr-TR" sz="2000" b="1" i="1" dirty="0"/>
              <a:t>Bizans İmparatoru I. </a:t>
            </a:r>
            <a:r>
              <a:rPr lang="tr-TR" altLang="tr-TR" sz="2000" b="1" i="1" dirty="0" err="1"/>
              <a:t>Jüstinyen</a:t>
            </a:r>
            <a:r>
              <a:rPr lang="tr-TR" altLang="tr-TR" sz="2000" b="1" i="1" dirty="0"/>
              <a:t> tarafından M.S. 532 - 537 yılları arasında İstanbul'un eski şehir merkezine katedral olarak inşa ettirilen ve günümüzde müze olarak hizmet veren tarihi yapıdır.</a:t>
            </a:r>
          </a:p>
          <a:p>
            <a:pPr algn="just"/>
            <a:r>
              <a:rPr lang="tr-TR" altLang="tr-TR" sz="2000" b="1" i="1" dirty="0"/>
              <a:t>1500 yıllık tarihi olan Ayasofya, sanat tarihi ve mimarlık dünyasının baş yapıtları arasında yer alır. Başlangıçta bir kilise olarak inşa edilen ve Osmanlı döneminde camiye çevrilen Ayasofya, günümüzde bir müze olarak hizmet vermektedir </a:t>
            </a:r>
          </a:p>
        </p:txBody>
      </p:sp>
      <p:pic>
        <p:nvPicPr>
          <p:cNvPr id="7176" name="Picture 8" descr="ayasof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67543"/>
            <a:ext cx="4114800" cy="46046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391886" y="21771"/>
            <a:ext cx="8229600" cy="1143000"/>
          </a:xfrm>
        </p:spPr>
        <p:txBody>
          <a:bodyPr/>
          <a:lstStyle/>
          <a:p>
            <a:r>
              <a:rPr lang="tr-TR" altLang="tr-TR" sz="4000" b="1" i="1" dirty="0">
                <a:effectLst>
                  <a:outerShdw blurRad="38100" dist="38100" dir="2700000" algn="tl">
                    <a:srgbClr val="C0C0C0"/>
                  </a:outerShdw>
                </a:effectLst>
              </a:rPr>
              <a:t>DEYR-UL ZAFARAN MANASTIRI</a:t>
            </a:r>
          </a:p>
        </p:txBody>
      </p:sp>
      <p:sp>
        <p:nvSpPr>
          <p:cNvPr id="65542" name="Rectangle 6"/>
          <p:cNvSpPr>
            <a:spLocks noGrp="1" noChangeArrowheads="1"/>
          </p:cNvSpPr>
          <p:nvPr>
            <p:ph type="body" sz="half" idx="2"/>
          </p:nvPr>
        </p:nvSpPr>
        <p:spPr>
          <a:xfrm>
            <a:off x="114300" y="1066800"/>
            <a:ext cx="8877300" cy="2209800"/>
          </a:xfrm>
        </p:spPr>
        <p:txBody>
          <a:bodyPr>
            <a:normAutofit lnSpcReduction="10000"/>
          </a:bodyPr>
          <a:lstStyle/>
          <a:p>
            <a:pPr algn="ctr"/>
            <a:r>
              <a:rPr lang="tr-TR" sz="2000" b="1" dirty="0"/>
              <a:t>İsa’dan sonra 5. yüzyılda inşa edilen </a:t>
            </a:r>
            <a:r>
              <a:rPr lang="tr-TR" sz="2000" b="1" dirty="0" err="1"/>
              <a:t>Deyrulzafaran</a:t>
            </a:r>
            <a:r>
              <a:rPr lang="tr-TR" sz="2000" b="1" dirty="0"/>
              <a:t> Manastırı, muhteşem mimarisi yanında Süryani Kilisesi’nin önemli merkezlerinden biridir. 1932’ye kadar 640 yıl boyunca Süryani Ortodoks patriklerinin ikametgah yeriydi.</a:t>
            </a:r>
          </a:p>
          <a:p>
            <a:pPr algn="ctr"/>
            <a:r>
              <a:rPr lang="tr-TR" sz="2000" b="1" dirty="0" smtClean="0"/>
              <a:t>Manastır</a:t>
            </a:r>
            <a:r>
              <a:rPr lang="tr-TR" sz="2000" b="1" dirty="0"/>
              <a:t>, Mardin’in 4 kilometre doğusunda, şirin bir dağ yamacında, Mardin Ovasına hakim bir noktadadır. Üç kattan oluşan Manastır 5. yüzyıldan başlayarak farklı zamanlarda yapılan eklentilerle bugünkü haline 18. yüzyılda kavuşmuştur</a:t>
            </a:r>
            <a:r>
              <a:rPr lang="tr-TR" sz="2000" b="1" dirty="0" smtClean="0"/>
              <a:t>.</a:t>
            </a:r>
            <a:endParaRPr lang="tr-TR" altLang="tr-TR" sz="2000" b="1" i="1" dirty="0">
              <a:effectLst>
                <a:outerShdw blurRad="38100" dist="38100" dir="2700000" algn="tl">
                  <a:srgbClr val="C0C0C0"/>
                </a:outerShdw>
              </a:effectLst>
            </a:endParaRPr>
          </a:p>
        </p:txBody>
      </p:sp>
      <p:pic>
        <p:nvPicPr>
          <p:cNvPr id="65544"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3124200"/>
            <a:ext cx="8458200"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tr-TR" altLang="tr-TR" sz="6000" b="1" i="1">
                <a:effectLst>
                  <a:outerShdw blurRad="38100" dist="38100" dir="2700000" algn="tl">
                    <a:srgbClr val="C0C0C0"/>
                  </a:outerShdw>
                </a:effectLst>
              </a:rPr>
              <a:t>AKDAMAR KİLİSESİ</a:t>
            </a:r>
          </a:p>
        </p:txBody>
      </p:sp>
      <p:sp>
        <p:nvSpPr>
          <p:cNvPr id="67590" name="Rectangle 6"/>
          <p:cNvSpPr>
            <a:spLocks noGrp="1" noChangeArrowheads="1"/>
          </p:cNvSpPr>
          <p:nvPr>
            <p:ph type="body" sz="half" idx="2"/>
          </p:nvPr>
        </p:nvSpPr>
        <p:spPr>
          <a:xfrm>
            <a:off x="4572000" y="2487386"/>
            <a:ext cx="4191000" cy="2895600"/>
          </a:xfrm>
        </p:spPr>
        <p:txBody>
          <a:bodyPr>
            <a:normAutofit lnSpcReduction="10000"/>
          </a:bodyPr>
          <a:lstStyle/>
          <a:p>
            <a:r>
              <a:rPr lang="tr-TR" altLang="tr-TR" b="1" i="1" dirty="0">
                <a:effectLst>
                  <a:outerShdw blurRad="38100" dist="38100" dir="2700000" algn="tl">
                    <a:srgbClr val="C0C0C0"/>
                  </a:outerShdw>
                </a:effectLst>
              </a:rPr>
              <a:t>Akdamar Adası (</a:t>
            </a:r>
            <a:r>
              <a:rPr lang="tr-TR" altLang="tr-TR" b="1" i="1" dirty="0" err="1">
                <a:effectLst>
                  <a:outerShdw blurRad="38100" dist="38100" dir="2700000" algn="tl">
                    <a:srgbClr val="C0C0C0"/>
                  </a:outerShdw>
                </a:effectLst>
              </a:rPr>
              <a:t>Ahtamar</a:t>
            </a:r>
            <a:r>
              <a:rPr lang="tr-TR" altLang="tr-TR" b="1" i="1" dirty="0">
                <a:effectLst>
                  <a:outerShdw blurRad="38100" dist="38100" dir="2700000" algn="tl">
                    <a:srgbClr val="C0C0C0"/>
                  </a:outerShdw>
                </a:effectLst>
              </a:rPr>
              <a:t>, </a:t>
            </a:r>
            <a:r>
              <a:rPr lang="tr-TR" altLang="tr-TR" b="1" i="1" dirty="0" err="1">
                <a:effectLst>
                  <a:outerShdw blurRad="38100" dist="38100" dir="2700000" algn="tl">
                    <a:srgbClr val="C0C0C0"/>
                  </a:outerShdw>
                </a:effectLst>
              </a:rPr>
              <a:t>Ağtamar</a:t>
            </a:r>
            <a:r>
              <a:rPr lang="tr-TR" altLang="tr-TR" b="1" i="1" dirty="0">
                <a:effectLst>
                  <a:outerShdw blurRad="38100" dist="38100" dir="2700000" algn="tl">
                    <a:srgbClr val="C0C0C0"/>
                  </a:outerShdw>
                </a:effectLst>
              </a:rPr>
              <a:t>, </a:t>
            </a:r>
            <a:r>
              <a:rPr lang="tr-TR" altLang="tr-TR" b="1" i="1" dirty="0" err="1">
                <a:effectLst>
                  <a:outerShdw blurRad="38100" dist="38100" dir="2700000" algn="tl">
                    <a:srgbClr val="C0C0C0"/>
                  </a:outerShdw>
                </a:effectLst>
              </a:rPr>
              <a:t>Akhtamar</a:t>
            </a:r>
            <a:r>
              <a:rPr lang="tr-TR" altLang="tr-TR" b="1" i="1" dirty="0">
                <a:effectLst>
                  <a:outerShdw blurRad="38100" dist="38100" dir="2700000" algn="tl">
                    <a:srgbClr val="C0C0C0"/>
                  </a:outerShdw>
                </a:effectLst>
              </a:rPr>
              <a:t> biçimlerinde de yazılır) (Ermenice: </a:t>
            </a:r>
            <a:r>
              <a:rPr lang="tr-TR" altLang="tr-TR" b="1" i="1" dirty="0" err="1">
                <a:effectLst>
                  <a:outerShdw blurRad="38100" dist="38100" dir="2700000" algn="tl">
                    <a:srgbClr val="C0C0C0"/>
                  </a:outerShdw>
                </a:effectLst>
              </a:rPr>
              <a:t>Աղթամար</a:t>
            </a:r>
            <a:r>
              <a:rPr lang="tr-TR" altLang="tr-TR" b="1" i="1" dirty="0">
                <a:effectLst>
                  <a:outerShdw blurRad="38100" dist="38100" dir="2700000" algn="tl">
                    <a:srgbClr val="C0C0C0"/>
                  </a:outerShdw>
                </a:effectLst>
              </a:rPr>
              <a:t>), Türkiye'nin Van ve Bitlis illeri arasında bulunan Van Gölünün içinde yer alan en büyük adadır.</a:t>
            </a:r>
          </a:p>
        </p:txBody>
      </p:sp>
      <p:pic>
        <p:nvPicPr>
          <p:cNvPr id="67592" name="Picture 8" descr="Akdamar_Ad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038600" cy="472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3" y="3810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533400" y="304800"/>
            <a:ext cx="8229600" cy="1143000"/>
          </a:xfrm>
        </p:spPr>
        <p:txBody>
          <a:bodyPr/>
          <a:lstStyle/>
          <a:p>
            <a:r>
              <a:rPr lang="tr-TR" altLang="tr-TR" sz="6000" b="1" i="1">
                <a:effectLst>
                  <a:outerShdw blurRad="38100" dist="38100" dir="2700000" algn="tl">
                    <a:srgbClr val="C0C0C0"/>
                  </a:outerShdw>
                </a:effectLst>
              </a:rPr>
              <a:t>İSHAKPAŞA SARAYI</a:t>
            </a:r>
          </a:p>
        </p:txBody>
      </p:sp>
      <p:sp>
        <p:nvSpPr>
          <p:cNvPr id="69638" name="Rectangle 6"/>
          <p:cNvSpPr>
            <a:spLocks noGrp="1" noChangeArrowheads="1"/>
          </p:cNvSpPr>
          <p:nvPr>
            <p:ph type="body" sz="half" idx="2"/>
          </p:nvPr>
        </p:nvSpPr>
        <p:spPr>
          <a:xfrm>
            <a:off x="419100" y="4678363"/>
            <a:ext cx="8458200" cy="1447800"/>
          </a:xfrm>
        </p:spPr>
        <p:txBody>
          <a:bodyPr>
            <a:normAutofit/>
          </a:bodyPr>
          <a:lstStyle/>
          <a:p>
            <a:r>
              <a:rPr lang="tr-TR" altLang="tr-TR" sz="2000" b="1" i="1" dirty="0">
                <a:effectLst>
                  <a:outerShdw blurRad="38100" dist="38100" dir="2700000" algn="tl">
                    <a:srgbClr val="C0C0C0"/>
                  </a:outerShdw>
                </a:effectLst>
              </a:rPr>
              <a:t>İshak Paşa Sarayı, Ağrı Dağı'nın yakınında, </a:t>
            </a:r>
            <a:r>
              <a:rPr lang="tr-TR" altLang="tr-TR" sz="2000" b="1" i="1" dirty="0" err="1">
                <a:effectLst>
                  <a:outerShdw blurRad="38100" dist="38100" dir="2700000" algn="tl">
                    <a:srgbClr val="C0C0C0"/>
                  </a:outerShdw>
                </a:effectLst>
              </a:rPr>
              <a:t>Doğubeyazıt'ın</a:t>
            </a:r>
            <a:r>
              <a:rPr lang="tr-TR" altLang="tr-TR" sz="2000" b="1" i="1" dirty="0">
                <a:effectLst>
                  <a:outerShdw blurRad="38100" dist="38100" dir="2700000" algn="tl">
                    <a:srgbClr val="C0C0C0"/>
                  </a:outerShdw>
                </a:effectLst>
              </a:rPr>
              <a:t> 5 kilometre uzağında eski </a:t>
            </a:r>
            <a:r>
              <a:rPr lang="tr-TR" altLang="tr-TR" sz="2000" b="1" i="1" dirty="0" err="1">
                <a:effectLst>
                  <a:outerShdw blurRad="38100" dist="38100" dir="2700000" algn="tl">
                    <a:srgbClr val="C0C0C0"/>
                  </a:outerShdw>
                </a:effectLst>
              </a:rPr>
              <a:t>Doğubeyazıt</a:t>
            </a:r>
            <a:r>
              <a:rPr lang="tr-TR" altLang="tr-TR" sz="2000" b="1" i="1" dirty="0">
                <a:effectLst>
                  <a:outerShdw blurRad="38100" dist="38100" dir="2700000" algn="tl">
                    <a:srgbClr val="C0C0C0"/>
                  </a:outerShdw>
                </a:effectLst>
              </a:rPr>
              <a:t> yanında sarp kayalar üzerine kurulmuş, kartal yuvasını andıran 116 odalı bu saray aslında türbesi, camii, surları, iç ve dış avluları, divan ve harem salonları, koğuşları ile bir bey kalesidir </a:t>
            </a:r>
          </a:p>
        </p:txBody>
      </p:sp>
      <p:pic>
        <p:nvPicPr>
          <p:cNvPr id="69642" name="Picture 10" descr="isha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8077200" cy="3306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348342" y="76200"/>
            <a:ext cx="8229600" cy="1143000"/>
          </a:xfrm>
        </p:spPr>
        <p:txBody>
          <a:bodyPr>
            <a:normAutofit/>
          </a:bodyPr>
          <a:lstStyle/>
          <a:p>
            <a:r>
              <a:rPr lang="tr-TR" altLang="tr-TR" sz="6000" b="1" i="1" dirty="0">
                <a:effectLst>
                  <a:outerShdw blurRad="38100" dist="38100" dir="2700000" algn="tl">
                    <a:srgbClr val="C0C0C0"/>
                  </a:outerShdw>
                </a:effectLst>
              </a:rPr>
              <a:t>VAN KALESİ</a:t>
            </a:r>
          </a:p>
        </p:txBody>
      </p:sp>
      <p:sp>
        <p:nvSpPr>
          <p:cNvPr id="71686" name="Rectangle 6"/>
          <p:cNvSpPr>
            <a:spLocks noGrp="1" noChangeArrowheads="1"/>
          </p:cNvSpPr>
          <p:nvPr>
            <p:ph type="body" sz="half" idx="2"/>
          </p:nvPr>
        </p:nvSpPr>
        <p:spPr>
          <a:xfrm>
            <a:off x="4038600" y="1219200"/>
            <a:ext cx="4876800" cy="5105400"/>
          </a:xfrm>
        </p:spPr>
        <p:txBody>
          <a:bodyPr/>
          <a:lstStyle/>
          <a:p>
            <a:pPr>
              <a:lnSpc>
                <a:spcPct val="90000"/>
              </a:lnSpc>
            </a:pPr>
            <a:r>
              <a:rPr lang="tr-TR" altLang="tr-TR" sz="2400" b="1" i="1" dirty="0">
                <a:effectLst>
                  <a:outerShdw blurRad="38100" dist="38100" dir="2700000" algn="tl">
                    <a:srgbClr val="C0C0C0"/>
                  </a:outerShdw>
                </a:effectLst>
              </a:rPr>
              <a:t>Van Kalesi Antik Urartu Krallığı tarafından kütle halindeki taştan yaptırılan ve Urartu başşehri </a:t>
            </a:r>
            <a:r>
              <a:rPr lang="tr-TR" altLang="tr-TR" sz="2400" b="1" i="1" dirty="0" err="1">
                <a:effectLst>
                  <a:outerShdw blurRad="38100" dist="38100" dir="2700000" algn="tl">
                    <a:srgbClr val="C0C0C0"/>
                  </a:outerShdw>
                </a:effectLst>
              </a:rPr>
              <a:t>Tuşpa'yı</a:t>
            </a:r>
            <a:r>
              <a:rPr lang="tr-TR" altLang="tr-TR" sz="2400" b="1" i="1" dirty="0">
                <a:effectLst>
                  <a:outerShdw blurRad="38100" dist="38100" dir="2700000" algn="tl">
                    <a:srgbClr val="C0C0C0"/>
                  </a:outerShdw>
                </a:effectLst>
              </a:rPr>
              <a:t> kuş bakışı gören bir istihkam yapıdır. Van Gölü kıyısında olup, Van şehrine 5 km uzaklıkta bulunan bu kale sarp bir kayalık üzerine inşa </a:t>
            </a:r>
            <a:r>
              <a:rPr lang="tr-TR" altLang="tr-TR" sz="2400" b="1" i="1" dirty="0" err="1">
                <a:effectLst>
                  <a:outerShdw blurRad="38100" dist="38100" dir="2700000" algn="tl">
                    <a:srgbClr val="C0C0C0"/>
                  </a:outerShdw>
                </a:effectLst>
              </a:rPr>
              <a:t>edilmiştir.Yapı</a:t>
            </a:r>
            <a:r>
              <a:rPr lang="tr-TR" altLang="tr-TR" sz="2400" b="1" i="1" dirty="0">
                <a:effectLst>
                  <a:outerShdw blurRad="38100" dist="38100" dir="2700000" algn="tl">
                    <a:srgbClr val="C0C0C0"/>
                  </a:outerShdw>
                </a:effectLst>
              </a:rPr>
              <a:t> 1800 m uzunluğunda, 120 m genişliğinde ve 80 m yüksekliğindedir. Kale M.Ö 9. yüzyılda </a:t>
            </a:r>
            <a:r>
              <a:rPr lang="tr-TR" altLang="tr-TR" sz="2400" b="1" i="1" dirty="0" err="1">
                <a:effectLst>
                  <a:outerShdw blurRad="38100" dist="38100" dir="2700000" algn="tl">
                    <a:srgbClr val="C0C0C0"/>
                  </a:outerShdw>
                </a:effectLst>
              </a:rPr>
              <a:t>Lutipri’nin</a:t>
            </a:r>
            <a:r>
              <a:rPr lang="tr-TR" altLang="tr-TR" sz="2400" b="1" i="1" dirty="0">
                <a:effectLst>
                  <a:outerShdw blurRad="38100" dist="38100" dir="2700000" algn="tl">
                    <a:srgbClr val="C0C0C0"/>
                  </a:outerShdw>
                </a:effectLst>
              </a:rPr>
              <a:t> oğlu </a:t>
            </a:r>
            <a:r>
              <a:rPr lang="tr-TR" altLang="tr-TR" sz="2400" b="1" i="1" dirty="0" err="1">
                <a:effectLst>
                  <a:outerShdw blurRad="38100" dist="38100" dir="2700000" algn="tl">
                    <a:srgbClr val="C0C0C0"/>
                  </a:outerShdw>
                </a:effectLst>
              </a:rPr>
              <a:t>Sarduri</a:t>
            </a:r>
            <a:r>
              <a:rPr lang="tr-TR" altLang="tr-TR" sz="2400" b="1" i="1" dirty="0">
                <a:effectLst>
                  <a:outerShdw blurRad="38100" dist="38100" dir="2700000" algn="tl">
                    <a:srgbClr val="C0C0C0"/>
                  </a:outerShdw>
                </a:effectLst>
              </a:rPr>
              <a:t> tarafından M.Ö. 840-825 tarihleri arasında kurulmuştur. </a:t>
            </a:r>
          </a:p>
        </p:txBody>
      </p:sp>
      <p:pic>
        <p:nvPicPr>
          <p:cNvPr id="71692" name="Picture 12" descr="Rotation%20of%2014_van_kalesi_bu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2" y="1066800"/>
            <a:ext cx="3842657"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2" y="390525"/>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87" y="1178379"/>
            <a:ext cx="1190625" cy="666750"/>
          </a:xfrm>
          <a:prstGeom prst="rect">
            <a:avLst/>
          </a:prstGeom>
        </p:spPr>
      </p:pic>
      <p:pic>
        <p:nvPicPr>
          <p:cNvPr id="4" name="Resim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0" y="2144486"/>
            <a:ext cx="6838950" cy="3429000"/>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573" y="228600"/>
            <a:ext cx="1114425" cy="676275"/>
          </a:xfrm>
          <a:prstGeom prst="rect">
            <a:avLst/>
          </a:prstGeom>
        </p:spPr>
      </p:pic>
    </p:spTree>
    <p:extLst>
      <p:ext uri="{BB962C8B-B14F-4D97-AF65-F5344CB8AC3E}">
        <p14:creationId xmlns:p14="http://schemas.microsoft.com/office/powerpoint/2010/main" val="253327088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tr-TR" altLang="tr-TR" sz="4000" b="1" i="1">
                <a:effectLst>
                  <a:outerShdw blurRad="38100" dist="38100" dir="2700000" algn="tl">
                    <a:srgbClr val="C0C0C0"/>
                  </a:outerShdw>
                </a:effectLst>
              </a:rPr>
              <a:t>ÇANAKKALE ŞEHİTLERİ ANITI</a:t>
            </a:r>
          </a:p>
        </p:txBody>
      </p:sp>
      <p:sp>
        <p:nvSpPr>
          <p:cNvPr id="9222" name="Rectangle 6"/>
          <p:cNvSpPr>
            <a:spLocks noGrp="1" noChangeArrowheads="1"/>
          </p:cNvSpPr>
          <p:nvPr>
            <p:ph type="body" sz="half" idx="2"/>
          </p:nvPr>
        </p:nvSpPr>
        <p:spPr>
          <a:xfrm>
            <a:off x="4495800" y="2590800"/>
            <a:ext cx="4038600" cy="3200400"/>
          </a:xfrm>
        </p:spPr>
        <p:txBody>
          <a:bodyPr/>
          <a:lstStyle/>
          <a:p>
            <a:pPr>
              <a:lnSpc>
                <a:spcPct val="80000"/>
              </a:lnSpc>
            </a:pPr>
            <a:r>
              <a:rPr lang="tr-TR" altLang="tr-TR" sz="2400" dirty="0"/>
              <a:t> </a:t>
            </a:r>
            <a:r>
              <a:rPr lang="tr-TR" altLang="tr-TR" b="1" i="1" dirty="0">
                <a:effectLst>
                  <a:outerShdw blurRad="38100" dist="38100" dir="2700000" algn="tl">
                    <a:srgbClr val="C0C0C0"/>
                  </a:outerShdw>
                </a:effectLst>
              </a:rPr>
              <a:t>Çanakkale Şehitleri Anıtı, Çanakkale il sınırları içindeki Gelibolu Yarımadası’nda Çanakkale Boğazı'nın ucunda Morto Koyu önündeki Hisarlık Tepe üzerinde yer alır. </a:t>
            </a:r>
          </a:p>
        </p:txBody>
      </p:sp>
      <p:pic>
        <p:nvPicPr>
          <p:cNvPr id="9226" name="Picture 10" descr="canakkale-sehitler-abidesi"/>
          <p:cNvPicPr>
            <a:picLocks noChangeAspect="1" noChangeArrowheads="1"/>
          </p:cNvPicPr>
          <p:nvPr/>
        </p:nvPicPr>
        <p:blipFill rotWithShape="1">
          <a:blip r:embed="rId2">
            <a:extLst>
              <a:ext uri="{28A0092B-C50C-407E-A947-70E740481C1C}">
                <a14:useLocalDpi xmlns:a14="http://schemas.microsoft.com/office/drawing/2010/main" val="0"/>
              </a:ext>
            </a:extLst>
          </a:blip>
          <a:srcRect b="4974"/>
          <a:stretch/>
        </p:blipFill>
        <p:spPr bwMode="auto">
          <a:xfrm>
            <a:off x="457200" y="1295400"/>
            <a:ext cx="3857625" cy="48876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Grp="1" noChangeArrowheads="1"/>
          </p:cNvSpPr>
          <p:nvPr>
            <p:ph type="title"/>
          </p:nvPr>
        </p:nvSpPr>
        <p:spPr/>
        <p:txBody>
          <a:bodyPr>
            <a:normAutofit fontScale="90000"/>
          </a:bodyPr>
          <a:lstStyle/>
          <a:p>
            <a:r>
              <a:rPr lang="tr-TR" altLang="tr-TR" sz="9600" b="1" i="1">
                <a:effectLst>
                  <a:outerShdw blurRad="38100" dist="38100" dir="2700000" algn="tl">
                    <a:srgbClr val="C0C0C0"/>
                  </a:outerShdw>
                </a:effectLst>
              </a:rPr>
              <a:t>TRUVA ATI</a:t>
            </a:r>
          </a:p>
        </p:txBody>
      </p:sp>
      <p:sp>
        <p:nvSpPr>
          <p:cNvPr id="11274" name="Rectangle 10"/>
          <p:cNvSpPr>
            <a:spLocks noGrp="1" noChangeArrowheads="1"/>
          </p:cNvSpPr>
          <p:nvPr>
            <p:ph type="body" sz="half" idx="2"/>
          </p:nvPr>
        </p:nvSpPr>
        <p:spPr>
          <a:xfrm>
            <a:off x="3505200" y="1752600"/>
            <a:ext cx="5410200" cy="4648200"/>
          </a:xfrm>
        </p:spPr>
        <p:txBody>
          <a:bodyPr/>
          <a:lstStyle/>
          <a:p>
            <a:pPr algn="just">
              <a:lnSpc>
                <a:spcPct val="80000"/>
              </a:lnSpc>
            </a:pPr>
            <a:r>
              <a:rPr lang="tr-TR" altLang="tr-TR" sz="1600" b="1" i="1" dirty="0">
                <a:effectLst>
                  <a:outerShdw blurRad="38100" dist="38100" dir="2700000" algn="tl">
                    <a:srgbClr val="C0C0C0"/>
                  </a:outerShdw>
                </a:effectLst>
              </a:rPr>
              <a:t>Truva atı, zekasıyla ünlü </a:t>
            </a:r>
            <a:r>
              <a:rPr lang="tr-TR" altLang="tr-TR" sz="1600" b="1" i="1" dirty="0" err="1">
                <a:effectLst>
                  <a:outerShdw blurRad="38100" dist="38100" dir="2700000" algn="tl">
                    <a:srgbClr val="C0C0C0"/>
                  </a:outerShdw>
                </a:effectLst>
              </a:rPr>
              <a:t>Odysseus'un</a:t>
            </a:r>
            <a:r>
              <a:rPr lang="tr-TR" altLang="tr-TR" sz="1600" b="1" i="1" dirty="0">
                <a:effectLst>
                  <a:outerShdw blurRad="38100" dist="38100" dir="2700000" algn="tl">
                    <a:srgbClr val="C0C0C0"/>
                  </a:outerShdw>
                </a:effectLst>
              </a:rPr>
              <a:t> Truva surlarını aşmak ve şehre gizlice girmek için yaptırdığı tahtadan at maketidir. Savaş yaklaşık 10 yıldır sürüyordur. Askerler bıkkın ve yorgundur. Zekası yüzünden Athena tarafından da sevilen </a:t>
            </a:r>
            <a:r>
              <a:rPr lang="tr-TR" altLang="tr-TR" sz="1600" b="1" i="1" dirty="0" err="1">
                <a:effectLst>
                  <a:outerShdw blurRad="38100" dist="38100" dir="2700000" algn="tl">
                    <a:srgbClr val="C0C0C0"/>
                  </a:outerShdw>
                </a:effectLst>
              </a:rPr>
              <a:t>Odysseus'un</a:t>
            </a:r>
            <a:r>
              <a:rPr lang="tr-TR" altLang="tr-TR" sz="1600" b="1" i="1" dirty="0">
                <a:effectLst>
                  <a:outerShdw blurRad="38100" dist="38100" dir="2700000" algn="tl">
                    <a:srgbClr val="C0C0C0"/>
                  </a:outerShdw>
                </a:effectLst>
              </a:rPr>
              <a:t> aklına tahtadan bir at yapma fikri gelir. At yapılır ve en seçkin askerler atın içindeki bölmelere gizlenirler. Yunan ordusu </a:t>
            </a:r>
            <a:r>
              <a:rPr lang="tr-TR" altLang="tr-TR" sz="1600" b="1" i="1" dirty="0" err="1">
                <a:effectLst>
                  <a:outerShdw blurRad="38100" dist="38100" dir="2700000" algn="tl">
                    <a:srgbClr val="C0C0C0"/>
                  </a:outerShdw>
                </a:effectLst>
              </a:rPr>
              <a:t>Tenedos</a:t>
            </a:r>
            <a:r>
              <a:rPr lang="tr-TR" altLang="tr-TR" sz="1600" b="1" i="1" dirty="0">
                <a:effectLst>
                  <a:outerShdw blurRad="38100" dist="38100" dir="2700000" algn="tl">
                    <a:srgbClr val="C0C0C0"/>
                  </a:outerShdw>
                </a:effectLst>
              </a:rPr>
              <a:t> (Bozcaada)'un arkasına gizlenirler. At kumsala bırakılır. Truvalılar atı tanrılardan bir hediye olarak kabul eder. Yunanlıları yendiklerini ve savaşın bittiğini düşünürler. Atı şehrin içine alıp, kutlama törenleri yaparlar. Hava kararınca Yunan ordusu tekrar gelir ve şehre giren askerlerin açtığı kapılardan şehre girerler. Şehir </a:t>
            </a:r>
            <a:r>
              <a:rPr lang="tr-TR" altLang="tr-TR" sz="1600" b="1" i="1" dirty="0" err="1">
                <a:effectLst>
                  <a:outerShdw blurRad="38100" dist="38100" dir="2700000" algn="tl">
                    <a:srgbClr val="C0C0C0"/>
                  </a:outerShdw>
                </a:effectLst>
              </a:rPr>
              <a:t>yağmalanır.Kalan</a:t>
            </a:r>
            <a:r>
              <a:rPr lang="tr-TR" altLang="tr-TR" sz="1600" b="1" i="1" dirty="0">
                <a:effectLst>
                  <a:outerShdw blurRad="38100" dist="38100" dir="2700000" algn="tl">
                    <a:srgbClr val="C0C0C0"/>
                  </a:outerShdw>
                </a:effectLst>
              </a:rPr>
              <a:t> </a:t>
            </a:r>
            <a:r>
              <a:rPr lang="tr-TR" altLang="tr-TR" sz="1600" b="1" i="1" dirty="0" err="1">
                <a:effectLst>
                  <a:outerShdw blurRad="38100" dist="38100" dir="2700000" algn="tl">
                    <a:srgbClr val="C0C0C0"/>
                  </a:outerShdw>
                </a:effectLst>
              </a:rPr>
              <a:t>Truvalılar'da</a:t>
            </a:r>
            <a:r>
              <a:rPr lang="tr-TR" altLang="tr-TR" sz="1600" b="1" i="1" dirty="0">
                <a:effectLst>
                  <a:outerShdw blurRad="38100" dist="38100" dir="2700000" algn="tl">
                    <a:srgbClr val="C0C0C0"/>
                  </a:outerShdw>
                </a:effectLst>
              </a:rPr>
              <a:t> </a:t>
            </a:r>
            <a:r>
              <a:rPr lang="tr-TR" altLang="tr-TR" sz="1600" b="1" i="1" dirty="0" err="1">
                <a:effectLst>
                  <a:outerShdw blurRad="38100" dist="38100" dir="2700000" algn="tl">
                    <a:srgbClr val="C0C0C0"/>
                  </a:outerShdw>
                </a:effectLst>
              </a:rPr>
              <a:t>Aieneas</a:t>
            </a:r>
            <a:r>
              <a:rPr lang="tr-TR" altLang="tr-TR" sz="1600" b="1" i="1" dirty="0">
                <a:effectLst>
                  <a:outerShdw blurRad="38100" dist="38100" dir="2700000" algn="tl">
                    <a:srgbClr val="C0C0C0"/>
                  </a:outerShdw>
                </a:effectLst>
              </a:rPr>
              <a:t> önderliğinde </a:t>
            </a:r>
            <a:r>
              <a:rPr lang="tr-TR" altLang="tr-TR" sz="1600" b="1" i="1" dirty="0" err="1">
                <a:effectLst>
                  <a:outerShdw blurRad="38100" dist="38100" dir="2700000" algn="tl">
                    <a:srgbClr val="C0C0C0"/>
                  </a:outerShdw>
                </a:effectLst>
              </a:rPr>
              <a:t>İda</a:t>
            </a:r>
            <a:r>
              <a:rPr lang="tr-TR" altLang="tr-TR" sz="1600" b="1" i="1" dirty="0">
                <a:effectLst>
                  <a:outerShdw blurRad="38100" dist="38100" dir="2700000" algn="tl">
                    <a:srgbClr val="C0C0C0"/>
                  </a:outerShdw>
                </a:effectLst>
              </a:rPr>
              <a:t> dağına kaçtılar ve uzun bir deniz yolcuğu sonucu İtalya'ya varıp Roma medeniyetinin temelini attılar. Olympos </a:t>
            </a:r>
            <a:r>
              <a:rPr lang="tr-TR" altLang="tr-TR" sz="1600" b="1" i="1" dirty="0" err="1">
                <a:effectLst>
                  <a:outerShdw blurRad="38100" dist="38100" dir="2700000" algn="tl">
                    <a:srgbClr val="C0C0C0"/>
                  </a:outerShdw>
                </a:effectLst>
              </a:rPr>
              <a:t>taki</a:t>
            </a:r>
            <a:r>
              <a:rPr lang="tr-TR" altLang="tr-TR" sz="1600" b="1" i="1" dirty="0">
                <a:effectLst>
                  <a:outerShdw blurRad="38100" dist="38100" dir="2700000" algn="tl">
                    <a:srgbClr val="C0C0C0"/>
                  </a:outerShdw>
                </a:effectLst>
              </a:rPr>
              <a:t> Tanrıların sebep olduğu ve karıştığı Truva Savaşı yıllarca çok çetin çarpışmalara sahne olur. Savaş boyunca iki taraf birbirine kesin bir üstünlük sağlayamayınca, </a:t>
            </a:r>
            <a:r>
              <a:rPr lang="tr-TR" altLang="tr-TR" sz="1600" b="1" i="1" dirty="0" err="1">
                <a:effectLst>
                  <a:outerShdw blurRad="38100" dist="38100" dir="2700000" algn="tl">
                    <a:srgbClr val="C0C0C0"/>
                  </a:outerShdw>
                </a:effectLst>
              </a:rPr>
              <a:t>Akhalılar</a:t>
            </a:r>
            <a:r>
              <a:rPr lang="tr-TR" altLang="tr-TR" sz="1600" b="1" i="1" dirty="0">
                <a:effectLst>
                  <a:outerShdw blurRad="38100" dist="38100" dir="2700000" algn="tl">
                    <a:srgbClr val="C0C0C0"/>
                  </a:outerShdw>
                </a:effectLst>
              </a:rPr>
              <a:t> Truvalılara çok kurnaz bir oyun oynamış olurlar. </a:t>
            </a:r>
          </a:p>
        </p:txBody>
      </p:sp>
      <p:pic>
        <p:nvPicPr>
          <p:cNvPr id="11276" name="Picture 12" descr="adszhi4d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3733800"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0525"/>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tr-TR" altLang="tr-TR" sz="4000" b="1" i="1">
                <a:effectLst>
                  <a:outerShdw blurRad="38100" dist="38100" dir="2700000" algn="tl">
                    <a:srgbClr val="C0C0C0"/>
                  </a:outerShdw>
                </a:effectLst>
              </a:rPr>
              <a:t>MANYAS KUŞ GÖLÜ CENNETİ</a:t>
            </a:r>
          </a:p>
        </p:txBody>
      </p:sp>
      <p:sp>
        <p:nvSpPr>
          <p:cNvPr id="14342" name="Rectangle 6"/>
          <p:cNvSpPr>
            <a:spLocks noGrp="1" noChangeArrowheads="1"/>
          </p:cNvSpPr>
          <p:nvPr>
            <p:ph type="body" sz="half" idx="2"/>
          </p:nvPr>
        </p:nvSpPr>
        <p:spPr>
          <a:xfrm>
            <a:off x="3962400" y="1828800"/>
            <a:ext cx="5029200" cy="4528457"/>
          </a:xfrm>
        </p:spPr>
        <p:txBody>
          <a:bodyPr>
            <a:normAutofit lnSpcReduction="10000"/>
          </a:bodyPr>
          <a:lstStyle/>
          <a:p>
            <a:pPr algn="just">
              <a:lnSpc>
                <a:spcPct val="80000"/>
              </a:lnSpc>
            </a:pPr>
            <a:r>
              <a:rPr lang="tr-TR" altLang="tr-TR" sz="2400" b="1" i="1" dirty="0">
                <a:effectLst>
                  <a:outerShdw blurRad="38100" dist="38100" dir="2700000" algn="tl">
                    <a:srgbClr val="C0C0C0"/>
                  </a:outerShdw>
                </a:effectLst>
              </a:rPr>
              <a:t>Balıkesir ilinin Bandırma ilçesine 18 km. uzaklıktaki Manyas Kuş </a:t>
            </a:r>
            <a:r>
              <a:rPr lang="tr-TR" altLang="tr-TR" sz="2400" b="1" i="1" dirty="0" err="1">
                <a:effectLst>
                  <a:outerShdw blurRad="38100" dist="38100" dir="2700000" algn="tl">
                    <a:srgbClr val="C0C0C0"/>
                  </a:outerShdw>
                </a:effectLst>
              </a:rPr>
              <a:t>gölü'nün</a:t>
            </a:r>
            <a:r>
              <a:rPr lang="tr-TR" altLang="tr-TR" sz="2400" b="1" i="1" dirty="0">
                <a:effectLst>
                  <a:outerShdw blurRad="38100" dist="38100" dir="2700000" algn="tl">
                    <a:srgbClr val="C0C0C0"/>
                  </a:outerShdw>
                </a:effectLst>
              </a:rPr>
              <a:t> kuzey doğu  sahilinde yer alan Kuş Cenneti Milli Parkı'nın Türkiye Milli Parkları için de çok özel bir yeri ve dünya çapında  önemi vardır.  64.1 hektarlık çok küçük bir  sahada 266 değişik türden 2-3  milyon kuşun bir araya  getirdiği benzersiz güzellikteki tabiat, Kuş Cenneti'nin yaşayan ve çok iyi korunan bir doğa mirası olduğu gerçeğini Avrupa ve  dünyaya  kabul ettirmiştir.   </a:t>
            </a:r>
            <a:br>
              <a:rPr lang="tr-TR" altLang="tr-TR" sz="2400" b="1" i="1" dirty="0">
                <a:effectLst>
                  <a:outerShdw blurRad="38100" dist="38100" dir="2700000" algn="tl">
                    <a:srgbClr val="C0C0C0"/>
                  </a:outerShdw>
                </a:effectLst>
              </a:rPr>
            </a:br>
            <a:r>
              <a:rPr lang="tr-TR" altLang="tr-TR" sz="2400" b="1" i="1" dirty="0">
                <a:effectLst>
                  <a:outerShdw blurRad="38100" dist="38100" dir="2700000" algn="tl">
                    <a:srgbClr val="C0C0C0"/>
                  </a:outerShdw>
                </a:effectLst>
              </a:rPr>
              <a:t/>
            </a:r>
            <a:br>
              <a:rPr lang="tr-TR" altLang="tr-TR" sz="2400" b="1" i="1" dirty="0">
                <a:effectLst>
                  <a:outerShdw blurRad="38100" dist="38100" dir="2700000" algn="tl">
                    <a:srgbClr val="C0C0C0"/>
                  </a:outerShdw>
                </a:effectLst>
              </a:rPr>
            </a:br>
            <a:endParaRPr lang="tr-TR" altLang="tr-TR" sz="2400" b="1" i="1" dirty="0">
              <a:effectLst>
                <a:outerShdw blurRad="38100" dist="38100" dir="2700000" algn="tl">
                  <a:srgbClr val="C0C0C0"/>
                </a:outerShdw>
              </a:effectLst>
            </a:endParaRPr>
          </a:p>
        </p:txBody>
      </p:sp>
      <p:pic>
        <p:nvPicPr>
          <p:cNvPr id="14344" name="Picture 8" descr="manyas-kus-cenneti-resimleri-759724689-buyuk"/>
          <p:cNvPicPr>
            <a:picLocks noChangeAspect="1" noChangeArrowheads="1"/>
          </p:cNvPicPr>
          <p:nvPr/>
        </p:nvPicPr>
        <p:blipFill rotWithShape="1">
          <a:blip r:embed="rId2">
            <a:extLst>
              <a:ext uri="{28A0092B-C50C-407E-A947-70E740481C1C}">
                <a14:useLocalDpi xmlns:a14="http://schemas.microsoft.com/office/drawing/2010/main" val="0"/>
              </a:ext>
            </a:extLst>
          </a:blip>
          <a:srcRect b="6927"/>
          <a:stretch/>
        </p:blipFill>
        <p:spPr bwMode="auto">
          <a:xfrm>
            <a:off x="457200" y="1524000"/>
            <a:ext cx="3733800" cy="4680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fontScale="90000"/>
          </a:bodyPr>
          <a:lstStyle/>
          <a:p>
            <a:r>
              <a:rPr lang="tr-TR" altLang="tr-TR" sz="8800" b="1" i="1">
                <a:effectLst>
                  <a:outerShdw blurRad="38100" dist="38100" dir="2700000" algn="tl">
                    <a:srgbClr val="C0C0C0"/>
                  </a:outerShdw>
                </a:effectLst>
              </a:rPr>
              <a:t>YEŞİL TÜRBE</a:t>
            </a:r>
          </a:p>
        </p:txBody>
      </p:sp>
      <p:sp>
        <p:nvSpPr>
          <p:cNvPr id="16390" name="Rectangle 6"/>
          <p:cNvSpPr>
            <a:spLocks noGrp="1" noChangeArrowheads="1"/>
          </p:cNvSpPr>
          <p:nvPr>
            <p:ph type="body" sz="half" idx="2"/>
          </p:nvPr>
        </p:nvSpPr>
        <p:spPr>
          <a:xfrm>
            <a:off x="3810000" y="1589314"/>
            <a:ext cx="5181600" cy="4735286"/>
          </a:xfrm>
        </p:spPr>
        <p:txBody>
          <a:bodyPr/>
          <a:lstStyle/>
          <a:p>
            <a:pPr algn="just">
              <a:lnSpc>
                <a:spcPct val="80000"/>
              </a:lnSpc>
            </a:pPr>
            <a:r>
              <a:rPr lang="tr-TR" altLang="tr-TR" sz="1800" b="1" i="1" dirty="0">
                <a:effectLst>
                  <a:outerShdw blurRad="38100" dist="38100" dir="2700000" algn="tl">
                    <a:srgbClr val="C0C0C0"/>
                  </a:outerShdw>
                </a:effectLst>
              </a:rPr>
              <a:t>Yıldırım Bayezid’in oğlu Çelebi Sultan Mehmet tarafından 1421 yılında yaptırılmıştır. Mimarı Hacı İvaz Paşa’dır. Bursa'nın sembolü haline gelen yapı şehrin her yerinden görülebilecek bir konuma sahiptir. I. Mehmet Çelebi sağlığında türbeyi yaptırmış, 40 gün sonra da vefat etmiştir. Türbede Çelebi Sultan Mehmet ile oğulları Şehzade Mustafa, Mahmut ve Yusuf ile kızları Selçuk Hatun, Sitti Hatun, Ayşe Hatun ve dadısı Daya Hatuna ait olmak üzere toplam 8 sanduka bulunmaktadır.</a:t>
            </a:r>
          </a:p>
          <a:p>
            <a:pPr algn="just">
              <a:lnSpc>
                <a:spcPct val="80000"/>
              </a:lnSpc>
            </a:pPr>
            <a:r>
              <a:rPr lang="tr-TR" altLang="tr-TR" sz="1800" b="1" i="1" dirty="0">
                <a:effectLst>
                  <a:outerShdw blurRad="38100" dist="38100" dir="2700000" algn="tl">
                    <a:srgbClr val="C0C0C0"/>
                  </a:outerShdw>
                </a:effectLst>
              </a:rPr>
              <a:t>Dışardan bakıldığında tek katlı görünen türbe, sandukaların bulunduğu salon ve bunun altında yer alan beşik ton uzlu mezar odasıyla beraber iki katlıdır. Dış duvarlar turkuaz çinilerle kaplıdır. Türbenin içi, sandukalar, mihrap, duvarlar, cümle kapısı ile cephe kaplamaları da çiniden yapılmıştır. Kıbleye bakan mihrabı bir sanat eseridir. Buradaki çiniler İznik çiniciliğinin şaheser örnekleridir.</a:t>
            </a:r>
          </a:p>
        </p:txBody>
      </p:sp>
      <p:sp>
        <p:nvSpPr>
          <p:cNvPr id="16392" name="AutoShape 8" descr="b-203590-bursa_yeşil_türbe"/>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a:p>
        </p:txBody>
      </p:sp>
      <p:sp>
        <p:nvSpPr>
          <p:cNvPr id="16394" name="AutoShape 10" descr="b-203590-bursa_yeşil_türbe"/>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a:p>
        </p:txBody>
      </p:sp>
      <p:sp>
        <p:nvSpPr>
          <p:cNvPr id="16396" name="AutoShape 12" descr="b-203590-bursa_yeşil_türbe"/>
          <p:cNvSpPr>
            <a:spLocks noChangeAspect="1" noChangeArrowheads="1"/>
          </p:cNvSpPr>
          <p:nvPr/>
        </p:nvSpPr>
        <p:spPr bwMode="auto">
          <a:xfrm>
            <a:off x="155575" y="46038"/>
            <a:ext cx="4286250" cy="33432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altLang="tr-TR" sz="1800"/>
          </a:p>
        </p:txBody>
      </p:sp>
      <p:pic>
        <p:nvPicPr>
          <p:cNvPr id="16398" name="Picture 14" descr="paticik_yesiltur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89" y="1600200"/>
            <a:ext cx="3722007" cy="4454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normAutofit fontScale="90000"/>
          </a:bodyPr>
          <a:lstStyle/>
          <a:p>
            <a:r>
              <a:rPr lang="tr-TR" altLang="tr-TR" sz="8800" b="1" i="1">
                <a:effectLst>
                  <a:outerShdw blurRad="38100" dist="38100" dir="2700000" algn="tl">
                    <a:srgbClr val="C0C0C0"/>
                  </a:outerShdw>
                </a:effectLst>
              </a:rPr>
              <a:t>SAAT KULESİ</a:t>
            </a:r>
          </a:p>
        </p:txBody>
      </p:sp>
      <p:sp>
        <p:nvSpPr>
          <p:cNvPr id="18438" name="Rectangle 6"/>
          <p:cNvSpPr>
            <a:spLocks noGrp="1" noChangeArrowheads="1"/>
          </p:cNvSpPr>
          <p:nvPr>
            <p:ph type="body" sz="half" idx="2"/>
          </p:nvPr>
        </p:nvSpPr>
        <p:spPr>
          <a:xfrm>
            <a:off x="4419600" y="1458686"/>
            <a:ext cx="4419600" cy="5257800"/>
          </a:xfrm>
        </p:spPr>
        <p:txBody>
          <a:bodyPr/>
          <a:lstStyle/>
          <a:p>
            <a:pPr algn="just"/>
            <a:r>
              <a:rPr lang="tr-TR" altLang="tr-TR" sz="2400" b="1" i="1" dirty="0">
                <a:effectLst>
                  <a:outerShdw blurRad="38100" dist="38100" dir="2700000" algn="tl">
                    <a:srgbClr val="C0C0C0"/>
                  </a:outerShdw>
                </a:effectLst>
              </a:rPr>
              <a:t>İzmir Saat Kulesi yapılışından günümüze değin İzmirlilerin bir buluşma noktalarından biri olup Konak Meydanı’nda yer alır. II. Abdülhamit'in tahta çıkışının 25. yılı için 1901'de Sadrazam Mehmet Said Paşa tarafından Alman Konsolosluk binasını yapan mimara yaptırılan kule 25 metre boyundadır. Kulenin saati Alman İmparatoru II. Wilhelm'in hediyesidir </a:t>
            </a:r>
          </a:p>
        </p:txBody>
      </p:sp>
      <p:pic>
        <p:nvPicPr>
          <p:cNvPr id="18440"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1828800"/>
            <a:ext cx="4343400" cy="40385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normAutofit fontScale="90000"/>
          </a:bodyPr>
          <a:lstStyle/>
          <a:p>
            <a:r>
              <a:rPr lang="tr-TR" altLang="tr-TR" sz="7200"/>
              <a:t>MERYEM ANA EVİ</a:t>
            </a:r>
          </a:p>
        </p:txBody>
      </p:sp>
      <p:sp>
        <p:nvSpPr>
          <p:cNvPr id="20486" name="Rectangle 6"/>
          <p:cNvSpPr>
            <a:spLocks noGrp="1" noChangeArrowheads="1"/>
          </p:cNvSpPr>
          <p:nvPr>
            <p:ph type="body" sz="half" idx="2"/>
          </p:nvPr>
        </p:nvSpPr>
        <p:spPr>
          <a:xfrm>
            <a:off x="4169229" y="1600201"/>
            <a:ext cx="4746171" cy="4648199"/>
          </a:xfrm>
        </p:spPr>
        <p:txBody>
          <a:bodyPr>
            <a:normAutofit lnSpcReduction="10000"/>
          </a:bodyPr>
          <a:lstStyle/>
          <a:p>
            <a:pPr>
              <a:lnSpc>
                <a:spcPct val="80000"/>
              </a:lnSpc>
              <a:buFontTx/>
              <a:buNone/>
            </a:pPr>
            <a:r>
              <a:rPr lang="tr-TR" altLang="tr-TR" sz="3000" b="1" i="1" dirty="0" smtClean="0">
                <a:effectLst>
                  <a:outerShdw blurRad="38100" dist="38100" dir="2700000" algn="tl">
                    <a:srgbClr val="C0C0C0"/>
                  </a:outerShdw>
                </a:effectLst>
              </a:rPr>
              <a:t>    Azize </a:t>
            </a:r>
            <a:r>
              <a:rPr lang="tr-TR" altLang="tr-TR" sz="3000" b="1" i="1" dirty="0">
                <a:effectLst>
                  <a:outerShdw blurRad="38100" dist="38100" dir="2700000" algn="tl">
                    <a:srgbClr val="C0C0C0"/>
                  </a:outerShdw>
                </a:effectLst>
              </a:rPr>
              <a:t> Meryem Ana'nın kaldığı bu ev, 1967 yılında Papa VI. Paul ve 1979 yılında Papa II. Jean Paul tarafından ziyaret </a:t>
            </a:r>
            <a:r>
              <a:rPr lang="tr-TR" altLang="tr-TR" sz="3000" b="1" i="1" dirty="0" err="1">
                <a:effectLst>
                  <a:outerShdw blurRad="38100" dist="38100" dir="2700000" algn="tl">
                    <a:srgbClr val="C0C0C0"/>
                  </a:outerShdw>
                </a:effectLst>
              </a:rPr>
              <a:t>edilmiştir.Vatikan</a:t>
            </a:r>
            <a:r>
              <a:rPr lang="tr-TR" altLang="tr-TR" sz="3000" b="1" i="1" dirty="0">
                <a:effectLst>
                  <a:outerShdw blurRad="38100" dist="38100" dir="2700000" algn="tl">
                    <a:srgbClr val="C0C0C0"/>
                  </a:outerShdw>
                </a:effectLst>
              </a:rPr>
              <a:t> tarafından kutsal ilan edilen Meryem Ana Evi, dünyanın dört bir yanından gelen Hıristiyanların ziyaret ettiği, gözde, Kutsal bir yer olmuştur. </a:t>
            </a:r>
            <a:br>
              <a:rPr lang="tr-TR" altLang="tr-TR" sz="3000" b="1" i="1" dirty="0">
                <a:effectLst>
                  <a:outerShdw blurRad="38100" dist="38100" dir="2700000" algn="tl">
                    <a:srgbClr val="C0C0C0"/>
                  </a:outerShdw>
                </a:effectLst>
              </a:rPr>
            </a:br>
            <a:endParaRPr lang="tr-TR" altLang="tr-TR" sz="3000" b="1" i="1" dirty="0">
              <a:effectLst>
                <a:outerShdw blurRad="38100" dist="38100" dir="2700000" algn="tl">
                  <a:srgbClr val="C0C0C0"/>
                </a:outerShdw>
              </a:effectLst>
            </a:endParaRPr>
          </a:p>
        </p:txBody>
      </p:sp>
      <p:pic>
        <p:nvPicPr>
          <p:cNvPr id="20488" name="Picture 8" descr="HPIM2126"/>
          <p:cNvPicPr>
            <a:picLocks noChangeAspect="1" noChangeArrowheads="1"/>
          </p:cNvPicPr>
          <p:nvPr/>
        </p:nvPicPr>
        <p:blipFill rotWithShape="1">
          <a:blip r:embed="rId2">
            <a:extLst>
              <a:ext uri="{28A0092B-C50C-407E-A947-70E740481C1C}">
                <a14:useLocalDpi xmlns:a14="http://schemas.microsoft.com/office/drawing/2010/main" val="0"/>
              </a:ext>
            </a:extLst>
          </a:blip>
          <a:srcRect b="8757"/>
          <a:stretch/>
        </p:blipFill>
        <p:spPr bwMode="auto">
          <a:xfrm>
            <a:off x="228600" y="1600200"/>
            <a:ext cx="3924300" cy="46481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ltLang="tr-TR" smtClean="0"/>
              <a:t>www.slaytyerim.com</a:t>
            </a:r>
            <a:endParaRPr lang="tr-TR" alt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14325"/>
            <a:ext cx="1114425" cy="676275"/>
          </a:xfrm>
          <a:prstGeom prst="rect">
            <a:avLst/>
          </a:prstGeom>
        </p:spPr>
      </p:pic>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417</TotalTime>
  <Words>1820</Words>
  <Application>Microsoft Office PowerPoint</Application>
  <PresentationFormat>Ekran Gösterisi (4:3)</PresentationFormat>
  <Paragraphs>104</Paragraphs>
  <Slides>34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34</vt:i4>
      </vt:variant>
    </vt:vector>
  </HeadingPairs>
  <TitlesOfParts>
    <vt:vector size="37" baseType="lpstr">
      <vt:lpstr>Arial</vt:lpstr>
      <vt:lpstr>Wingdings</vt:lpstr>
      <vt:lpstr>Dalga Biçimi</vt:lpstr>
      <vt:lpstr>PowerPoint Sunusu</vt:lpstr>
      <vt:lpstr>SELİMİYE CAMİİ</vt:lpstr>
      <vt:lpstr>AYASOFYA CAMİİ</vt:lpstr>
      <vt:lpstr>ÇANAKKALE ŞEHİTLERİ ANITI</vt:lpstr>
      <vt:lpstr>TRUVA ATI</vt:lpstr>
      <vt:lpstr>MANYAS KUŞ GÖLÜ CENNETİ</vt:lpstr>
      <vt:lpstr>YEŞİL TÜRBE</vt:lpstr>
      <vt:lpstr>SAAT KULESİ</vt:lpstr>
      <vt:lpstr>MERYEM ANA EVİ</vt:lpstr>
      <vt:lpstr>EFES HARABELERİ</vt:lpstr>
      <vt:lpstr>YİVLİ MİNARE</vt:lpstr>
      <vt:lpstr>PAMUKKALE TRAVERTENLERİ</vt:lpstr>
      <vt:lpstr>LÜLE TAŞI</vt:lpstr>
      <vt:lpstr>ANITKABİR</vt:lpstr>
      <vt:lpstr>MEVLANA TÜRBESİ</vt:lpstr>
      <vt:lpstr>PERİ BACALARI</vt:lpstr>
      <vt:lpstr>KIZ KALESİ</vt:lpstr>
      <vt:lpstr>HACIBERKTAŞ MÜZESİ</vt:lpstr>
      <vt:lpstr>SAFRANBOLU EVLERİ</vt:lpstr>
      <vt:lpstr>Çifte Minareli Medrese </vt:lpstr>
      <vt:lpstr>NASTURİ KİLİSESİ </vt:lpstr>
      <vt:lpstr>HARRAN EVLERİ</vt:lpstr>
      <vt:lpstr>NEMRUT DAĞI MİLLİ PARKI</vt:lpstr>
      <vt:lpstr>ÇATALHÖYÜK</vt:lpstr>
      <vt:lpstr>ANİ HARABELERİ</vt:lpstr>
      <vt:lpstr>AYASOFYA KİLİSESİ</vt:lpstr>
      <vt:lpstr>NUH’UN GEMİSİ</vt:lpstr>
      <vt:lpstr>SÜMELA MANASTIRI</vt:lpstr>
      <vt:lpstr>AHLAT</vt:lpstr>
      <vt:lpstr>DEYR-UL ZAFARAN MANASTIRI</vt:lpstr>
      <vt:lpstr>AKDAMAR KİLİSESİ</vt:lpstr>
      <vt:lpstr>İSHAKPAŞA SARAYI</vt:lpstr>
      <vt:lpstr>VAN KALESİ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ALPER</dc:creator>
  <cp:lastModifiedBy>slaytyerim</cp:lastModifiedBy>
  <cp:revision>28</cp:revision>
  <cp:lastPrinted>1601-01-01T00:00:00Z</cp:lastPrinted>
  <dcterms:created xsi:type="dcterms:W3CDTF">2008-10-14T18:11:25Z</dcterms:created>
  <dcterms:modified xsi:type="dcterms:W3CDTF">2018-04-05T22:38:24Z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