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41"/>
  </p:notesMasterIdLst>
  <p:sldIdLst>
    <p:sldId id="29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12192000" cy="6858000"/>
  <p:notesSz cx="6858000" cy="9144000"/>
  <p:custDataLst>
    <p:tags r:id="rId42"/>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YQOIuNKTQ+R/YQFZMIrtKw==" hashData="h3iIR6A0AoATtP8EOZpfwgZ7v0Y="/>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92" d="100"/>
          <a:sy n="92" d="100"/>
        </p:scale>
        <p:origin x="-43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2E134C-4B48-4103-B325-E14DC0C2A9F2}" type="datetimeFigureOut">
              <a:rPr lang="tr-TR" smtClean="0"/>
              <a:t>06.04.2018</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6D4FAE-7FC3-4A3C-98C8-F207762DB9FB}" type="slidenum">
              <a:rPr lang="tr-TR" smtClean="0"/>
              <a:t>‹#›</a:t>
            </a:fld>
            <a:endParaRPr lang="tr-TR"/>
          </a:p>
        </p:txBody>
      </p:sp>
    </p:spTree>
    <p:extLst>
      <p:ext uri="{BB962C8B-B14F-4D97-AF65-F5344CB8AC3E}">
        <p14:creationId xmlns:p14="http://schemas.microsoft.com/office/powerpoint/2010/main" val="605374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Alt Başlık 8"/>
          <p:cNvSpPr>
            <a:spLocks noGrp="1"/>
          </p:cNvSpPr>
          <p:nvPr>
            <p:ph type="subTitle" idx="1"/>
          </p:nvPr>
        </p:nvSpPr>
        <p:spPr>
          <a:xfrm>
            <a:off x="609600" y="3699804"/>
            <a:ext cx="110744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Başlık 27"/>
          <p:cNvSpPr>
            <a:spLocks noGrp="1"/>
          </p:cNvSpPr>
          <p:nvPr>
            <p:ph type="ctrTitle"/>
          </p:nvPr>
        </p:nvSpPr>
        <p:spPr>
          <a:xfrm>
            <a:off x="609600" y="1433732"/>
            <a:ext cx="110744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Düz Bağlayıcı 7"/>
          <p:cNvCxnSpPr/>
          <p:nvPr/>
        </p:nvCxnSpPr>
        <p:spPr>
          <a:xfrm>
            <a:off x="1951501"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6278099" y="3550126"/>
            <a:ext cx="39624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6053797" y="3526302"/>
            <a:ext cx="6096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Veri Yer Tutucusu 14"/>
          <p:cNvSpPr>
            <a:spLocks noGrp="1"/>
          </p:cNvSpPr>
          <p:nvPr>
            <p:ph type="dt" sz="half" idx="10"/>
          </p:nvPr>
        </p:nvSpPr>
        <p:spPr/>
        <p:txBody>
          <a:bodyPr/>
          <a:lstStyle/>
          <a:p>
            <a:pPr>
              <a:defRPr/>
            </a:pPr>
            <a:endParaRPr lang="tr-TR">
              <a:solidFill>
                <a:srgbClr val="FFFFFF"/>
              </a:solidFill>
            </a:endParaRPr>
          </a:p>
        </p:txBody>
      </p:sp>
      <p:sp>
        <p:nvSpPr>
          <p:cNvPr id="16" name="Slayt Numarası Yer Tutucusu 15"/>
          <p:cNvSpPr>
            <a:spLocks noGrp="1"/>
          </p:cNvSpPr>
          <p:nvPr>
            <p:ph type="sldNum" sz="quarter" idx="11"/>
          </p:nvPr>
        </p:nvSpPr>
        <p:spPr/>
        <p:txBody>
          <a:bodyPr/>
          <a:lstStyle/>
          <a:p>
            <a:pPr>
              <a:defRPr/>
            </a:pPr>
            <a:fld id="{CE3037EC-8077-4252-94C4-B1EF35F3E4E0}" type="slidenum">
              <a:rPr lang="tr-TR" smtClean="0">
                <a:solidFill>
                  <a:srgbClr val="FFFFFF"/>
                </a:solidFill>
              </a:rPr>
              <a:pPr>
                <a:defRPr/>
              </a:pPr>
              <a:t>‹#›</a:t>
            </a:fld>
            <a:endParaRPr lang="tr-TR">
              <a:solidFill>
                <a:srgbClr val="FFFFFF"/>
              </a:solidFill>
            </a:endParaRPr>
          </a:p>
        </p:txBody>
      </p:sp>
      <p:sp>
        <p:nvSpPr>
          <p:cNvPr id="17" name="Altbilgi Yer Tutucusu 16"/>
          <p:cNvSpPr>
            <a:spLocks noGrp="1"/>
          </p:cNvSpPr>
          <p:nvPr>
            <p:ph type="ftr" sz="quarter" idx="12"/>
          </p:nvPr>
        </p:nvSpPr>
        <p:spPr/>
        <p:txBody>
          <a:bodyPr/>
          <a:lstStyle/>
          <a:p>
            <a:pPr>
              <a:defRPr/>
            </a:pPr>
            <a:r>
              <a:rPr lang="tr-TR" smtClean="0">
                <a:solidFill>
                  <a:srgbClr val="FFFFFF"/>
                </a:solidFill>
              </a:rPr>
              <a:t>www.slaytyerim.com</a:t>
            </a:r>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pPr>
              <a:defRPr/>
            </a:pPr>
            <a:endParaRPr lang="tr-TR">
              <a:solidFill>
                <a:srgbClr val="FFFFFF"/>
              </a:solidFill>
            </a:endParaRPr>
          </a:p>
        </p:txBody>
      </p:sp>
      <p:sp>
        <p:nvSpPr>
          <p:cNvPr id="5" name="Altbilgi Yer Tutucusu 4"/>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6" name="Slayt Numarası Yer Tutucusu 5"/>
          <p:cNvSpPr>
            <a:spLocks noGrp="1"/>
          </p:cNvSpPr>
          <p:nvPr>
            <p:ph type="sldNum" sz="quarter" idx="12"/>
          </p:nvPr>
        </p:nvSpPr>
        <p:spPr/>
        <p:txBody>
          <a:bodyPr/>
          <a:lstStyle/>
          <a:p>
            <a:pPr>
              <a:defRPr/>
            </a:pPr>
            <a:fld id="{3C580FA3-B463-47CA-A050-4AE76A37A12D}" type="slidenum">
              <a:rPr lang="tr-TR" smtClean="0">
                <a:solidFill>
                  <a:srgbClr val="FFFFFF"/>
                </a:solidFill>
              </a:rPr>
              <a:pPr>
                <a:defRPr/>
              </a:pPr>
              <a:t>‹#›</a:t>
            </a:fld>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839200" y="274639"/>
            <a:ext cx="27432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609600" y="274639"/>
            <a:ext cx="8026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pPr>
              <a:defRPr/>
            </a:pPr>
            <a:endParaRPr lang="tr-TR">
              <a:solidFill>
                <a:srgbClr val="FFFFFF"/>
              </a:solidFill>
            </a:endParaRPr>
          </a:p>
        </p:txBody>
      </p:sp>
      <p:sp>
        <p:nvSpPr>
          <p:cNvPr id="5" name="Altbilgi Yer Tutucusu 4"/>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6" name="Slayt Numarası Yer Tutucusu 5"/>
          <p:cNvSpPr>
            <a:spLocks noGrp="1"/>
          </p:cNvSpPr>
          <p:nvPr>
            <p:ph type="sldNum" sz="quarter" idx="12"/>
          </p:nvPr>
        </p:nvSpPr>
        <p:spPr/>
        <p:txBody>
          <a:bodyPr/>
          <a:lstStyle/>
          <a:p>
            <a:pPr>
              <a:defRPr/>
            </a:pPr>
            <a:fld id="{B0C8DF67-319C-4C48-AC9F-7358684C7A2F}" type="slidenum">
              <a:rPr lang="tr-TR" smtClean="0">
                <a:solidFill>
                  <a:srgbClr val="FFFFFF"/>
                </a:solidFill>
              </a:rPr>
              <a:pPr>
                <a:defRPr/>
              </a:pPr>
              <a:t>‹#›</a:t>
            </a:fld>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İçerik Yer Tutucusu 8"/>
          <p:cNvSpPr>
            <a:spLocks noGrp="1"/>
          </p:cNvSpPr>
          <p:nvPr>
            <p:ph idx="1"/>
          </p:nvPr>
        </p:nvSpPr>
        <p:spPr>
          <a:xfrm>
            <a:off x="609600" y="1524000"/>
            <a:ext cx="109728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Veri Yer Tutucusu 13"/>
          <p:cNvSpPr>
            <a:spLocks noGrp="1"/>
          </p:cNvSpPr>
          <p:nvPr>
            <p:ph type="dt" sz="half" idx="14"/>
          </p:nvPr>
        </p:nvSpPr>
        <p:spPr/>
        <p:txBody>
          <a:bodyPr/>
          <a:lstStyle/>
          <a:p>
            <a:pPr>
              <a:defRPr/>
            </a:pPr>
            <a:endParaRPr lang="tr-TR">
              <a:solidFill>
                <a:srgbClr val="FFFFFF"/>
              </a:solidFill>
            </a:endParaRPr>
          </a:p>
        </p:txBody>
      </p:sp>
      <p:sp>
        <p:nvSpPr>
          <p:cNvPr id="15" name="Slayt Numarası Yer Tutucusu 14"/>
          <p:cNvSpPr>
            <a:spLocks noGrp="1"/>
          </p:cNvSpPr>
          <p:nvPr>
            <p:ph type="sldNum" sz="quarter" idx="15"/>
          </p:nvPr>
        </p:nvSpPr>
        <p:spPr/>
        <p:txBody>
          <a:bodyPr/>
          <a:lstStyle>
            <a:lvl1pPr algn="ctr">
              <a:defRPr/>
            </a:lvl1pPr>
          </a:lstStyle>
          <a:p>
            <a:pPr>
              <a:defRPr/>
            </a:pPr>
            <a:fld id="{24E32F03-AE01-419F-B283-8B81DBE5F532}" type="slidenum">
              <a:rPr lang="tr-TR" smtClean="0">
                <a:solidFill>
                  <a:srgbClr val="FFFFFF"/>
                </a:solidFill>
              </a:rPr>
              <a:pPr>
                <a:defRPr/>
              </a:pPr>
              <a:t>‹#›</a:t>
            </a:fld>
            <a:endParaRPr lang="tr-TR">
              <a:solidFill>
                <a:srgbClr val="FFFFFF"/>
              </a:solidFill>
            </a:endParaRPr>
          </a:p>
        </p:txBody>
      </p:sp>
      <p:sp>
        <p:nvSpPr>
          <p:cNvPr id="16" name="Altbilgi Yer Tutucusu 15"/>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
        <p:nvSpPr>
          <p:cNvPr id="17" name="Başlık 16"/>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endParaRPr lang="tr-TR">
              <a:solidFill>
                <a:srgbClr val="FFFFFF"/>
              </a:solidFill>
            </a:endParaRPr>
          </a:p>
        </p:txBody>
      </p:sp>
      <p:sp>
        <p:nvSpPr>
          <p:cNvPr id="5" name="Altbilgi Yer Tutucusu 4"/>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6" name="Slayt Numarası Yer Tutucusu 5"/>
          <p:cNvSpPr>
            <a:spLocks noGrp="1"/>
          </p:cNvSpPr>
          <p:nvPr>
            <p:ph type="sldNum" sz="quarter" idx="12"/>
          </p:nvPr>
        </p:nvSpPr>
        <p:spPr/>
        <p:txBody>
          <a:bodyPr/>
          <a:lstStyle/>
          <a:p>
            <a:pPr>
              <a:defRPr/>
            </a:pPr>
            <a:fld id="{9091952C-12EA-4F22-99FC-8B6BE223EF36}" type="slidenum">
              <a:rPr lang="tr-TR" smtClean="0">
                <a:solidFill>
                  <a:srgbClr val="FFFFFF"/>
                </a:solidFill>
              </a:rPr>
              <a:pPr>
                <a:defRPr/>
              </a:pPr>
              <a:t>‹#›</a:t>
            </a:fld>
            <a:endParaRPr lang="tr-TR">
              <a:solidFill>
                <a:srgbClr val="FFFFFF"/>
              </a:solidFill>
            </a:endParaRPr>
          </a:p>
        </p:txBody>
      </p:sp>
      <p:sp>
        <p:nvSpPr>
          <p:cNvPr id="2" name="Başlık 1"/>
          <p:cNvSpPr>
            <a:spLocks noGrp="1"/>
          </p:cNvSpPr>
          <p:nvPr>
            <p:ph type="title"/>
          </p:nvPr>
        </p:nvSpPr>
        <p:spPr>
          <a:xfrm>
            <a:off x="914400" y="3505200"/>
            <a:ext cx="105664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914400" y="4958864"/>
            <a:ext cx="105664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Düz Bağlayıcı 6"/>
          <p:cNvCxnSpPr/>
          <p:nvPr/>
        </p:nvCxnSpPr>
        <p:spPr>
          <a:xfrm>
            <a:off x="914400" y="4916993"/>
            <a:ext cx="105664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Veri Yer Tutucusu 4"/>
          <p:cNvSpPr>
            <a:spLocks noGrp="1"/>
          </p:cNvSpPr>
          <p:nvPr>
            <p:ph type="dt" sz="half" idx="10"/>
          </p:nvPr>
        </p:nvSpPr>
        <p:spPr/>
        <p:txBody>
          <a:bodyPr/>
          <a:lstStyle/>
          <a:p>
            <a:pPr>
              <a:defRPr/>
            </a:pPr>
            <a:endParaRPr lang="tr-TR">
              <a:solidFill>
                <a:srgbClr val="FFFFFF"/>
              </a:solidFill>
            </a:endParaRPr>
          </a:p>
        </p:txBody>
      </p:sp>
      <p:sp>
        <p:nvSpPr>
          <p:cNvPr id="6" name="Altbilgi Yer Tutucusu 5"/>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7" name="Slayt Numarası Yer Tutucusu 6"/>
          <p:cNvSpPr>
            <a:spLocks noGrp="1"/>
          </p:cNvSpPr>
          <p:nvPr>
            <p:ph type="sldNum" sz="quarter" idx="12"/>
          </p:nvPr>
        </p:nvSpPr>
        <p:spPr/>
        <p:txBody>
          <a:bodyPr/>
          <a:lstStyle/>
          <a:p>
            <a:pPr>
              <a:defRPr/>
            </a:pPr>
            <a:fld id="{5C90B178-EF8F-427B-8C9C-7BF1DA16CC3A}" type="slidenum">
              <a:rPr lang="tr-TR" smtClean="0">
                <a:solidFill>
                  <a:srgbClr val="FFFFFF"/>
                </a:solidFill>
              </a:rPr>
              <a:pPr>
                <a:defRPr/>
              </a:pPr>
              <a:t>‹#›</a:t>
            </a:fld>
            <a:endParaRPr lang="tr-TR">
              <a:solidFill>
                <a:srgbClr val="FFFFFF"/>
              </a:solidFill>
            </a:endParaRPr>
          </a:p>
        </p:txBody>
      </p:sp>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11" name="İçerik Yer Tutucusu 10"/>
          <p:cNvSpPr>
            <a:spLocks noGrp="1"/>
          </p:cNvSpPr>
          <p:nvPr>
            <p:ph sz="half" idx="1"/>
          </p:nvPr>
        </p:nvSpPr>
        <p:spPr>
          <a:xfrm>
            <a:off x="609600" y="1524000"/>
            <a:ext cx="5413248"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6197600" y="1524000"/>
            <a:ext cx="5413248"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Slayt Numarası Yer Tutucusu 8"/>
          <p:cNvSpPr>
            <a:spLocks noGrp="1"/>
          </p:cNvSpPr>
          <p:nvPr>
            <p:ph type="sldNum" sz="quarter" idx="12"/>
          </p:nvPr>
        </p:nvSpPr>
        <p:spPr/>
        <p:txBody>
          <a:bodyPr/>
          <a:lstStyle/>
          <a:p>
            <a:pPr>
              <a:defRPr/>
            </a:pPr>
            <a:fld id="{57C46A3E-2763-4203-9559-85FEF9371210}" type="slidenum">
              <a:rPr lang="tr-TR" smtClean="0">
                <a:solidFill>
                  <a:srgbClr val="FFFFFF"/>
                </a:solidFill>
              </a:rPr>
              <a:pPr>
                <a:defRPr/>
              </a:pPr>
              <a:t>‹#›</a:t>
            </a:fld>
            <a:endParaRPr lang="tr-TR">
              <a:solidFill>
                <a:srgbClr val="FFFFFF"/>
              </a:solidFill>
            </a:endParaRPr>
          </a:p>
        </p:txBody>
      </p:sp>
      <p:sp>
        <p:nvSpPr>
          <p:cNvPr id="8" name="Altbilgi Yer Tutucusu 7"/>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7" name="Veri Yer Tutucusu 6"/>
          <p:cNvSpPr>
            <a:spLocks noGrp="1"/>
          </p:cNvSpPr>
          <p:nvPr>
            <p:ph type="dt" sz="half" idx="10"/>
          </p:nvPr>
        </p:nvSpPr>
        <p:spPr/>
        <p:txBody>
          <a:bodyPr/>
          <a:lstStyle/>
          <a:p>
            <a:pPr>
              <a:defRPr/>
            </a:pPr>
            <a:endParaRPr lang="tr-TR">
              <a:solidFill>
                <a:srgbClr val="FFFFFF"/>
              </a:solidFill>
            </a:endParaRPr>
          </a:p>
        </p:txBody>
      </p:sp>
      <p:sp>
        <p:nvSpPr>
          <p:cNvPr id="3" name="Metin Yer Tutucusu 2"/>
          <p:cNvSpPr>
            <a:spLocks noGrp="1"/>
          </p:cNvSpPr>
          <p:nvPr>
            <p:ph type="body" idx="1"/>
          </p:nvPr>
        </p:nvSpPr>
        <p:spPr>
          <a:xfrm>
            <a:off x="609600" y="1399593"/>
            <a:ext cx="5386917"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İçerik Yer Tutucusu 31"/>
          <p:cNvSpPr>
            <a:spLocks noGrp="1"/>
          </p:cNvSpPr>
          <p:nvPr>
            <p:ph sz="half" idx="2"/>
          </p:nvPr>
        </p:nvSpPr>
        <p:spPr>
          <a:xfrm>
            <a:off x="609600" y="2201896"/>
            <a:ext cx="53848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İçerik Yer Tutucusu 33"/>
          <p:cNvSpPr>
            <a:spLocks noGrp="1"/>
          </p:cNvSpPr>
          <p:nvPr>
            <p:ph sz="quarter" idx="4"/>
          </p:nvPr>
        </p:nvSpPr>
        <p:spPr>
          <a:xfrm>
            <a:off x="6199717" y="2201896"/>
            <a:ext cx="53848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Başlık 1"/>
          <p:cNvSpPr>
            <a:spLocks noGrp="1"/>
          </p:cNvSpPr>
          <p:nvPr>
            <p:ph type="title"/>
          </p:nvPr>
        </p:nvSpPr>
        <p:spPr>
          <a:xfrm>
            <a:off x="609600" y="155448"/>
            <a:ext cx="10972800" cy="1143000"/>
          </a:xfrm>
        </p:spPr>
        <p:txBody>
          <a:bodyPr anchor="b" anchorCtr="0"/>
          <a:lstStyle>
            <a:lvl1pPr>
              <a:defRPr/>
            </a:lvl1pPr>
          </a:lstStyle>
          <a:p>
            <a:r>
              <a:rPr kumimoji="0" lang="tr-TR" smtClean="0"/>
              <a:t>Asıl başlık stili için tıklatın</a:t>
            </a:r>
            <a:endParaRPr kumimoji="0" lang="en-US"/>
          </a:p>
        </p:txBody>
      </p:sp>
      <p:sp>
        <p:nvSpPr>
          <p:cNvPr id="12" name="Metin Yer Tutucusu 11"/>
          <p:cNvSpPr>
            <a:spLocks noGrp="1"/>
          </p:cNvSpPr>
          <p:nvPr>
            <p:ph type="body" idx="3"/>
          </p:nvPr>
        </p:nvSpPr>
        <p:spPr>
          <a:xfrm>
            <a:off x="6197600" y="1399593"/>
            <a:ext cx="5386917"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Düz Bağlayıcı 9"/>
          <p:cNvCxnSpPr/>
          <p:nvPr/>
        </p:nvCxnSpPr>
        <p:spPr>
          <a:xfrm>
            <a:off x="750593"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6339840" y="2180219"/>
            <a:ext cx="499872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pPr>
              <a:defRPr/>
            </a:pPr>
            <a:endParaRPr lang="tr-TR">
              <a:solidFill>
                <a:srgbClr val="FFFFFF"/>
              </a:solidFill>
            </a:endParaRPr>
          </a:p>
        </p:txBody>
      </p:sp>
      <p:sp>
        <p:nvSpPr>
          <p:cNvPr id="4" name="Altbilgi Yer Tutucusu 3"/>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5" name="Slayt Numarası Yer Tutucusu 4"/>
          <p:cNvSpPr>
            <a:spLocks noGrp="1"/>
          </p:cNvSpPr>
          <p:nvPr>
            <p:ph type="sldNum" sz="quarter" idx="12"/>
          </p:nvPr>
        </p:nvSpPr>
        <p:spPr/>
        <p:txBody>
          <a:bodyPr/>
          <a:lstStyle/>
          <a:p>
            <a:pPr>
              <a:defRPr/>
            </a:pPr>
            <a:fld id="{A759AA9D-8D4C-4AEB-9A1E-843EEDD74B35}" type="slidenum">
              <a:rPr lang="tr-TR" smtClean="0">
                <a:solidFill>
                  <a:srgbClr val="FFFFFF"/>
                </a:solidFill>
              </a:rPr>
              <a:pPr>
                <a:defRPr/>
              </a:pPr>
              <a:t>‹#›</a:t>
            </a:fld>
            <a:endParaRPr lang="tr-TR">
              <a:solidFill>
                <a:srgbClr val="FFFFFF"/>
              </a:solidFill>
            </a:endParaRPr>
          </a:p>
        </p:txBody>
      </p:sp>
      <p:sp>
        <p:nvSpPr>
          <p:cNvPr id="2" name="Başlık 1"/>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a:defRPr/>
            </a:pPr>
            <a:endParaRPr lang="tr-TR">
              <a:solidFill>
                <a:srgbClr val="FFFFFF"/>
              </a:solidFill>
            </a:endParaRPr>
          </a:p>
        </p:txBody>
      </p:sp>
      <p:sp>
        <p:nvSpPr>
          <p:cNvPr id="3" name="Altbilgi Yer Tutucusu 2"/>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sp>
        <p:nvSpPr>
          <p:cNvPr id="4" name="Slayt Numarası Yer Tutucusu 3"/>
          <p:cNvSpPr>
            <a:spLocks noGrp="1"/>
          </p:cNvSpPr>
          <p:nvPr>
            <p:ph type="sldNum" sz="quarter" idx="12"/>
          </p:nvPr>
        </p:nvSpPr>
        <p:spPr/>
        <p:txBody>
          <a:bodyPr/>
          <a:lstStyle/>
          <a:p>
            <a:pPr>
              <a:defRPr/>
            </a:pPr>
            <a:fld id="{374A65BA-73E7-48B3-AF90-0E5004334B23}" type="slidenum">
              <a:rPr lang="tr-TR" smtClean="0">
                <a:solidFill>
                  <a:srgbClr val="FFFFFF"/>
                </a:solidFill>
              </a:rPr>
              <a:pPr>
                <a:defRPr/>
              </a:pPr>
              <a:t>‹#›</a:t>
            </a:fld>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İçerik Yer Tutucusu 28"/>
          <p:cNvSpPr>
            <a:spLocks noGrp="1"/>
          </p:cNvSpPr>
          <p:nvPr>
            <p:ph sz="quarter" idx="1"/>
          </p:nvPr>
        </p:nvSpPr>
        <p:spPr>
          <a:xfrm>
            <a:off x="609600" y="457200"/>
            <a:ext cx="83312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Metin Yer Tutucusu 2"/>
          <p:cNvSpPr>
            <a:spLocks noGrp="1"/>
          </p:cNvSpPr>
          <p:nvPr>
            <p:ph type="body" idx="2"/>
          </p:nvPr>
        </p:nvSpPr>
        <p:spPr>
          <a:xfrm>
            <a:off x="9042400" y="1600200"/>
            <a:ext cx="2645664"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Başlık 30"/>
          <p:cNvSpPr>
            <a:spLocks noGrp="1"/>
          </p:cNvSpPr>
          <p:nvPr>
            <p:ph type="title"/>
          </p:nvPr>
        </p:nvSpPr>
        <p:spPr>
          <a:xfrm>
            <a:off x="9042400" y="457200"/>
            <a:ext cx="26416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Veri Yer Tutucusu 7"/>
          <p:cNvSpPr>
            <a:spLocks noGrp="1"/>
          </p:cNvSpPr>
          <p:nvPr>
            <p:ph type="dt" sz="half" idx="14"/>
          </p:nvPr>
        </p:nvSpPr>
        <p:spPr/>
        <p:txBody>
          <a:bodyPr/>
          <a:lstStyle/>
          <a:p>
            <a:pPr>
              <a:defRPr/>
            </a:pPr>
            <a:endParaRPr lang="tr-TR">
              <a:solidFill>
                <a:srgbClr val="FFFFFF"/>
              </a:solidFill>
            </a:endParaRPr>
          </a:p>
        </p:txBody>
      </p:sp>
      <p:sp>
        <p:nvSpPr>
          <p:cNvPr id="9" name="Slayt Numarası Yer Tutucusu 8"/>
          <p:cNvSpPr>
            <a:spLocks noGrp="1"/>
          </p:cNvSpPr>
          <p:nvPr>
            <p:ph type="sldNum" sz="quarter" idx="15"/>
          </p:nvPr>
        </p:nvSpPr>
        <p:spPr/>
        <p:txBody>
          <a:bodyPr/>
          <a:lstStyle/>
          <a:p>
            <a:pPr>
              <a:defRPr/>
            </a:pPr>
            <a:fld id="{0C533750-0B0D-4479-89B8-3F8E0D9E36ED}" type="slidenum">
              <a:rPr lang="tr-TR" smtClean="0">
                <a:solidFill>
                  <a:srgbClr val="FFFFFF"/>
                </a:solidFill>
              </a:rPr>
              <a:pPr>
                <a:defRPr/>
              </a:pPr>
              <a:t>‹#›</a:t>
            </a:fld>
            <a:endParaRPr lang="tr-TR">
              <a:solidFill>
                <a:srgbClr val="FFFFFF"/>
              </a:solidFill>
            </a:endParaRPr>
          </a:p>
        </p:txBody>
      </p:sp>
      <p:sp>
        <p:nvSpPr>
          <p:cNvPr id="10" name="Altbilgi Yer Tutucusu 9"/>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8839200" y="457200"/>
            <a:ext cx="2743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609600" y="457200"/>
            <a:ext cx="80264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Metin Yer Tutucusu 3"/>
          <p:cNvSpPr>
            <a:spLocks noGrp="1"/>
          </p:cNvSpPr>
          <p:nvPr>
            <p:ph type="body" sz="half" idx="2"/>
          </p:nvPr>
        </p:nvSpPr>
        <p:spPr>
          <a:xfrm>
            <a:off x="8839200" y="1600200"/>
            <a:ext cx="27432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Veri Yer Tutucusu 7"/>
          <p:cNvSpPr>
            <a:spLocks noGrp="1"/>
          </p:cNvSpPr>
          <p:nvPr>
            <p:ph type="dt" sz="half" idx="10"/>
          </p:nvPr>
        </p:nvSpPr>
        <p:spPr/>
        <p:txBody>
          <a:bodyPr/>
          <a:lstStyle/>
          <a:p>
            <a:pPr>
              <a:defRPr/>
            </a:pPr>
            <a:endParaRPr lang="tr-TR">
              <a:solidFill>
                <a:srgbClr val="FFFFFF"/>
              </a:solidFill>
            </a:endParaRPr>
          </a:p>
        </p:txBody>
      </p:sp>
      <p:sp>
        <p:nvSpPr>
          <p:cNvPr id="9" name="Slayt Numarası Yer Tutucusu 8"/>
          <p:cNvSpPr>
            <a:spLocks noGrp="1"/>
          </p:cNvSpPr>
          <p:nvPr>
            <p:ph type="sldNum" sz="quarter" idx="11"/>
          </p:nvPr>
        </p:nvSpPr>
        <p:spPr/>
        <p:txBody>
          <a:bodyPr/>
          <a:lstStyle/>
          <a:p>
            <a:pPr>
              <a:defRPr/>
            </a:pPr>
            <a:fld id="{442CC336-A717-4602-9373-F0779002687B}" type="slidenum">
              <a:rPr lang="tr-TR" smtClean="0">
                <a:solidFill>
                  <a:srgbClr val="FFFFFF"/>
                </a:solidFill>
              </a:rPr>
              <a:pPr>
                <a:defRPr/>
              </a:pPr>
              <a:t>‹#›</a:t>
            </a:fld>
            <a:endParaRPr lang="tr-TR">
              <a:solidFill>
                <a:srgbClr val="FFFFFF"/>
              </a:solidFill>
            </a:endParaRPr>
          </a:p>
        </p:txBody>
      </p:sp>
      <p:sp>
        <p:nvSpPr>
          <p:cNvPr id="10" name="Altbilgi Yer Tutucusu 9"/>
          <p:cNvSpPr>
            <a:spLocks noGrp="1"/>
          </p:cNvSpPr>
          <p:nvPr>
            <p:ph type="ftr" sz="quarter" idx="12"/>
          </p:nvPr>
        </p:nvSpPr>
        <p:spPr/>
        <p:txBody>
          <a:bodyPr/>
          <a:lstStyle/>
          <a:p>
            <a:pPr>
              <a:defRPr/>
            </a:pPr>
            <a:r>
              <a:rPr lang="tr-TR" smtClean="0">
                <a:solidFill>
                  <a:srgbClr val="FFFFFF"/>
                </a:solidFill>
              </a:rPr>
              <a:t>www.slaytyerim.com</a:t>
            </a:r>
            <a:endParaRPr lang="tr-TR">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Metin Yer Tutucusu 8"/>
          <p:cNvSpPr>
            <a:spLocks noGrp="1"/>
          </p:cNvSpPr>
          <p:nvPr>
            <p:ph type="body" idx="1"/>
          </p:nvPr>
        </p:nvSpPr>
        <p:spPr>
          <a:xfrm>
            <a:off x="609600" y="1447800"/>
            <a:ext cx="109728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Veri Yer Tutucusu 23"/>
          <p:cNvSpPr>
            <a:spLocks noGrp="1"/>
          </p:cNvSpPr>
          <p:nvPr>
            <p:ph type="dt" sz="half" idx="2"/>
          </p:nvPr>
        </p:nvSpPr>
        <p:spPr>
          <a:xfrm>
            <a:off x="7721600" y="6203667"/>
            <a:ext cx="3454400" cy="384048"/>
          </a:xfrm>
          <a:prstGeom prst="rect">
            <a:avLst/>
          </a:prstGeom>
        </p:spPr>
        <p:txBody>
          <a:bodyPr vert="horz" anchor="ctr" anchorCtr="0"/>
          <a:lstStyle>
            <a:lvl1pPr algn="l" eaLnBrk="1" latinLnBrk="0" hangingPunct="1">
              <a:defRPr kumimoji="0" sz="1200">
                <a:solidFill>
                  <a:schemeClr val="tx2"/>
                </a:solidFill>
              </a:defRPr>
            </a:lvl1pPr>
          </a:lstStyle>
          <a:p>
            <a:pPr fontAlgn="base">
              <a:spcBef>
                <a:spcPct val="0"/>
              </a:spcBef>
              <a:spcAft>
                <a:spcPct val="0"/>
              </a:spcAft>
              <a:defRPr/>
            </a:pPr>
            <a:endParaRPr lang="tr-TR">
              <a:solidFill>
                <a:srgbClr val="FFFFFF"/>
              </a:solidFill>
            </a:endParaRPr>
          </a:p>
        </p:txBody>
      </p:sp>
      <p:sp>
        <p:nvSpPr>
          <p:cNvPr id="10" name="Altbilgi Yer Tutucusu 9"/>
          <p:cNvSpPr>
            <a:spLocks noGrp="1"/>
          </p:cNvSpPr>
          <p:nvPr>
            <p:ph type="ftr" sz="quarter" idx="3"/>
          </p:nvPr>
        </p:nvSpPr>
        <p:spPr>
          <a:xfrm>
            <a:off x="2844800" y="6203667"/>
            <a:ext cx="4775200" cy="384048"/>
          </a:xfrm>
          <a:prstGeom prst="rect">
            <a:avLst/>
          </a:prstGeom>
        </p:spPr>
        <p:txBody>
          <a:bodyPr vert="horz" anchor="ctr" anchorCtr="0"/>
          <a:lstStyle>
            <a:lvl1pPr algn="r" eaLnBrk="1" latinLnBrk="0" hangingPunct="1">
              <a:defRPr kumimoji="0" sz="1200">
                <a:solidFill>
                  <a:schemeClr val="tx2"/>
                </a:solidFill>
              </a:defRPr>
            </a:lvl1pPr>
          </a:lstStyle>
          <a:p>
            <a:pPr fontAlgn="base">
              <a:spcBef>
                <a:spcPct val="0"/>
              </a:spcBef>
              <a:spcAft>
                <a:spcPct val="0"/>
              </a:spcAft>
              <a:defRPr/>
            </a:pPr>
            <a:r>
              <a:rPr lang="tr-TR" smtClean="0">
                <a:solidFill>
                  <a:srgbClr val="FFFFFF"/>
                </a:solidFill>
              </a:rPr>
              <a:t>www.slaytyerim.com</a:t>
            </a:r>
            <a:endParaRPr lang="tr-TR">
              <a:solidFill>
                <a:srgbClr val="FFFFFF"/>
              </a:solidFill>
            </a:endParaRPr>
          </a:p>
        </p:txBody>
      </p:sp>
      <p:sp>
        <p:nvSpPr>
          <p:cNvPr id="22" name="Slayt Numarası Yer Tutucusu 21"/>
          <p:cNvSpPr>
            <a:spLocks noGrp="1"/>
          </p:cNvSpPr>
          <p:nvPr>
            <p:ph type="sldNum" sz="quarter" idx="4"/>
          </p:nvPr>
        </p:nvSpPr>
        <p:spPr>
          <a:xfrm>
            <a:off x="11214100" y="6181531"/>
            <a:ext cx="8128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fontAlgn="base">
              <a:spcBef>
                <a:spcPct val="0"/>
              </a:spcBef>
              <a:spcAft>
                <a:spcPct val="0"/>
              </a:spcAft>
              <a:defRPr/>
            </a:pPr>
            <a:fld id="{39E680C9-A91B-463B-8B35-5BB2D956EF6C}" type="slidenum">
              <a:rPr lang="tr-TR" smtClean="0">
                <a:solidFill>
                  <a:srgbClr val="FFFFFF"/>
                </a:solidFill>
              </a:rPr>
              <a:pPr fontAlgn="base">
                <a:spcBef>
                  <a:spcPct val="0"/>
                </a:spcBef>
                <a:spcAft>
                  <a:spcPct val="0"/>
                </a:spcAft>
                <a:defRPr/>
              </a:pPr>
              <a:t>‹#›</a:t>
            </a:fld>
            <a:endParaRPr lang="tr-TR">
              <a:solidFill>
                <a:srgbClr val="FFFFFF"/>
              </a:solidFill>
            </a:endParaRPr>
          </a:p>
        </p:txBody>
      </p:sp>
      <p:sp>
        <p:nvSpPr>
          <p:cNvPr id="5" name="Başlık Yer Tutucusu 4"/>
          <p:cNvSpPr>
            <a:spLocks noGrp="1"/>
          </p:cNvSpPr>
          <p:nvPr>
            <p:ph type="title"/>
          </p:nvPr>
        </p:nvSpPr>
        <p:spPr>
          <a:xfrm>
            <a:off x="609600" y="152400"/>
            <a:ext cx="109728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hf sldNum="0" hdr="0" dt="0"/>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9.xml.rels><?xml version="1.0" encoding="UTF-8" standalone="yes"?>
<Relationships xmlns="http://schemas.openxmlformats.org/package/2006/relationships"><Relationship Id="rId3" Type="http://schemas.openxmlformats.org/officeDocument/2006/relationships/hyperlink" Target="https://www.slaytyerim.com/" TargetMode="External"/><Relationship Id="rId2" Type="http://schemas.openxmlformats.org/officeDocument/2006/relationships/image" Target="../media/image29.gif"/><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91" y="354763"/>
            <a:ext cx="11085779" cy="1754326"/>
          </a:xfrm>
          <a:prstGeom prst="rect">
            <a:avLst/>
          </a:prstGeom>
          <a:effectLst>
            <a:glow rad="50800">
              <a:schemeClr val="accent3">
                <a:tint val="68000"/>
                <a:shade val="93000"/>
                <a:alpha val="37000"/>
                <a:satMod val="250000"/>
              </a:schemeClr>
            </a:glow>
            <a:reflection endPos="0" dist="50800" dir="5400000" sy="-100000" algn="bl" rotWithShape="0"/>
          </a:effectLst>
        </p:spPr>
        <p:style>
          <a:lnRef idx="0">
            <a:schemeClr val="accent3"/>
          </a:lnRef>
          <a:fillRef idx="3">
            <a:schemeClr val="accent3"/>
          </a:fillRef>
          <a:effectRef idx="3">
            <a:schemeClr val="accent3"/>
          </a:effectRef>
          <a:fontRef idx="minor">
            <a:schemeClr val="lt1"/>
          </a:fontRef>
        </p:style>
        <p:txBody>
          <a:bodyPr wrap="square" lIns="91440" tIns="45720" rIns="91440" bIns="45720">
            <a:spAutoFit/>
          </a:bodyPr>
          <a:lstStyle/>
          <a:p>
            <a:pPr algn="ctr"/>
            <a:r>
              <a:rPr lang="tr-TR" sz="5400" b="1" cap="all" spc="0" dirty="0">
                <a:ln w="9000" cmpd="sng">
                  <a:solidFill>
                    <a:schemeClr val="accent4">
                      <a:shade val="50000"/>
                      <a:satMod val="120000"/>
                    </a:schemeClr>
                  </a:solidFill>
                  <a:prstDash val="solid"/>
                </a:ln>
                <a:solidFill>
                  <a:srgbClr val="FFFF00"/>
                </a:solidFill>
                <a:effectLst>
                  <a:outerShdw blurRad="38100" dist="38100" dir="2700000" algn="tl">
                    <a:srgbClr val="000000">
                      <a:alpha val="43137"/>
                    </a:srgbClr>
                  </a:outerShdw>
                </a:effectLst>
              </a:rPr>
              <a:t>KUR’ÂN AKLIMIZI </a:t>
            </a:r>
            <a:endParaRPr lang="tr-TR" sz="5400" b="1" cap="all" spc="0" dirty="0" smtClean="0">
              <a:ln w="9000" cmpd="sng">
                <a:solidFill>
                  <a:schemeClr val="accent4">
                    <a:shade val="50000"/>
                    <a:satMod val="120000"/>
                  </a:schemeClr>
                </a:solidFill>
                <a:prstDash val="solid"/>
              </a:ln>
              <a:solidFill>
                <a:srgbClr val="FFFF00"/>
              </a:solidFill>
              <a:effectLst>
                <a:outerShdw blurRad="38100" dist="38100" dir="2700000" algn="tl">
                  <a:srgbClr val="000000">
                    <a:alpha val="43137"/>
                  </a:srgbClr>
                </a:outerShdw>
              </a:effectLst>
            </a:endParaRPr>
          </a:p>
          <a:p>
            <a:pPr algn="ctr"/>
            <a:r>
              <a:rPr lang="tr-TR" sz="5400" b="1" cap="all" spc="0" dirty="0" smtClean="0">
                <a:ln w="9000" cmpd="sng">
                  <a:solidFill>
                    <a:schemeClr val="accent4">
                      <a:shade val="50000"/>
                      <a:satMod val="120000"/>
                    </a:schemeClr>
                  </a:solidFill>
                  <a:prstDash val="solid"/>
                </a:ln>
                <a:solidFill>
                  <a:srgbClr val="FFFF00"/>
                </a:solidFill>
                <a:effectLst>
                  <a:outerShdw blurRad="38100" dist="38100" dir="2700000" algn="tl">
                    <a:srgbClr val="000000">
                      <a:alpha val="43137"/>
                    </a:srgbClr>
                  </a:outerShdw>
                </a:effectLst>
              </a:rPr>
              <a:t>KULLANMAMIZI </a:t>
            </a:r>
            <a:r>
              <a:rPr lang="tr-TR" sz="5400" b="1" cap="all" spc="0" dirty="0">
                <a:ln w="9000" cmpd="sng">
                  <a:solidFill>
                    <a:schemeClr val="accent4">
                      <a:shade val="50000"/>
                      <a:satMod val="120000"/>
                    </a:schemeClr>
                  </a:solidFill>
                  <a:prstDash val="solid"/>
                </a:ln>
                <a:solidFill>
                  <a:srgbClr val="FFFF00"/>
                </a:solidFill>
                <a:effectLst>
                  <a:outerShdw blurRad="38100" dist="38100" dir="2700000" algn="tl">
                    <a:srgbClr val="000000">
                      <a:alpha val="43137"/>
                    </a:srgbClr>
                  </a:outerShdw>
                </a:effectLst>
              </a:rPr>
              <a:t>İSTER</a:t>
            </a:r>
            <a:endParaRPr lang="tr-TR" sz="5400" b="1" cap="all" spc="0" dirty="0">
              <a:ln w="9000" cmpd="sng">
                <a:solidFill>
                  <a:schemeClr val="accent4">
                    <a:shade val="50000"/>
                    <a:satMod val="120000"/>
                  </a:schemeClr>
                </a:solidFill>
                <a:prstDash val="solid"/>
              </a:ln>
              <a:solidFill>
                <a:srgbClr val="FFFF00"/>
              </a:solidFill>
              <a:effectLst>
                <a:outerShdw blurRad="38100" dist="38100" dir="2700000" algn="tl">
                  <a:srgbClr val="000000">
                    <a:alpha val="43137"/>
                  </a:srgbClr>
                </a:outerShdw>
              </a:effectLst>
            </a:endParaRPr>
          </a:p>
        </p:txBody>
      </p:sp>
      <p:sp>
        <p:nvSpPr>
          <p:cNvPr id="3" name="Altbilgi Yer Tutucusu 2"/>
          <p:cNvSpPr>
            <a:spLocks noGrp="1"/>
          </p:cNvSpPr>
          <p:nvPr>
            <p:ph type="ftr" sz="quarter" idx="11"/>
          </p:nvPr>
        </p:nvSpPr>
        <p:spPr/>
        <p:txBody>
          <a:bodyPr/>
          <a:lstStyle/>
          <a:p>
            <a:pPr>
              <a:defRPr/>
            </a:pPr>
            <a:r>
              <a:rPr lang="tr-TR" smtClean="0">
                <a:solidFill>
                  <a:srgbClr val="FFFFFF"/>
                </a:solidFill>
              </a:rPr>
              <a:t>www.slaytyerim.com</a:t>
            </a:r>
            <a:endParaRPr lang="tr-TR">
              <a:solidFill>
                <a:srgbClr val="FFFFFF"/>
              </a:solidFill>
            </a:endParaRPr>
          </a:p>
        </p:txBody>
      </p:sp>
      <p:pic>
        <p:nvPicPr>
          <p:cNvPr id="1026" name="Picture 2" descr="kuran gif ile ilgili gÃ¶rsel sonucu"/>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66018" y="2239716"/>
            <a:ext cx="3023054" cy="400142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kuran ve akÄ±l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830" y="2239716"/>
            <a:ext cx="8344188" cy="436890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6442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xEl>
                                              <p:pRg st="0" end="0"/>
                                            </p:txEl>
                                          </p:spTgt>
                                        </p:tgtEl>
                                      </p:cBhvr>
                                    </p:animEffect>
                                    <p:animScale>
                                      <p:cBhvr>
                                        <p:cTn id="7" dur="250" autoRev="1" fill="hold"/>
                                        <p:tgtEl>
                                          <p:spTgt spid="2">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
                                            <p:txEl>
                                              <p:pRg st="1" end="1"/>
                                            </p:txEl>
                                          </p:spTgt>
                                        </p:tgtEl>
                                      </p:cBhvr>
                                    </p:animEffect>
                                    <p:animScale>
                                      <p:cBhvr>
                                        <p:cTn id="10" dur="250" autoRev="1" fill="hold"/>
                                        <p:tgtEl>
                                          <p:spTgt spid="2">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468313" y="1688183"/>
            <a:ext cx="8122234" cy="4530725"/>
          </a:xfrm>
        </p:spPr>
        <p:txBody>
          <a:bodyPr/>
          <a:lstStyle/>
          <a:p>
            <a:pPr eaLnBrk="1" hangingPunct="1">
              <a:lnSpc>
                <a:spcPct val="80000"/>
              </a:lnSpc>
              <a:defRPr/>
            </a:pPr>
            <a:r>
              <a:rPr lang="tr-TR" sz="2800" dirty="0">
                <a:solidFill>
                  <a:srgbClr val="0000FF"/>
                </a:solidFill>
                <a:effectLst/>
              </a:rPr>
              <a:t>Kur’an’a göre bilenlerle bilmeyenler bir değildir</a:t>
            </a:r>
            <a:r>
              <a:rPr lang="tr-TR" sz="2800" dirty="0" smtClean="0">
                <a:solidFill>
                  <a:srgbClr val="0000FF"/>
                </a:solidFill>
                <a:effectLst/>
              </a:rPr>
              <a:t>.</a:t>
            </a:r>
            <a:br>
              <a:rPr lang="tr-TR" sz="2800" dirty="0" smtClean="0">
                <a:solidFill>
                  <a:srgbClr val="0000FF"/>
                </a:solidFill>
                <a:effectLst/>
              </a:rPr>
            </a:br>
            <a:endParaRPr lang="tr-TR" sz="2800" dirty="0">
              <a:solidFill>
                <a:srgbClr val="0000FF"/>
              </a:solidFill>
              <a:effectLst/>
            </a:endParaRPr>
          </a:p>
          <a:p>
            <a:pPr eaLnBrk="1" hangingPunct="1">
              <a:lnSpc>
                <a:spcPct val="80000"/>
              </a:lnSpc>
              <a:defRPr/>
            </a:pPr>
            <a:r>
              <a:rPr lang="tr-TR" sz="2800" dirty="0">
                <a:solidFill>
                  <a:srgbClr val="0000FF"/>
                </a:solidFill>
                <a:effectLst/>
              </a:rPr>
              <a:t>Allah insanlara akıl vererek onları diğer canlılardan ayırmıştır</a:t>
            </a:r>
            <a:r>
              <a:rPr lang="tr-TR" sz="2800" dirty="0" smtClean="0">
                <a:solidFill>
                  <a:srgbClr val="0000FF"/>
                </a:solidFill>
                <a:effectLst/>
              </a:rPr>
              <a:t>.</a:t>
            </a:r>
            <a:br>
              <a:rPr lang="tr-TR" sz="2800" dirty="0" smtClean="0">
                <a:solidFill>
                  <a:srgbClr val="0000FF"/>
                </a:solidFill>
                <a:effectLst/>
              </a:rPr>
            </a:br>
            <a:endParaRPr lang="tr-TR" sz="2800" dirty="0">
              <a:solidFill>
                <a:srgbClr val="0000FF"/>
              </a:solidFill>
              <a:effectLst/>
            </a:endParaRPr>
          </a:p>
          <a:p>
            <a:pPr eaLnBrk="1" hangingPunct="1">
              <a:lnSpc>
                <a:spcPct val="80000"/>
              </a:lnSpc>
              <a:defRPr/>
            </a:pPr>
            <a:r>
              <a:rPr lang="tr-TR" sz="2800" dirty="0">
                <a:solidFill>
                  <a:srgbClr val="0000FF"/>
                </a:solidFill>
                <a:effectLst/>
              </a:rPr>
              <a:t>Kur’an insanları bilmediği şeylerin ardına düşmemeleri konusunda uyarmıştır</a:t>
            </a:r>
            <a:r>
              <a:rPr lang="tr-TR" sz="2800" dirty="0" smtClean="0">
                <a:solidFill>
                  <a:srgbClr val="0000FF"/>
                </a:solidFill>
                <a:effectLst/>
              </a:rPr>
              <a:t>.</a:t>
            </a:r>
            <a:br>
              <a:rPr lang="tr-TR" sz="2800" dirty="0" smtClean="0">
                <a:solidFill>
                  <a:srgbClr val="0000FF"/>
                </a:solidFill>
                <a:effectLst/>
              </a:rPr>
            </a:br>
            <a:endParaRPr lang="tr-TR" sz="2800" dirty="0">
              <a:solidFill>
                <a:srgbClr val="0000FF"/>
              </a:solidFill>
              <a:effectLst/>
            </a:endParaRPr>
          </a:p>
          <a:p>
            <a:pPr eaLnBrk="1" hangingPunct="1">
              <a:lnSpc>
                <a:spcPct val="80000"/>
              </a:lnSpc>
              <a:defRPr/>
            </a:pPr>
            <a:r>
              <a:rPr lang="tr-TR" sz="2800" dirty="0">
                <a:solidFill>
                  <a:srgbClr val="0000FF"/>
                </a:solidFill>
                <a:effectLst/>
              </a:rPr>
              <a:t>Kur’an körü körüne taklitçiliği kötülemiş, insanları taassuptan uzak tutmaya çalışmıştır.</a:t>
            </a:r>
          </a:p>
          <a:p>
            <a:pPr eaLnBrk="1" hangingPunct="1">
              <a:lnSpc>
                <a:spcPct val="80000"/>
              </a:lnSpc>
              <a:defRPr/>
            </a:pPr>
            <a:endParaRPr lang="tr-TR" sz="2800" dirty="0">
              <a:solidFill>
                <a:srgbClr val="0000FF"/>
              </a:solidFill>
            </a:endParaRPr>
          </a:p>
        </p:txBody>
      </p:sp>
      <p:sp>
        <p:nvSpPr>
          <p:cNvPr id="13314" name="Rectangle 2"/>
          <p:cNvSpPr>
            <a:spLocks noGrp="1" noChangeArrowheads="1"/>
          </p:cNvSpPr>
          <p:nvPr>
            <p:ph type="title"/>
          </p:nvPr>
        </p:nvSpPr>
        <p:spPr/>
        <p:txBody>
          <a:bodyPr/>
          <a:lstStyle/>
          <a:p>
            <a:pPr eaLnBrk="1" hangingPunct="1">
              <a:defRPr/>
            </a:pPr>
            <a:r>
              <a:rPr lang="tr-TR" sz="4000">
                <a:solidFill>
                  <a:srgbClr val="66FFFF"/>
                </a:solidFill>
              </a:rPr>
              <a:t>KUR’ÂN AKLIMIZI KULLANMAMIZI İSTER</a:t>
            </a:r>
          </a:p>
        </p:txBody>
      </p:sp>
      <p:pic>
        <p:nvPicPr>
          <p:cNvPr id="11268" name="Picture 5" descr="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9071" y="1988469"/>
            <a:ext cx="30289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23053418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500" fill="hold"/>
                                        <p:tgtEl>
                                          <p:spTgt spid="1331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33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500" fill="hold"/>
                                        <p:tgtEl>
                                          <p:spTgt spid="1331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33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500" fill="hold"/>
                                        <p:tgtEl>
                                          <p:spTgt spid="1331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33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03226" y="1649413"/>
            <a:ext cx="8003019" cy="4530725"/>
          </a:xfrm>
        </p:spPr>
        <p:txBody>
          <a:bodyPr/>
          <a:lstStyle/>
          <a:p>
            <a:pPr eaLnBrk="1" hangingPunct="1">
              <a:lnSpc>
                <a:spcPct val="90000"/>
              </a:lnSpc>
              <a:defRPr/>
            </a:pPr>
            <a:r>
              <a:rPr lang="tr-TR" sz="2400" dirty="0">
                <a:solidFill>
                  <a:srgbClr val="000000"/>
                </a:solidFill>
                <a:effectLst>
                  <a:outerShdw blurRad="38100" dist="38100" dir="2700000" algn="tl">
                    <a:srgbClr val="C0C0C0"/>
                  </a:outerShdw>
                </a:effectLst>
              </a:rPr>
              <a:t>İyilik ve kötülük akıl ile ayırt edilebilir</a:t>
            </a:r>
            <a:r>
              <a:rPr lang="tr-TR" sz="2400" dirty="0" smtClean="0">
                <a:solidFill>
                  <a:srgbClr val="000000"/>
                </a:solidFill>
                <a:effectLst>
                  <a:outerShdw blurRad="38100" dist="38100" dir="2700000" algn="tl">
                    <a:srgbClr val="C0C0C0"/>
                  </a:outerShdw>
                </a:effectLst>
              </a:rPr>
              <a:t>.</a:t>
            </a:r>
          </a:p>
          <a:p>
            <a:pPr eaLnBrk="1" hangingPunct="1">
              <a:lnSpc>
                <a:spcPct val="90000"/>
              </a:lnSpc>
              <a:defRPr/>
            </a:pPr>
            <a:endParaRPr lang="tr-TR" sz="2400" dirty="0">
              <a:solidFill>
                <a:srgbClr val="000000"/>
              </a:solidFill>
              <a:effectLst>
                <a:outerShdw blurRad="38100" dist="38100" dir="2700000" algn="tl">
                  <a:srgbClr val="C0C0C0"/>
                </a:outerShdw>
              </a:effectLst>
            </a:endParaRPr>
          </a:p>
          <a:p>
            <a:pPr eaLnBrk="1" hangingPunct="1">
              <a:lnSpc>
                <a:spcPct val="90000"/>
              </a:lnSpc>
              <a:defRPr/>
            </a:pPr>
            <a:r>
              <a:rPr lang="tr-TR" sz="2400" dirty="0">
                <a:solidFill>
                  <a:srgbClr val="000000"/>
                </a:solidFill>
                <a:effectLst>
                  <a:outerShdw blurRad="38100" dist="38100" dir="2700000" algn="tl">
                    <a:srgbClr val="C0C0C0"/>
                  </a:outerShdw>
                </a:effectLst>
              </a:rPr>
              <a:t>Putperestlik ve öncekilerin yanlış inançlarına bağlılık akıl ile bağdaşmaz.</a:t>
            </a:r>
          </a:p>
          <a:p>
            <a:pPr eaLnBrk="1" hangingPunct="1">
              <a:lnSpc>
                <a:spcPct val="90000"/>
              </a:lnSpc>
              <a:defRPr/>
            </a:pPr>
            <a:r>
              <a:rPr lang="tr-TR" sz="2400" dirty="0">
                <a:solidFill>
                  <a:srgbClr val="000000"/>
                </a:solidFill>
                <a:effectLst>
                  <a:outerShdw blurRad="38100" dist="38100" dir="2700000" algn="tl">
                    <a:srgbClr val="C0C0C0"/>
                  </a:outerShdw>
                </a:effectLst>
              </a:rPr>
              <a:t>İnsanlar akıl ve iradeleriyle kaderlerinden sorumlu tutulurlar</a:t>
            </a:r>
            <a:r>
              <a:rPr lang="tr-TR" sz="2400" dirty="0" smtClean="0">
                <a:solidFill>
                  <a:srgbClr val="000000"/>
                </a:solidFill>
                <a:effectLst>
                  <a:outerShdw blurRad="38100" dist="38100" dir="2700000" algn="tl">
                    <a:srgbClr val="C0C0C0"/>
                  </a:outerShdw>
                </a:effectLst>
              </a:rPr>
              <a:t>.</a:t>
            </a:r>
          </a:p>
          <a:p>
            <a:pPr marL="0" indent="0" eaLnBrk="1" hangingPunct="1">
              <a:lnSpc>
                <a:spcPct val="90000"/>
              </a:lnSpc>
              <a:buNone/>
              <a:defRPr/>
            </a:pPr>
            <a:endParaRPr lang="tr-TR" sz="2400" dirty="0">
              <a:solidFill>
                <a:srgbClr val="000000"/>
              </a:solidFill>
              <a:effectLst>
                <a:outerShdw blurRad="38100" dist="38100" dir="2700000" algn="tl">
                  <a:srgbClr val="C0C0C0"/>
                </a:outerShdw>
              </a:effectLst>
            </a:endParaRPr>
          </a:p>
          <a:p>
            <a:pPr eaLnBrk="1" hangingPunct="1">
              <a:lnSpc>
                <a:spcPct val="90000"/>
              </a:lnSpc>
              <a:defRPr/>
            </a:pPr>
            <a:r>
              <a:rPr lang="tr-TR" sz="2400" dirty="0">
                <a:solidFill>
                  <a:srgbClr val="000000"/>
                </a:solidFill>
                <a:effectLst>
                  <a:outerShdw blurRad="38100" dist="38100" dir="2700000" algn="tl">
                    <a:srgbClr val="C0C0C0"/>
                  </a:outerShdw>
                </a:effectLst>
              </a:rPr>
              <a:t>Ortak akıl (sağduyu), dinimizin de öğütlediği iyi bir özelliktir. Müslümanların çoğu, yanlış olan şeylerde ittifak kurmazlar. Danışmak ve ortak akla güvenmek iyi sonuçlar doğurur.</a:t>
            </a:r>
          </a:p>
        </p:txBody>
      </p:sp>
      <p:sp>
        <p:nvSpPr>
          <p:cNvPr id="14340" name="Rectangle 4"/>
          <p:cNvSpPr>
            <a:spLocks noGrp="1" noChangeArrowheads="1"/>
          </p:cNvSpPr>
          <p:nvPr>
            <p:ph type="title"/>
          </p:nvPr>
        </p:nvSpPr>
        <p:spPr>
          <a:xfrm>
            <a:off x="609600" y="197138"/>
            <a:ext cx="10972800" cy="1018309"/>
          </a:xfrm>
        </p:spPr>
        <p:txBody>
          <a:bodyPr/>
          <a:lstStyle/>
          <a:p>
            <a:pPr eaLnBrk="1" hangingPunct="1">
              <a:defRPr/>
            </a:pPr>
            <a:r>
              <a:rPr lang="tr-TR" sz="4000" dirty="0">
                <a:solidFill>
                  <a:srgbClr val="FF0000"/>
                </a:solidFill>
                <a:effectLst>
                  <a:outerShdw blurRad="38100" dist="38100" dir="2700000" algn="tl">
                    <a:srgbClr val="C0C0C0"/>
                  </a:outerShdw>
                </a:effectLst>
              </a:rPr>
              <a:t>KUR’ÂN AKLIMIZI KULLANMAMIZI İSTER</a:t>
            </a:r>
          </a:p>
        </p:txBody>
      </p:sp>
      <p:pic>
        <p:nvPicPr>
          <p:cNvPr id="12292" name="Picture 5" descr="mi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6832" y="1215447"/>
            <a:ext cx="2700337"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6" descr="insi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6114" y="3760210"/>
            <a:ext cx="2700337"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24000638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4339">
                                            <p:txEl>
                                              <p:pRg st="0" end="0"/>
                                            </p:txEl>
                                          </p:spTgt>
                                        </p:tgtEl>
                                        <p:attrNameLst>
                                          <p:attrName>style.visibility</p:attrName>
                                        </p:attrNameLst>
                                      </p:cBhvr>
                                      <p:to>
                                        <p:strVal val="visible"/>
                                      </p:to>
                                    </p:set>
                                    <p:anim calcmode="discrete" valueType="clr">
                                      <p:cBhvr override="childStyle">
                                        <p:cTn id="7" dur="80"/>
                                        <p:tgtEl>
                                          <p:spTgt spid="1433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4339">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4339">
                                            <p:txEl>
                                              <p:pRg st="2" end="2"/>
                                            </p:txEl>
                                          </p:spTgt>
                                        </p:tgtEl>
                                        <p:attrNameLst>
                                          <p:attrName>style.visibility</p:attrName>
                                        </p:attrNameLst>
                                      </p:cBhvr>
                                      <p:to>
                                        <p:strVal val="visible"/>
                                      </p:to>
                                    </p:set>
                                    <p:anim calcmode="discrete" valueType="clr">
                                      <p:cBhvr override="childStyle">
                                        <p:cTn id="14" dur="80"/>
                                        <p:tgtEl>
                                          <p:spTgt spid="1433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339">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14339">
                                            <p:txEl>
                                              <p:pRg st="2" end="2"/>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4339">
                                            <p:txEl>
                                              <p:pRg st="3" end="3"/>
                                            </p:txEl>
                                          </p:spTgt>
                                        </p:tgtEl>
                                        <p:attrNameLst>
                                          <p:attrName>style.visibility</p:attrName>
                                        </p:attrNameLst>
                                      </p:cBhvr>
                                      <p:to>
                                        <p:strVal val="visible"/>
                                      </p:to>
                                    </p:set>
                                    <p:anim calcmode="discrete" valueType="clr">
                                      <p:cBhvr override="childStyle">
                                        <p:cTn id="21" dur="80"/>
                                        <p:tgtEl>
                                          <p:spTgt spid="14339">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4339">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14339">
                                            <p:txEl>
                                              <p:pRg st="3" end="3"/>
                                            </p:txEl>
                                          </p:spTgt>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14339">
                                            <p:txEl>
                                              <p:pRg st="5" end="5"/>
                                            </p:txEl>
                                          </p:spTgt>
                                        </p:tgtEl>
                                        <p:attrNameLst>
                                          <p:attrName>style.visibility</p:attrName>
                                        </p:attrNameLst>
                                      </p:cBhvr>
                                      <p:to>
                                        <p:strVal val="visible"/>
                                      </p:to>
                                    </p:set>
                                    <p:anim calcmode="discrete" valueType="clr">
                                      <p:cBhvr override="childStyle">
                                        <p:cTn id="28" dur="80"/>
                                        <p:tgtEl>
                                          <p:spTgt spid="14339">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4339">
                                            <p:txEl>
                                              <p:pRg st="5" end="5"/>
                                            </p:txEl>
                                          </p:spTgt>
                                        </p:tgtEl>
                                        <p:attrNameLst>
                                          <p:attrName>fillcolor</p:attrName>
                                        </p:attrNameLst>
                                      </p:cBhvr>
                                      <p:tavLst>
                                        <p:tav tm="0">
                                          <p:val>
                                            <p:clrVal>
                                              <a:schemeClr val="accent2"/>
                                            </p:clrVal>
                                          </p:val>
                                        </p:tav>
                                        <p:tav tm="50000">
                                          <p:val>
                                            <p:clrVal>
                                              <a:schemeClr val="hlink"/>
                                            </p:clrVal>
                                          </p:val>
                                        </p:tav>
                                      </p:tavLst>
                                    </p:anim>
                                    <p:set>
                                      <p:cBhvr>
                                        <p:cTn id="30" dur="80"/>
                                        <p:tgtEl>
                                          <p:spTgt spid="14339">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401782" y="1503218"/>
            <a:ext cx="10972800" cy="4572000"/>
          </a:xfrm>
        </p:spPr>
        <p:txBody>
          <a:bodyPr/>
          <a:lstStyle/>
          <a:p>
            <a:pPr eaLnBrk="1" hangingPunct="1">
              <a:lnSpc>
                <a:spcPct val="90000"/>
              </a:lnSpc>
              <a:defRPr/>
            </a:pPr>
            <a:r>
              <a:rPr lang="tr-TR" sz="2800" dirty="0"/>
              <a:t>Kur’an hayatın anlamı</a:t>
            </a:r>
            <a:r>
              <a:rPr lang="tr-TR" sz="2800" dirty="0" smtClean="0"/>
              <a:t>, yaratılışın </a:t>
            </a:r>
            <a:r>
              <a:rPr lang="tr-TR" sz="2800" dirty="0"/>
              <a:t>amacı, ve öldükten sonra dirilişi gibi  insan kavrayışını aşan önemli konularda bilgi verir. Bunun dışındaki konuları insana bırakır, insan aklıyla hayatın değişen şartlarına uygun çözümler üretir</a:t>
            </a:r>
          </a:p>
          <a:p>
            <a:pPr eaLnBrk="1" hangingPunct="1">
              <a:lnSpc>
                <a:spcPct val="90000"/>
              </a:lnSpc>
              <a:defRPr/>
            </a:pPr>
            <a:r>
              <a:rPr lang="tr-TR" sz="2800" dirty="0"/>
              <a:t>Aklı kullanmanın en önemli göstergesi düşünmektir. İnsan ancak düşünerek doğruya ulaşır, kendisine yararlı olanları fark edip zararlı şeylerden uzak durur.</a:t>
            </a:r>
          </a:p>
          <a:p>
            <a:pPr eaLnBrk="1" hangingPunct="1">
              <a:lnSpc>
                <a:spcPct val="90000"/>
              </a:lnSpc>
              <a:defRPr/>
            </a:pPr>
            <a:r>
              <a:rPr lang="tr-TR" sz="2800" dirty="0"/>
              <a:t>Akıl sayesinde hayatımız her açıdan gelişir güzelleşir ve zenginleşir.</a:t>
            </a:r>
          </a:p>
        </p:txBody>
      </p:sp>
      <p:sp>
        <p:nvSpPr>
          <p:cNvPr id="23554" name="Rectangle 2"/>
          <p:cNvSpPr>
            <a:spLocks noGrp="1" noChangeArrowheads="1"/>
          </p:cNvSpPr>
          <p:nvPr>
            <p:ph type="title"/>
          </p:nvPr>
        </p:nvSpPr>
        <p:spPr/>
        <p:txBody>
          <a:bodyPr/>
          <a:lstStyle/>
          <a:p>
            <a:pPr eaLnBrk="1" hangingPunct="1">
              <a:defRPr/>
            </a:pPr>
            <a:r>
              <a:rPr lang="tr-TR" sz="4000"/>
              <a:t>Kur’an aklımızı Kullanmamızı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extLst>
      <p:ext uri="{BB962C8B-B14F-4D97-AF65-F5344CB8AC3E}">
        <p14:creationId xmlns:p14="http://schemas.microsoft.com/office/powerpoint/2010/main" val="132693217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fade">
                                      <p:cBhvr>
                                        <p:cTn id="7" dur="2500"/>
                                        <p:tgtEl>
                                          <p:spTgt spid="23555">
                                            <p:txEl>
                                              <p:pRg st="0" end="0"/>
                                            </p:txEl>
                                          </p:spTgt>
                                        </p:tgtEl>
                                      </p:cBhvr>
                                    </p:animEffect>
                                    <p:anim calcmode="lin" valueType="num">
                                      <p:cBhvr>
                                        <p:cTn id="8" dur="2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p:cTn id="9" dur="2500" fill="hold"/>
                                        <p:tgtEl>
                                          <p:spTgt spid="2355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nodeType="after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Effect transition="in" filter="fade">
                                      <p:cBhvr>
                                        <p:cTn id="13" dur="2500"/>
                                        <p:tgtEl>
                                          <p:spTgt spid="23555">
                                            <p:txEl>
                                              <p:pRg st="1" end="1"/>
                                            </p:txEl>
                                          </p:spTgt>
                                        </p:tgtEl>
                                      </p:cBhvr>
                                    </p:animEffect>
                                    <p:anim calcmode="lin" valueType="num">
                                      <p:cBhvr>
                                        <p:cTn id="14" dur="2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p:cTn id="15" dur="2500" fill="hold"/>
                                        <p:tgtEl>
                                          <p:spTgt spid="23555">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nodeType="after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Effect transition="in" filter="fade">
                                      <p:cBhvr>
                                        <p:cTn id="19" dur="2500"/>
                                        <p:tgtEl>
                                          <p:spTgt spid="23555">
                                            <p:txEl>
                                              <p:pRg st="2" end="2"/>
                                            </p:txEl>
                                          </p:spTgt>
                                        </p:tgtEl>
                                      </p:cBhvr>
                                    </p:animEffect>
                                    <p:anim calcmode="lin" valueType="num">
                                      <p:cBhvr>
                                        <p:cTn id="20" dur="2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p:cTn id="21" dur="2500" fill="hold"/>
                                        <p:tgtEl>
                                          <p:spTgt spid="2355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381000" y="1456908"/>
            <a:ext cx="7879773" cy="3769719"/>
          </a:xfrm>
        </p:spPr>
        <p:txBody>
          <a:bodyPr>
            <a:noAutofit/>
          </a:bodyPr>
          <a:lstStyle/>
          <a:p>
            <a:pPr eaLnBrk="1" hangingPunct="1">
              <a:lnSpc>
                <a:spcPct val="90000"/>
              </a:lnSpc>
              <a:defRPr/>
            </a:pPr>
            <a:r>
              <a:rPr lang="tr-TR" sz="2400" dirty="0" smtClean="0"/>
              <a:t>İnsanı gerçek anlamda özgürleştiren, tam anlamıyla kişilik kazandıran aklıdır. Çocuklar, akıl sağlığını kaybeden ihtiyarlar özgür değil gözetim altındadır. Çünkü onlar sağlıklı kararlar veremeyebilir</a:t>
            </a:r>
            <a:r>
              <a:rPr lang="tr-TR" sz="2400" dirty="0" smtClean="0"/>
              <a:t>.</a:t>
            </a:r>
          </a:p>
          <a:p>
            <a:pPr marL="0" indent="0" eaLnBrk="1" hangingPunct="1">
              <a:lnSpc>
                <a:spcPct val="90000"/>
              </a:lnSpc>
              <a:buNone/>
              <a:defRPr/>
            </a:pPr>
            <a:endParaRPr lang="tr-TR" sz="2400" dirty="0" smtClean="0"/>
          </a:p>
          <a:p>
            <a:pPr eaLnBrk="1" hangingPunct="1">
              <a:lnSpc>
                <a:spcPct val="90000"/>
              </a:lnSpc>
              <a:defRPr/>
            </a:pPr>
            <a:r>
              <a:rPr lang="tr-TR" sz="2400" dirty="0" smtClean="0"/>
              <a:t>Allah katında en değerli insan aklını kullanan , </a:t>
            </a:r>
            <a:endParaRPr lang="tr-TR" sz="2400" dirty="0" smtClean="0"/>
          </a:p>
          <a:p>
            <a:pPr marL="0" indent="0" eaLnBrk="1" hangingPunct="1">
              <a:lnSpc>
                <a:spcPct val="90000"/>
              </a:lnSpc>
              <a:buNone/>
              <a:defRPr/>
            </a:pPr>
            <a:r>
              <a:rPr lang="tr-TR" sz="2400" dirty="0" smtClean="0"/>
              <a:t>düşünen </a:t>
            </a:r>
            <a:r>
              <a:rPr lang="tr-TR" sz="2400" dirty="0" smtClean="0"/>
              <a:t>,bilinçli hareket eden ve kötülüklerden uzak duran insandır. Kişi aklıyla kendisini tanıdıkça rabbini de daha iyi tanır.</a:t>
            </a:r>
          </a:p>
        </p:txBody>
      </p:sp>
      <p:sp>
        <p:nvSpPr>
          <p:cNvPr id="24578" name="Rectangle 2"/>
          <p:cNvSpPr>
            <a:spLocks noGrp="1" noChangeArrowheads="1"/>
          </p:cNvSpPr>
          <p:nvPr>
            <p:ph type="title"/>
          </p:nvPr>
        </p:nvSpPr>
        <p:spPr>
          <a:xfrm>
            <a:off x="599209" y="353290"/>
            <a:ext cx="10972800" cy="594463"/>
          </a:xfrm>
        </p:spPr>
        <p:txBody>
          <a:bodyPr>
            <a:normAutofit fontScale="90000"/>
          </a:bodyPr>
          <a:lstStyle/>
          <a:p>
            <a:pPr eaLnBrk="1" hangingPunct="1">
              <a:defRPr/>
            </a:pPr>
            <a:r>
              <a:rPr lang="tr-TR" sz="4000" dirty="0"/>
              <a:t>Kur’an aklımızı Kullanmamızı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5122"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92992" y="1777855"/>
            <a:ext cx="2381250" cy="2274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02750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fade">
                                      <p:cBhvr>
                                        <p:cTn id="7" dur="3000"/>
                                        <p:tgtEl>
                                          <p:spTgt spid="24579">
                                            <p:txEl>
                                              <p:pRg st="0" end="0"/>
                                            </p:txEl>
                                          </p:spTgt>
                                        </p:tgtEl>
                                      </p:cBhvr>
                                    </p:animEffect>
                                    <p:anim calcmode="lin" valueType="num">
                                      <p:cBhvr>
                                        <p:cTn id="8" dur="30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24579">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nodeType="afterEffect">
                                  <p:stCondLst>
                                    <p:cond delay="0"/>
                                  </p:stCondLst>
                                  <p:childTnLst>
                                    <p:set>
                                      <p:cBhvr>
                                        <p:cTn id="12" dur="1" fill="hold">
                                          <p:stCondLst>
                                            <p:cond delay="0"/>
                                          </p:stCondLst>
                                        </p:cTn>
                                        <p:tgtEl>
                                          <p:spTgt spid="24579">
                                            <p:txEl>
                                              <p:pRg st="2" end="2"/>
                                            </p:txEl>
                                          </p:spTgt>
                                        </p:tgtEl>
                                        <p:attrNameLst>
                                          <p:attrName>style.visibility</p:attrName>
                                        </p:attrNameLst>
                                      </p:cBhvr>
                                      <p:to>
                                        <p:strVal val="visible"/>
                                      </p:to>
                                    </p:set>
                                    <p:animEffect transition="in" filter="fade">
                                      <p:cBhvr>
                                        <p:cTn id="13" dur="3000"/>
                                        <p:tgtEl>
                                          <p:spTgt spid="24579">
                                            <p:txEl>
                                              <p:pRg st="2" end="2"/>
                                            </p:txEl>
                                          </p:spTgt>
                                        </p:tgtEl>
                                      </p:cBhvr>
                                    </p:animEffect>
                                    <p:anim calcmode="lin" valueType="num">
                                      <p:cBhvr>
                                        <p:cTn id="14" dur="30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p:cTn id="15" dur="3000" fill="hold"/>
                                        <p:tgtEl>
                                          <p:spTgt spid="24579">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nodeType="after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animEffect transition="in" filter="fade">
                                      <p:cBhvr>
                                        <p:cTn id="19" dur="3000"/>
                                        <p:tgtEl>
                                          <p:spTgt spid="24579">
                                            <p:txEl>
                                              <p:pRg st="3" end="3"/>
                                            </p:txEl>
                                          </p:spTgt>
                                        </p:tgtEl>
                                      </p:cBhvr>
                                    </p:animEffect>
                                    <p:anim calcmode="lin" valueType="num">
                                      <p:cBhvr>
                                        <p:cTn id="20" dur="30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p:cTn id="21" dur="3000" fill="hold"/>
                                        <p:tgtEl>
                                          <p:spTgt spid="2457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a:xfrm>
            <a:off x="415999" y="1070811"/>
            <a:ext cx="8540965" cy="4530725"/>
          </a:xfrm>
        </p:spPr>
        <p:txBody>
          <a:bodyPr/>
          <a:lstStyle/>
          <a:p>
            <a:pPr eaLnBrk="1" hangingPunct="1">
              <a:defRPr/>
            </a:pPr>
            <a:r>
              <a:rPr lang="tr-TR" sz="2800" dirty="0"/>
              <a:t>Kur’an doğru bilgiye önem verir,Bilgi düşünceye malzeme taşır</a:t>
            </a:r>
            <a:r>
              <a:rPr lang="tr-TR" sz="2800" dirty="0" smtClean="0"/>
              <a:t>. Doğru </a:t>
            </a:r>
            <a:r>
              <a:rPr lang="tr-TR" sz="2800" dirty="0"/>
              <a:t>davranışlar ancak doğru bilgilerle ortaya çıkar. Bilgilerin doğru ve güvenilir olması insanın doğru sonuçlara varmasını sağlar</a:t>
            </a:r>
            <a:r>
              <a:rPr lang="tr-TR" sz="2800" dirty="0" smtClean="0"/>
              <a:t>.</a:t>
            </a:r>
            <a:br>
              <a:rPr lang="tr-TR" sz="2800" dirty="0" smtClean="0"/>
            </a:br>
            <a:endParaRPr lang="tr-TR" sz="2800" dirty="0"/>
          </a:p>
          <a:p>
            <a:pPr eaLnBrk="1" hangingPunct="1">
              <a:defRPr/>
            </a:pPr>
            <a:r>
              <a:rPr lang="tr-TR" sz="2800" dirty="0"/>
              <a:t>Bilgi insanı gerçeğe ulaştırmalı , fayda sağlamalıdır. İnsanlara ve doğaya zarar verecek çalışmalardan kaçınmalıyız. Bilgi ahlak ve dini değerler süzgecinden geçirilerek insana yararlı hale getirilir.</a:t>
            </a:r>
          </a:p>
        </p:txBody>
      </p:sp>
      <p:sp>
        <p:nvSpPr>
          <p:cNvPr id="25602" name="Rectangle 2"/>
          <p:cNvSpPr>
            <a:spLocks noGrp="1" noChangeArrowheads="1"/>
          </p:cNvSpPr>
          <p:nvPr>
            <p:ph type="title"/>
          </p:nvPr>
        </p:nvSpPr>
        <p:spPr>
          <a:xfrm>
            <a:off x="599209" y="280555"/>
            <a:ext cx="10972800" cy="613064"/>
          </a:xfrm>
        </p:spPr>
        <p:txBody>
          <a:bodyPr>
            <a:normAutofit fontScale="90000"/>
          </a:bodyPr>
          <a:lstStyle/>
          <a:p>
            <a:pPr eaLnBrk="1" hangingPunct="1">
              <a:defRPr/>
            </a:pPr>
            <a:r>
              <a:rPr lang="tr-TR" dirty="0" smtClean="0"/>
              <a:t>Kur’an Doğru Bilgiye Önem verir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6146"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1202" y="1847128"/>
            <a:ext cx="2381250" cy="2371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67159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fade">
                                      <p:cBhvr>
                                        <p:cTn id="7" dur="2500"/>
                                        <p:tgtEl>
                                          <p:spTgt spid="25603">
                                            <p:txEl>
                                              <p:pRg st="0" end="0"/>
                                            </p:txEl>
                                          </p:spTgt>
                                        </p:tgtEl>
                                      </p:cBhvr>
                                    </p:animEffect>
                                    <p:anim calcmode="lin" valueType="num">
                                      <p:cBhvr>
                                        <p:cTn id="8" dur="2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p:cTn id="9" dur="2500" fill="hold"/>
                                        <p:tgtEl>
                                          <p:spTgt spid="2560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nodeType="after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Effect transition="in" filter="fade">
                                      <p:cBhvr>
                                        <p:cTn id="13" dur="2500"/>
                                        <p:tgtEl>
                                          <p:spTgt spid="25603">
                                            <p:txEl>
                                              <p:pRg st="1" end="1"/>
                                            </p:txEl>
                                          </p:spTgt>
                                        </p:tgtEl>
                                      </p:cBhvr>
                                    </p:animEffect>
                                    <p:anim calcmode="lin" valueType="num">
                                      <p:cBhvr>
                                        <p:cTn id="14" dur="2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15" dur="25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12092" y="72736"/>
            <a:ext cx="11181348" cy="4042064"/>
          </a:xfrm>
        </p:spPr>
        <p:txBody>
          <a:bodyPr/>
          <a:lstStyle/>
          <a:p>
            <a:pPr>
              <a:defRPr/>
            </a:pPr>
            <a:endParaRPr lang="tr-TR" dirty="0" smtClean="0"/>
          </a:p>
          <a:p>
            <a:pPr>
              <a:defRPr/>
            </a:pPr>
            <a:r>
              <a:rPr lang="tr-TR" sz="2800" dirty="0" smtClean="0"/>
              <a:t>Bilgi bilimin ham maddesidir.bilim ise tabiattaki genel amaçlara ulaşmaya bir etkinliktir. Bilim var olanı inceler.Din ise var olanı iyi ve kötü açısından değerlendirir. Bilimin keşifleri Din süzgecinden geçip iyi ve kötü açısından değerlendirildiği taktirde insan için faydalı olur ve insanı mutlu eder.Aksi halde bilimin buluşları insanlara zarar verir hatta onu yok eder. Doğru bilgiyi doğru düşünmek gerekli olan bir alt yapıdır.Çünkü doğru bilgi olmadan insan düşünemez ve doğru karar veremez.</a:t>
            </a:r>
            <a:endParaRPr lang="tr-TR" sz="2800"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7170" name="Picture 2" descr="kuran ve akÄ±l ile ilgili gÃ¶rsel sonucu"/>
          <p:cNvPicPr>
            <a:picLocks noChangeAspect="1" noChangeArrowheads="1"/>
          </p:cNvPicPr>
          <p:nvPr/>
        </p:nvPicPr>
        <p:blipFill rotWithShape="1">
          <a:blip r:embed="rId2">
            <a:extLst>
              <a:ext uri="{28A0092B-C50C-407E-A947-70E740481C1C}">
                <a14:useLocalDpi xmlns:a14="http://schemas.microsoft.com/office/drawing/2010/main" val="0"/>
              </a:ext>
            </a:extLst>
          </a:blip>
          <a:srcRect r="9542" b="10099"/>
          <a:stretch/>
        </p:blipFill>
        <p:spPr bwMode="auto">
          <a:xfrm>
            <a:off x="3605645" y="3914292"/>
            <a:ext cx="4800600" cy="2392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8296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7043" y="705635"/>
            <a:ext cx="11442031" cy="6858000"/>
          </a:xfrm>
        </p:spPr>
        <p:txBody>
          <a:bodyPr/>
          <a:lstStyle/>
          <a:p>
            <a:pPr>
              <a:defRPr/>
            </a:pPr>
            <a:r>
              <a:rPr lang="tr-TR" sz="2800" dirty="0"/>
              <a:t>Dinimiz bu konuda çok hassas davranmış.Bir konuyu araştırmadan,tam bilgi sahibi olmadan zanna dayanarak karar vermemek gerektiğini ifade etmiştir.Bazen göz bile insanı yanıltabilir.Bundan dolayı karar vermekte acele etmemeliyiz (meyhaneden çıkan birisinin değerlendirmesi) Bilgi üçe ayrılır:</a:t>
            </a:r>
          </a:p>
          <a:p>
            <a:pPr>
              <a:defRPr/>
            </a:pPr>
            <a:r>
              <a:rPr lang="tr-TR" sz="2800" dirty="0">
                <a:solidFill>
                  <a:srgbClr val="FFFF00"/>
                </a:solidFill>
              </a:rPr>
              <a:t>A-</a:t>
            </a:r>
            <a:r>
              <a:rPr lang="tr-TR" sz="2800" dirty="0" err="1">
                <a:solidFill>
                  <a:srgbClr val="FFFF00"/>
                </a:solidFill>
              </a:rPr>
              <a:t>İlmel</a:t>
            </a:r>
            <a:r>
              <a:rPr lang="tr-TR" sz="2800" dirty="0">
                <a:solidFill>
                  <a:srgbClr val="FFFF00"/>
                </a:solidFill>
              </a:rPr>
              <a:t> yakin bilgi </a:t>
            </a:r>
            <a:r>
              <a:rPr lang="tr-TR" sz="2800" dirty="0"/>
              <a:t>(çok uzakta bir ışık görüp orada bir ateş yandığını düşünmek)</a:t>
            </a:r>
          </a:p>
          <a:p>
            <a:pPr>
              <a:defRPr/>
            </a:pPr>
            <a:r>
              <a:rPr lang="tr-TR" sz="2800" dirty="0">
                <a:solidFill>
                  <a:srgbClr val="FFFF00"/>
                </a:solidFill>
              </a:rPr>
              <a:t>B-</a:t>
            </a:r>
            <a:r>
              <a:rPr lang="tr-TR" sz="2800" dirty="0" err="1">
                <a:solidFill>
                  <a:srgbClr val="FFFF00"/>
                </a:solidFill>
              </a:rPr>
              <a:t>Aynel</a:t>
            </a:r>
            <a:r>
              <a:rPr lang="tr-TR" sz="2800" dirty="0">
                <a:solidFill>
                  <a:srgbClr val="FFFF00"/>
                </a:solidFill>
              </a:rPr>
              <a:t> yakin bilg</a:t>
            </a:r>
            <a:r>
              <a:rPr lang="tr-TR" sz="2800" dirty="0"/>
              <a:t>i (o ışık kaynağına yaklaşıp ateş olduğunu görmek)</a:t>
            </a:r>
          </a:p>
          <a:p>
            <a:pPr>
              <a:defRPr/>
            </a:pPr>
            <a:r>
              <a:rPr lang="tr-TR" sz="2800" dirty="0">
                <a:solidFill>
                  <a:srgbClr val="FFFF00"/>
                </a:solidFill>
              </a:rPr>
              <a:t>C-</a:t>
            </a:r>
            <a:r>
              <a:rPr lang="tr-TR" sz="2800" dirty="0" err="1">
                <a:solidFill>
                  <a:srgbClr val="FFFF00"/>
                </a:solidFill>
              </a:rPr>
              <a:t>Hakkal</a:t>
            </a:r>
            <a:r>
              <a:rPr lang="tr-TR" sz="2800" dirty="0">
                <a:solidFill>
                  <a:srgbClr val="FFFF00"/>
                </a:solidFill>
              </a:rPr>
              <a:t> yakin bilgi </a:t>
            </a:r>
            <a:r>
              <a:rPr lang="tr-TR" sz="2800" dirty="0"/>
              <a:t>(elimizi o ateşe uzatıp yakıcılığını hissetmek)</a:t>
            </a:r>
          </a:p>
          <a:p>
            <a:pPr>
              <a:defRPr/>
            </a:pPr>
            <a:endParaRPr lang="tr-TR"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extLst>
      <p:ext uri="{BB962C8B-B14F-4D97-AF65-F5344CB8AC3E}">
        <p14:creationId xmlns:p14="http://schemas.microsoft.com/office/powerpoint/2010/main" val="9618158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42"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p:txBody>
          <a:bodyPr/>
          <a:lstStyle/>
          <a:p>
            <a:pPr eaLnBrk="1" hangingPunct="1">
              <a:lnSpc>
                <a:spcPct val="90000"/>
              </a:lnSpc>
              <a:defRPr/>
            </a:pPr>
            <a:r>
              <a:rPr lang="tr-TR" dirty="0" smtClean="0"/>
              <a:t>Allah, araştırmadan incelemeden  bir düşünceyi kabul etmeyi hoş karşılamaz. ”Ey insanlar size  </a:t>
            </a:r>
            <a:r>
              <a:rPr lang="tr-TR" dirty="0" err="1" smtClean="0"/>
              <a:t>fasık</a:t>
            </a:r>
            <a:r>
              <a:rPr lang="tr-TR" dirty="0" smtClean="0"/>
              <a:t> bir adam haber getirdiği zaman onun doğruluğunu araştırınız. Yoksa bilmeyerek bir topluluğa karşı kötülük edersiniz de sonra yaptığınızdan pişman olursunuz “ (Hucurat,6) buyurarak, kesin olmayan bilgilerin bizi yanlışa sürükleyeceği ifade edilmektedir.</a:t>
            </a:r>
          </a:p>
        </p:txBody>
      </p:sp>
      <p:sp>
        <p:nvSpPr>
          <p:cNvPr id="26626" name="Rectangle 2"/>
          <p:cNvSpPr>
            <a:spLocks noGrp="1" noChangeArrowheads="1"/>
          </p:cNvSpPr>
          <p:nvPr>
            <p:ph type="title"/>
          </p:nvPr>
        </p:nvSpPr>
        <p:spPr/>
        <p:txBody>
          <a:bodyPr/>
          <a:lstStyle/>
          <a:p>
            <a:pPr eaLnBrk="1" hangingPunct="1">
              <a:defRPr/>
            </a:pPr>
            <a:r>
              <a:rPr lang="tr-TR" sz="4000"/>
              <a:t>Kur’an aklımızı Kullanmamızı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8194" name="Picture 2" descr="kuran ve akÄ±l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3829" y="3874366"/>
            <a:ext cx="2857500" cy="19621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765920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10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662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662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pPr eaLnBrk="1" hangingPunct="1">
              <a:defRPr/>
            </a:pPr>
            <a:r>
              <a:rPr lang="tr-TR" dirty="0" smtClean="0"/>
              <a:t>Bilim var olanı inceler , din ise var olanı iyi ve kötü açısından değerlendirir. Bilimin keşifleri dinin değerleriyle birleşerek insanlığa faydalı hale gelir.</a:t>
            </a:r>
          </a:p>
          <a:p>
            <a:pPr eaLnBrk="1" hangingPunct="1">
              <a:defRPr/>
            </a:pPr>
            <a:r>
              <a:rPr lang="tr-TR" dirty="0" smtClean="0"/>
              <a:t>Dinin doğruları ile bilimin doğruları asla çelişmez. Eğer çelişiyorsa hata onu yorumlayan insandadır. Çünkü bilimin de dinin de kaynağı aynıdır, Allah’tır</a:t>
            </a:r>
          </a:p>
          <a:p>
            <a:pPr eaLnBrk="1" hangingPunct="1">
              <a:buFont typeface="Wingdings" panose="05000000000000000000" pitchFamily="2" charset="2"/>
              <a:buNone/>
              <a:defRPr/>
            </a:pPr>
            <a:endParaRPr lang="tr-TR" dirty="0" smtClean="0"/>
          </a:p>
        </p:txBody>
      </p:sp>
      <p:sp>
        <p:nvSpPr>
          <p:cNvPr id="27650" name="Rectangle 2"/>
          <p:cNvSpPr>
            <a:spLocks noGrp="1" noChangeArrowheads="1"/>
          </p:cNvSpPr>
          <p:nvPr>
            <p:ph type="title"/>
          </p:nvPr>
        </p:nvSpPr>
        <p:spPr/>
        <p:txBody>
          <a:bodyPr/>
          <a:lstStyle/>
          <a:p>
            <a:pPr eaLnBrk="1" hangingPunct="1">
              <a:defRPr/>
            </a:pPr>
            <a:r>
              <a:rPr lang="tr-TR" sz="4000"/>
              <a:t>Kur’an aklımızı Kullanmamızı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9218" name="Picture 2" descr="kuran ve akÄ±l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9203" y="3869892"/>
            <a:ext cx="3781425" cy="1581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9178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fade">
                                      <p:cBhvr>
                                        <p:cTn id="7" dur="2000"/>
                                        <p:tgtEl>
                                          <p:spTgt spid="27651">
                                            <p:txEl>
                                              <p:pRg st="0" end="0"/>
                                            </p:txEl>
                                          </p:spTgt>
                                        </p:tgtEl>
                                      </p:cBhvr>
                                    </p:animEffect>
                                    <p:anim calcmode="lin" valueType="num">
                                      <p:cBhvr>
                                        <p:cTn id="8" dur="2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27651">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Effect transition="in" filter="fade">
                                      <p:cBhvr>
                                        <p:cTn id="13" dur="2000"/>
                                        <p:tgtEl>
                                          <p:spTgt spid="27651">
                                            <p:txEl>
                                              <p:pRg st="1" end="1"/>
                                            </p:txEl>
                                          </p:spTgt>
                                        </p:tgtEl>
                                      </p:cBhvr>
                                    </p:animEffect>
                                    <p:anim calcmode="lin" valueType="num">
                                      <p:cBhvr>
                                        <p:cTn id="14" dur="20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2765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a:xfrm>
            <a:off x="609600" y="1420813"/>
            <a:ext cx="11169316" cy="4924425"/>
          </a:xfrm>
        </p:spPr>
        <p:txBody>
          <a:bodyPr/>
          <a:lstStyle/>
          <a:p>
            <a:pPr eaLnBrk="1" hangingPunct="1">
              <a:lnSpc>
                <a:spcPct val="80000"/>
              </a:lnSpc>
              <a:defRPr/>
            </a:pPr>
            <a:r>
              <a:rPr lang="tr-TR" dirty="0" err="1" smtClean="0"/>
              <a:t>Kur’an’a</a:t>
            </a:r>
            <a:r>
              <a:rPr lang="tr-TR" dirty="0" smtClean="0"/>
              <a:t> göre bilgi edinmenin yolları:</a:t>
            </a:r>
          </a:p>
          <a:p>
            <a:pPr lvl="1" eaLnBrk="1" hangingPunct="1">
              <a:lnSpc>
                <a:spcPct val="80000"/>
              </a:lnSpc>
              <a:defRPr/>
            </a:pPr>
            <a:r>
              <a:rPr lang="tr-TR" sz="3200" dirty="0"/>
              <a:t>Duyu organları,</a:t>
            </a:r>
          </a:p>
          <a:p>
            <a:pPr lvl="1" eaLnBrk="1" hangingPunct="1">
              <a:lnSpc>
                <a:spcPct val="80000"/>
              </a:lnSpc>
              <a:defRPr/>
            </a:pPr>
            <a:r>
              <a:rPr lang="tr-TR" sz="3200" dirty="0"/>
              <a:t>Akıl,</a:t>
            </a:r>
          </a:p>
          <a:p>
            <a:pPr lvl="1" eaLnBrk="1" hangingPunct="1">
              <a:lnSpc>
                <a:spcPct val="80000"/>
              </a:lnSpc>
              <a:defRPr/>
            </a:pPr>
            <a:r>
              <a:rPr lang="tr-TR" sz="3200" dirty="0"/>
              <a:t>Vahiydir.</a:t>
            </a:r>
          </a:p>
          <a:p>
            <a:pPr eaLnBrk="1" hangingPunct="1">
              <a:lnSpc>
                <a:spcPct val="80000"/>
              </a:lnSpc>
              <a:defRPr/>
            </a:pPr>
            <a:r>
              <a:rPr lang="tr-TR" dirty="0" smtClean="0"/>
              <a:t>Beynimize veriler, gözlerimiz ve kulaklarımız kanalıyla girer ve bunlar aklımız sayesinde bilgiye dönüşür. </a:t>
            </a:r>
            <a:r>
              <a:rPr lang="tr-TR" dirty="0" err="1" smtClean="0"/>
              <a:t>Kur’an</a:t>
            </a:r>
            <a:r>
              <a:rPr lang="tr-TR" dirty="0" smtClean="0"/>
              <a:t> insanların tabiatı gözlemleyerek Yüce Yaratıcının varlığının, bilgisinin ve gücünün farkına varmamızı ister;</a:t>
            </a:r>
          </a:p>
          <a:p>
            <a:pPr eaLnBrk="1" hangingPunct="1">
              <a:lnSpc>
                <a:spcPct val="80000"/>
              </a:lnSpc>
              <a:buFont typeface="Wingdings" panose="05000000000000000000" pitchFamily="2" charset="2"/>
              <a:buNone/>
              <a:defRPr/>
            </a:pPr>
            <a:r>
              <a:rPr lang="tr-TR" sz="2400" dirty="0"/>
              <a:t/>
            </a:r>
            <a:br>
              <a:rPr lang="tr-TR" sz="2400" dirty="0"/>
            </a:br>
            <a:endParaRPr lang="tr-TR" sz="2400" dirty="0"/>
          </a:p>
          <a:p>
            <a:pPr eaLnBrk="1" hangingPunct="1">
              <a:lnSpc>
                <a:spcPct val="80000"/>
              </a:lnSpc>
              <a:defRPr/>
            </a:pPr>
            <a:endParaRPr lang="tr-TR" sz="2400" dirty="0"/>
          </a:p>
        </p:txBody>
      </p:sp>
      <p:sp>
        <p:nvSpPr>
          <p:cNvPr id="28674" name="Rectangle 2"/>
          <p:cNvSpPr>
            <a:spLocks noGrp="1" noChangeArrowheads="1"/>
          </p:cNvSpPr>
          <p:nvPr>
            <p:ph type="title"/>
          </p:nvPr>
        </p:nvSpPr>
        <p:spPr/>
        <p:txBody>
          <a:bodyPr/>
          <a:lstStyle/>
          <a:p>
            <a:pPr eaLnBrk="1" hangingPunct="1">
              <a:defRPr/>
            </a:pPr>
            <a:r>
              <a:rPr lang="tr-TR" dirty="0" err="1" smtClean="0"/>
              <a:t>Kur’anda</a:t>
            </a:r>
            <a:r>
              <a:rPr lang="tr-TR" dirty="0" smtClean="0"/>
              <a:t> Bilgi edinme Yolları</a:t>
            </a:r>
          </a:p>
        </p:txBody>
      </p:sp>
      <p:sp>
        <p:nvSpPr>
          <p:cNvPr id="2" name="Altbilgi Yer Tutucusu 1"/>
          <p:cNvSpPr>
            <a:spLocks noGrp="1"/>
          </p:cNvSpPr>
          <p:nvPr>
            <p:ph type="ftr" sz="quarter" idx="16"/>
          </p:nvPr>
        </p:nvSpPr>
        <p:spPr>
          <a:xfrm>
            <a:off x="6866081" y="6129401"/>
            <a:ext cx="4775200" cy="384048"/>
          </a:xfrm>
        </p:spPr>
        <p:txBody>
          <a:bodyPr/>
          <a:lstStyle/>
          <a:p>
            <a:pPr>
              <a:defRPr/>
            </a:pPr>
            <a:r>
              <a:rPr lang="tr-TR" dirty="0" smtClean="0">
                <a:solidFill>
                  <a:srgbClr val="FFFFFF"/>
                </a:solidFill>
              </a:rPr>
              <a:t>www.slaytyerim.com</a:t>
            </a:r>
            <a:endParaRPr lang="tr-TR" dirty="0">
              <a:solidFill>
                <a:srgbClr val="FFFFFF"/>
              </a:solidFill>
            </a:endParaRPr>
          </a:p>
        </p:txBody>
      </p:sp>
      <p:pic>
        <p:nvPicPr>
          <p:cNvPr id="10242" name="Picture 2" descr="kuran ve akÄ±l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2165" y="4283075"/>
            <a:ext cx="2533650" cy="203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50786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fade">
                                      <p:cBhvr>
                                        <p:cTn id="7" dur="2500"/>
                                        <p:tgtEl>
                                          <p:spTgt spid="28675">
                                            <p:txEl>
                                              <p:pRg st="0" end="0"/>
                                            </p:txEl>
                                          </p:spTgt>
                                        </p:tgtEl>
                                      </p:cBhvr>
                                    </p:animEffect>
                                    <p:anim calcmode="lin" valueType="num">
                                      <p:cBhvr>
                                        <p:cTn id="8" dur="2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p:cTn id="9" dur="2500" fill="hold"/>
                                        <p:tgtEl>
                                          <p:spTgt spid="2867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nodeType="after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Effect transition="in" filter="fade">
                                      <p:cBhvr>
                                        <p:cTn id="13" dur="2500"/>
                                        <p:tgtEl>
                                          <p:spTgt spid="28675">
                                            <p:txEl>
                                              <p:pRg st="1" end="1"/>
                                            </p:txEl>
                                          </p:spTgt>
                                        </p:tgtEl>
                                      </p:cBhvr>
                                    </p:animEffect>
                                    <p:anim calcmode="lin" valueType="num">
                                      <p:cBhvr>
                                        <p:cTn id="14" dur="2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p:cTn id="15" dur="2500" fill="hold"/>
                                        <p:tgtEl>
                                          <p:spTgt spid="28675">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nodeType="after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Effect transition="in" filter="fade">
                                      <p:cBhvr>
                                        <p:cTn id="19" dur="2500"/>
                                        <p:tgtEl>
                                          <p:spTgt spid="28675">
                                            <p:txEl>
                                              <p:pRg st="2" end="2"/>
                                            </p:txEl>
                                          </p:spTgt>
                                        </p:tgtEl>
                                      </p:cBhvr>
                                    </p:animEffect>
                                    <p:anim calcmode="lin" valueType="num">
                                      <p:cBhvr>
                                        <p:cTn id="20" dur="2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p:cTn id="21" dur="2500" fill="hold"/>
                                        <p:tgtEl>
                                          <p:spTgt spid="28675">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500"/>
                            </p:stCondLst>
                            <p:childTnLst>
                              <p:par>
                                <p:cTn id="23" presetID="42" presetClass="entr" presetSubtype="0" fill="hold" nodeType="afterEffect">
                                  <p:stCondLst>
                                    <p:cond delay="0"/>
                                  </p:stCondLst>
                                  <p:childTnLst>
                                    <p:set>
                                      <p:cBhvr>
                                        <p:cTn id="24" dur="1" fill="hold">
                                          <p:stCondLst>
                                            <p:cond delay="0"/>
                                          </p:stCondLst>
                                        </p:cTn>
                                        <p:tgtEl>
                                          <p:spTgt spid="28675">
                                            <p:txEl>
                                              <p:pRg st="3" end="3"/>
                                            </p:txEl>
                                          </p:spTgt>
                                        </p:tgtEl>
                                        <p:attrNameLst>
                                          <p:attrName>style.visibility</p:attrName>
                                        </p:attrNameLst>
                                      </p:cBhvr>
                                      <p:to>
                                        <p:strVal val="visible"/>
                                      </p:to>
                                    </p:set>
                                    <p:animEffect transition="in" filter="fade">
                                      <p:cBhvr>
                                        <p:cTn id="25" dur="2500"/>
                                        <p:tgtEl>
                                          <p:spTgt spid="28675">
                                            <p:txEl>
                                              <p:pRg st="3" end="3"/>
                                            </p:txEl>
                                          </p:spTgt>
                                        </p:tgtEl>
                                      </p:cBhvr>
                                    </p:animEffect>
                                    <p:anim calcmode="lin" valueType="num">
                                      <p:cBhvr>
                                        <p:cTn id="26" dur="2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p:cTn id="27" dur="2500" fill="hold"/>
                                        <p:tgtEl>
                                          <p:spTgt spid="28675">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10000"/>
                            </p:stCondLst>
                            <p:childTnLst>
                              <p:par>
                                <p:cTn id="29" presetID="42" presetClass="entr" presetSubtype="0" fill="hold" nodeType="afterEffect">
                                  <p:stCondLst>
                                    <p:cond delay="0"/>
                                  </p:stCondLst>
                                  <p:childTnLst>
                                    <p:set>
                                      <p:cBhvr>
                                        <p:cTn id="30" dur="1" fill="hold">
                                          <p:stCondLst>
                                            <p:cond delay="0"/>
                                          </p:stCondLst>
                                        </p:cTn>
                                        <p:tgtEl>
                                          <p:spTgt spid="28675">
                                            <p:txEl>
                                              <p:pRg st="4" end="4"/>
                                            </p:txEl>
                                          </p:spTgt>
                                        </p:tgtEl>
                                        <p:attrNameLst>
                                          <p:attrName>style.visibility</p:attrName>
                                        </p:attrNameLst>
                                      </p:cBhvr>
                                      <p:to>
                                        <p:strVal val="visible"/>
                                      </p:to>
                                    </p:set>
                                    <p:animEffect transition="in" filter="fade">
                                      <p:cBhvr>
                                        <p:cTn id="31" dur="2500"/>
                                        <p:tgtEl>
                                          <p:spTgt spid="28675">
                                            <p:txEl>
                                              <p:pRg st="4" end="4"/>
                                            </p:txEl>
                                          </p:spTgt>
                                        </p:tgtEl>
                                      </p:cBhvr>
                                    </p:animEffect>
                                    <p:anim calcmode="lin" valueType="num">
                                      <p:cBhvr>
                                        <p:cTn id="32" dur="2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p:cTn id="33" dur="2500" fill="hold"/>
                                        <p:tgtEl>
                                          <p:spTgt spid="2867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3" name="Text Box 5"/>
          <p:cNvSpPr txBox="1">
            <a:spLocks noChangeArrowheads="1"/>
          </p:cNvSpPr>
          <p:nvPr/>
        </p:nvSpPr>
        <p:spPr bwMode="auto">
          <a:xfrm>
            <a:off x="447844" y="1026357"/>
            <a:ext cx="8826783" cy="3440942"/>
          </a:xfrm>
          <a:prstGeom prst="rect">
            <a:avLst/>
          </a:prstGeom>
          <a:noFill/>
          <a:ln w="9525">
            <a:noFill/>
            <a:miter lim="800000"/>
            <a:headEnd/>
            <a:tailEnd/>
          </a:ln>
          <a:effectLst/>
        </p:spPr>
        <p:txBody>
          <a:bodyPr wrap="square">
            <a:spAutoFit/>
          </a:bodyPr>
          <a:lstStyle/>
          <a:p>
            <a:pPr fontAlgn="base">
              <a:spcBef>
                <a:spcPct val="20000"/>
              </a:spcBef>
              <a:spcAft>
                <a:spcPct val="0"/>
              </a:spcAft>
              <a:buClr>
                <a:srgbClr val="FFCC66"/>
              </a:buClr>
              <a:buSzPct val="65000"/>
              <a:buFont typeface="Wingdings" pitchFamily="2" charset="2"/>
              <a:buChar char="v"/>
              <a:defRPr/>
            </a:pPr>
            <a:r>
              <a:rPr lang="tr-TR" sz="3200" dirty="0">
                <a:solidFill>
                  <a:srgbClr val="FFFFFF"/>
                </a:solidFill>
                <a:effectLst>
                  <a:outerShdw blurRad="38100" dist="38100" dir="2700000" algn="tl">
                    <a:srgbClr val="000000"/>
                  </a:outerShdw>
                </a:effectLst>
              </a:rPr>
              <a:t>Akıl, dini sorumluluğun da ön şartıdır.</a:t>
            </a:r>
          </a:p>
          <a:p>
            <a:pPr fontAlgn="base">
              <a:spcBef>
                <a:spcPct val="20000"/>
              </a:spcBef>
              <a:spcAft>
                <a:spcPct val="0"/>
              </a:spcAft>
              <a:buClr>
                <a:srgbClr val="FFCC66"/>
              </a:buClr>
              <a:buSzPct val="65000"/>
              <a:defRPr/>
            </a:pPr>
            <a:endParaRPr lang="tr-TR" sz="3200" dirty="0" smtClean="0">
              <a:solidFill>
                <a:srgbClr val="FFFFFF"/>
              </a:solidFill>
              <a:effectLst>
                <a:outerShdw blurRad="38100" dist="38100" dir="2700000" algn="tl">
                  <a:srgbClr val="000000"/>
                </a:outerShdw>
              </a:effectLst>
            </a:endParaRPr>
          </a:p>
          <a:p>
            <a:pPr fontAlgn="base">
              <a:spcBef>
                <a:spcPct val="20000"/>
              </a:spcBef>
              <a:spcAft>
                <a:spcPct val="0"/>
              </a:spcAft>
              <a:buClr>
                <a:srgbClr val="FFCC66"/>
              </a:buClr>
              <a:buSzPct val="65000"/>
              <a:buFont typeface="Wingdings" pitchFamily="2" charset="2"/>
              <a:buChar char="v"/>
              <a:defRPr/>
            </a:pPr>
            <a:r>
              <a:rPr lang="tr-TR" sz="3200" dirty="0" smtClean="0">
                <a:solidFill>
                  <a:srgbClr val="FFFFFF"/>
                </a:solidFill>
                <a:effectLst>
                  <a:outerShdw blurRad="38100" dist="38100" dir="2700000" algn="tl">
                    <a:srgbClr val="000000"/>
                  </a:outerShdw>
                </a:effectLst>
              </a:rPr>
              <a:t>İnsan</a:t>
            </a:r>
            <a:r>
              <a:rPr lang="tr-TR" sz="3200" dirty="0">
                <a:solidFill>
                  <a:srgbClr val="FFFFFF"/>
                </a:solidFill>
                <a:effectLst>
                  <a:outerShdw blurRad="38100" dist="38100" dir="2700000" algn="tl">
                    <a:srgbClr val="000000"/>
                  </a:outerShdw>
                </a:effectLst>
              </a:rPr>
              <a:t>, aklı ile davranışlarından sorumludur.</a:t>
            </a:r>
          </a:p>
          <a:p>
            <a:pPr fontAlgn="base">
              <a:spcBef>
                <a:spcPct val="20000"/>
              </a:spcBef>
              <a:spcAft>
                <a:spcPct val="0"/>
              </a:spcAft>
              <a:buClr>
                <a:srgbClr val="FFCC66"/>
              </a:buClr>
              <a:buSzPct val="65000"/>
              <a:buFont typeface="Wingdings" pitchFamily="2" charset="2"/>
              <a:buChar char="v"/>
              <a:defRPr/>
            </a:pPr>
            <a:endParaRPr lang="tr-TR" sz="3200" dirty="0">
              <a:solidFill>
                <a:srgbClr val="FFFFFF"/>
              </a:solidFill>
              <a:effectLst>
                <a:outerShdw blurRad="38100" dist="38100" dir="2700000" algn="tl">
                  <a:srgbClr val="000000"/>
                </a:outerShdw>
              </a:effectLst>
            </a:endParaRPr>
          </a:p>
          <a:p>
            <a:pPr fontAlgn="base">
              <a:spcBef>
                <a:spcPct val="20000"/>
              </a:spcBef>
              <a:spcAft>
                <a:spcPct val="0"/>
              </a:spcAft>
              <a:buClr>
                <a:srgbClr val="FFCC66"/>
              </a:buClr>
              <a:buSzPct val="65000"/>
              <a:buFont typeface="Wingdings" pitchFamily="2" charset="2"/>
              <a:buChar char="v"/>
              <a:defRPr/>
            </a:pPr>
            <a:r>
              <a:rPr lang="tr-TR" sz="3200" dirty="0">
                <a:solidFill>
                  <a:srgbClr val="FFFFFF"/>
                </a:solidFill>
                <a:effectLst>
                  <a:outerShdw blurRad="38100" dist="38100" dir="2700000" algn="tl">
                    <a:srgbClr val="000000"/>
                  </a:outerShdw>
                </a:effectLst>
              </a:rPr>
              <a:t>Mükellef (yükümlü) olabilmek için akıllı olma şartı aranır</a:t>
            </a:r>
            <a:r>
              <a:rPr lang="tr-TR" sz="3200" dirty="0" smtClean="0">
                <a:solidFill>
                  <a:srgbClr val="FFFFFF"/>
                </a:solidFill>
                <a:effectLst>
                  <a:outerShdw blurRad="38100" dist="38100" dir="2700000" algn="tl">
                    <a:srgbClr val="000000"/>
                  </a:outerShdw>
                </a:effectLst>
              </a:rPr>
              <a:t>.</a:t>
            </a:r>
            <a:endParaRPr lang="tr-TR" sz="2800" dirty="0">
              <a:solidFill>
                <a:srgbClr val="FFFFFF"/>
              </a:solidFill>
            </a:endParaRPr>
          </a:p>
        </p:txBody>
      </p:sp>
      <p:pic>
        <p:nvPicPr>
          <p:cNvPr id="3076" name="Picture 6" descr="2006040700540040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7595" y="979713"/>
            <a:ext cx="2105025" cy="39048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5" name="Altbilgi Yer Tutucusu 4"/>
          <p:cNvSpPr>
            <a:spLocks noGrp="1"/>
          </p:cNvSpPr>
          <p:nvPr>
            <p:ph type="ftr" sz="quarter" idx="12"/>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217176676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3">
                                            <p:txEl>
                                              <p:pRg st="0" end="0"/>
                                            </p:txEl>
                                          </p:spTgt>
                                        </p:tgtEl>
                                        <p:attrNameLst>
                                          <p:attrName>style.visibility</p:attrName>
                                        </p:attrNameLst>
                                      </p:cBhvr>
                                      <p:to>
                                        <p:strVal val="visible"/>
                                      </p:to>
                                    </p:set>
                                    <p:animEffect transition="in" filter="fade">
                                      <p:cBhvr>
                                        <p:cTn id="7" dur="2000"/>
                                        <p:tgtEl>
                                          <p:spTgt spid="2053">
                                            <p:txEl>
                                              <p:pRg st="0" end="0"/>
                                            </p:txEl>
                                          </p:spTgt>
                                        </p:tgtEl>
                                      </p:cBhvr>
                                    </p:animEffect>
                                    <p:anim calcmode="lin" valueType="num">
                                      <p:cBhvr>
                                        <p:cTn id="8" dur="2000" fill="hold"/>
                                        <p:tgtEl>
                                          <p:spTgt spid="205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205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2053">
                                            <p:txEl>
                                              <p:pRg st="2" end="2"/>
                                            </p:txEl>
                                          </p:spTgt>
                                        </p:tgtEl>
                                        <p:attrNameLst>
                                          <p:attrName>style.visibility</p:attrName>
                                        </p:attrNameLst>
                                      </p:cBhvr>
                                      <p:to>
                                        <p:strVal val="visible"/>
                                      </p:to>
                                    </p:set>
                                    <p:animEffect transition="in" filter="fade">
                                      <p:cBhvr>
                                        <p:cTn id="13" dur="2000"/>
                                        <p:tgtEl>
                                          <p:spTgt spid="2053">
                                            <p:txEl>
                                              <p:pRg st="2" end="2"/>
                                            </p:txEl>
                                          </p:spTgt>
                                        </p:tgtEl>
                                      </p:cBhvr>
                                    </p:animEffect>
                                    <p:anim calcmode="lin" valueType="num">
                                      <p:cBhvr>
                                        <p:cTn id="14" dur="2000" fill="hold"/>
                                        <p:tgtEl>
                                          <p:spTgt spid="2053">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205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2053">
                                            <p:txEl>
                                              <p:pRg st="4" end="4"/>
                                            </p:txEl>
                                          </p:spTgt>
                                        </p:tgtEl>
                                        <p:attrNameLst>
                                          <p:attrName>style.visibility</p:attrName>
                                        </p:attrNameLst>
                                      </p:cBhvr>
                                      <p:to>
                                        <p:strVal val="visible"/>
                                      </p:to>
                                    </p:set>
                                    <p:animEffect transition="in" filter="fade">
                                      <p:cBhvr>
                                        <p:cTn id="19" dur="2000"/>
                                        <p:tgtEl>
                                          <p:spTgt spid="2053">
                                            <p:txEl>
                                              <p:pRg st="4" end="4"/>
                                            </p:txEl>
                                          </p:spTgt>
                                        </p:tgtEl>
                                      </p:cBhvr>
                                    </p:animEffect>
                                    <p:anim calcmode="lin" valueType="num">
                                      <p:cBhvr>
                                        <p:cTn id="20" dur="2000" fill="hold"/>
                                        <p:tgtEl>
                                          <p:spTgt spid="2053">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205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09600" y="1524000"/>
            <a:ext cx="10972800" cy="2871355"/>
          </a:xfrm>
        </p:spPr>
        <p:txBody>
          <a:bodyPr/>
          <a:lstStyle/>
          <a:p>
            <a:pPr eaLnBrk="1" hangingPunct="1">
              <a:lnSpc>
                <a:spcPct val="80000"/>
              </a:lnSpc>
              <a:buFont typeface="Wingdings" panose="05000000000000000000" pitchFamily="2" charset="2"/>
              <a:buNone/>
              <a:defRPr/>
            </a:pPr>
            <a:r>
              <a:rPr lang="tr-TR" dirty="0" smtClean="0"/>
              <a:t>" Göğe bakmıyorlar mı, nasıl yükseltilmiştir! Dağlara bakmazlar mı, </a:t>
            </a:r>
            <a:r>
              <a:rPr lang="tr-TR" dirty="0" smtClean="0"/>
              <a:t>nasıl</a:t>
            </a:r>
          </a:p>
          <a:p>
            <a:pPr eaLnBrk="1" hangingPunct="1">
              <a:lnSpc>
                <a:spcPct val="80000"/>
              </a:lnSpc>
              <a:buFont typeface="Wingdings" panose="05000000000000000000" pitchFamily="2" charset="2"/>
              <a:buNone/>
              <a:defRPr/>
            </a:pPr>
            <a:r>
              <a:rPr lang="tr-TR" dirty="0" smtClean="0"/>
              <a:t> </a:t>
            </a:r>
            <a:r>
              <a:rPr lang="tr-TR" dirty="0" smtClean="0"/>
              <a:t>dikilmişlerdir! Yeryüzüne bakmıyorlar mı, nasıl yayılmıştır" </a:t>
            </a:r>
            <a:endParaRPr lang="tr-TR" dirty="0" smtClean="0"/>
          </a:p>
          <a:p>
            <a:pPr eaLnBrk="1" hangingPunct="1">
              <a:lnSpc>
                <a:spcPct val="80000"/>
              </a:lnSpc>
              <a:buFont typeface="Wingdings" panose="05000000000000000000" pitchFamily="2" charset="2"/>
              <a:buNone/>
              <a:defRPr/>
            </a:pPr>
            <a:r>
              <a:rPr lang="tr-TR" dirty="0" err="1" smtClean="0"/>
              <a:t>Ğaşiye</a:t>
            </a:r>
            <a:r>
              <a:rPr lang="tr-TR" dirty="0" smtClean="0"/>
              <a:t> </a:t>
            </a:r>
            <a:r>
              <a:rPr lang="tr-TR" dirty="0" smtClean="0"/>
              <a:t>suresi 18-20 </a:t>
            </a:r>
          </a:p>
          <a:p>
            <a:pPr eaLnBrk="1" hangingPunct="1">
              <a:lnSpc>
                <a:spcPct val="80000"/>
              </a:lnSpc>
              <a:buFont typeface="Wingdings" panose="05000000000000000000" pitchFamily="2" charset="2"/>
              <a:buNone/>
              <a:defRPr/>
            </a:pPr>
            <a:endParaRPr lang="tr-TR" dirty="0" smtClean="0"/>
          </a:p>
          <a:p>
            <a:pPr eaLnBrk="1" hangingPunct="1">
              <a:lnSpc>
                <a:spcPct val="80000"/>
              </a:lnSpc>
              <a:buFont typeface="Wingdings" panose="05000000000000000000" pitchFamily="2" charset="2"/>
              <a:buNone/>
              <a:defRPr/>
            </a:pPr>
            <a:r>
              <a:rPr lang="tr-TR" dirty="0" smtClean="0"/>
              <a:t>" Üstlerinde kanat çırparak uçan kuşlara bakmazlar mı?" </a:t>
            </a:r>
            <a:endParaRPr lang="tr-TR" dirty="0" smtClean="0"/>
          </a:p>
          <a:p>
            <a:pPr eaLnBrk="1" hangingPunct="1">
              <a:lnSpc>
                <a:spcPct val="80000"/>
              </a:lnSpc>
              <a:buFont typeface="Wingdings" panose="05000000000000000000" pitchFamily="2" charset="2"/>
              <a:buNone/>
              <a:defRPr/>
            </a:pPr>
            <a:r>
              <a:rPr lang="tr-TR" dirty="0" smtClean="0"/>
              <a:t>Mülk </a:t>
            </a:r>
            <a:r>
              <a:rPr lang="tr-TR" dirty="0" smtClean="0"/>
              <a:t>suresi 19</a:t>
            </a:r>
            <a:br>
              <a:rPr lang="tr-TR" dirty="0" smtClean="0"/>
            </a:br>
            <a:endParaRPr lang="tr-TR" dirty="0"/>
          </a:p>
        </p:txBody>
      </p:sp>
      <p:sp>
        <p:nvSpPr>
          <p:cNvPr id="2" name="1 Başlık"/>
          <p:cNvSpPr>
            <a:spLocks noGrp="1"/>
          </p:cNvSpPr>
          <p:nvPr>
            <p:ph type="title"/>
          </p:nvPr>
        </p:nvSpPr>
        <p:spPr/>
        <p:txBody>
          <a:bodyPr/>
          <a:lstStyle/>
          <a:p>
            <a:pPr>
              <a:defRPr/>
            </a:pPr>
            <a:r>
              <a:rPr lang="tr-TR" dirty="0" err="1" smtClean="0"/>
              <a:t>Kur’an’da</a:t>
            </a:r>
            <a:r>
              <a:rPr lang="tr-TR" dirty="0" smtClean="0"/>
              <a:t> Bilgi edinme Yolları</a:t>
            </a:r>
            <a:endParaRPr lang="tr-TR" dirty="0"/>
          </a:p>
        </p:txBody>
      </p:sp>
      <p:sp>
        <p:nvSpPr>
          <p:cNvPr id="4" name="Altbilgi Yer Tutucusu 3"/>
          <p:cNvSpPr>
            <a:spLocks noGrp="1"/>
          </p:cNvSpPr>
          <p:nvPr>
            <p:ph type="ftr" sz="quarter" idx="16"/>
          </p:nvPr>
        </p:nvSpPr>
        <p:spPr>
          <a:xfrm>
            <a:off x="6720609" y="6097219"/>
            <a:ext cx="4775200" cy="384048"/>
          </a:xfrm>
        </p:spPr>
        <p:txBody>
          <a:bodyPr/>
          <a:lstStyle/>
          <a:p>
            <a:pPr>
              <a:defRPr/>
            </a:pPr>
            <a:r>
              <a:rPr lang="tr-TR" dirty="0" smtClean="0">
                <a:solidFill>
                  <a:srgbClr val="FFFFFF"/>
                </a:solidFill>
              </a:rPr>
              <a:t>www.slaytyerim.com</a:t>
            </a:r>
            <a:endParaRPr lang="tr-TR" dirty="0">
              <a:solidFill>
                <a:srgbClr val="FFFFFF"/>
              </a:solidFill>
            </a:endParaRPr>
          </a:p>
        </p:txBody>
      </p:sp>
      <p:pic>
        <p:nvPicPr>
          <p:cNvPr id="6" name="Picture 2" descr="kuran ve akÄ±l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1221" y="3777383"/>
            <a:ext cx="3907270" cy="2675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1849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pPr eaLnBrk="1" hangingPunct="1">
              <a:lnSpc>
                <a:spcPct val="90000"/>
              </a:lnSpc>
              <a:defRPr/>
            </a:pPr>
            <a:r>
              <a:rPr lang="tr-TR" smtClean="0"/>
              <a:t>İnsan bakan, baktığını gören ve gördüğü üzerinde düşünen bir varlıktır. Düşündüklerinden de fikirler üretir. Bakmakla görmek arasında fark vardır, gökyüzüne her bakan kişi orada yaratıcının gücünü ve bilgisini göremeyebilir. Bunu ancak aklının kullananlar görür. Duymak ve dinlemekte öyledir, insanlar bir çok şey işitir ancak bazılarını dinler ,dinlediği şeylerin bazısını aklına kaydeder.</a:t>
            </a:r>
          </a:p>
        </p:txBody>
      </p:sp>
      <p:sp>
        <p:nvSpPr>
          <p:cNvPr id="29698" name="Rectangle 2"/>
          <p:cNvSpPr>
            <a:spLocks noGrp="1" noChangeArrowheads="1"/>
          </p:cNvSpPr>
          <p:nvPr>
            <p:ph type="title"/>
          </p:nvPr>
        </p:nvSpPr>
        <p:spPr/>
        <p:txBody>
          <a:bodyPr/>
          <a:lstStyle/>
          <a:p>
            <a:pPr eaLnBrk="1" hangingPunct="1">
              <a:defRPr/>
            </a:pPr>
            <a:r>
              <a:rPr lang="tr-TR" smtClean="0"/>
              <a:t>Kur’anda Bilgi edinme Yolları</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6"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3299" y="3885750"/>
            <a:ext cx="4821381" cy="2019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5960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pPr eaLnBrk="1" hangingPunct="1">
              <a:lnSpc>
                <a:spcPct val="80000"/>
              </a:lnSpc>
              <a:defRPr/>
            </a:pPr>
            <a:r>
              <a:rPr lang="tr-TR" dirty="0" smtClean="0"/>
              <a:t>Akıl duyularla elde edilen bilgileri değerlendirir. Olaylar arasında bağlantılar kurar, yeni bilgiler üretir.</a:t>
            </a:r>
          </a:p>
          <a:p>
            <a:pPr eaLnBrk="1" hangingPunct="1">
              <a:lnSpc>
                <a:spcPct val="80000"/>
              </a:lnSpc>
              <a:defRPr/>
            </a:pPr>
            <a:r>
              <a:rPr lang="tr-TR" dirty="0" smtClean="0"/>
              <a:t>Aklı kullanmak gerçeği bulmanın en iyi yoludur. Kur’an’da bu durum şöyle anlatılır: “…Şüphesiz yeryüzünde yürüyen canlıların Allah katında en kötüsü akıllarını kullanmayan sağırlar ve dilsizlerdir.” Enfal,22 </a:t>
            </a:r>
          </a:p>
        </p:txBody>
      </p:sp>
      <p:sp>
        <p:nvSpPr>
          <p:cNvPr id="30722" name="Rectangle 2"/>
          <p:cNvSpPr>
            <a:spLocks noGrp="1" noChangeArrowheads="1"/>
          </p:cNvSpPr>
          <p:nvPr>
            <p:ph type="title"/>
          </p:nvPr>
        </p:nvSpPr>
        <p:spPr/>
        <p:txBody>
          <a:bodyPr/>
          <a:lstStyle/>
          <a:p>
            <a:pPr eaLnBrk="1" hangingPunct="1">
              <a:defRPr/>
            </a:pPr>
            <a:r>
              <a:rPr lang="tr-TR" smtClean="0"/>
              <a:t>Kur’anda Bilgi edinme Yolları</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13314" name="Picture 2" descr="kuran ve akÄ±l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375" y="3729903"/>
            <a:ext cx="3439680" cy="2028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3773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fade">
                                      <p:cBhvr>
                                        <p:cTn id="7" dur="2000"/>
                                        <p:tgtEl>
                                          <p:spTgt spid="30723">
                                            <p:txEl>
                                              <p:pRg st="0" end="0"/>
                                            </p:txEl>
                                          </p:spTgt>
                                        </p:tgtEl>
                                      </p:cBhvr>
                                    </p:animEffect>
                                    <p:anim calcmode="lin" valueType="num">
                                      <p:cBhvr>
                                        <p:cTn id="8" dur="20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3072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42" presetClass="entr" presetSubtype="0" fill="hold" nodeType="after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Effect transition="in" filter="fade">
                                      <p:cBhvr>
                                        <p:cTn id="13" dur="2000"/>
                                        <p:tgtEl>
                                          <p:spTgt spid="30723">
                                            <p:txEl>
                                              <p:pRg st="1" end="1"/>
                                            </p:txEl>
                                          </p:spTgt>
                                        </p:tgtEl>
                                      </p:cBhvr>
                                    </p:animEffect>
                                    <p:anim calcmode="lin" valueType="num">
                                      <p:cBhvr>
                                        <p:cTn id="14" dur="20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3072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pPr eaLnBrk="1" hangingPunct="1">
              <a:lnSpc>
                <a:spcPct val="80000"/>
              </a:lnSpc>
              <a:defRPr/>
            </a:pPr>
            <a:r>
              <a:rPr lang="tr-TR" dirty="0" err="1" smtClean="0"/>
              <a:t>Kur’an</a:t>
            </a:r>
            <a:r>
              <a:rPr lang="tr-TR" dirty="0" smtClean="0"/>
              <a:t>  gözleri olduğu halde gerçeği göremeyenleri kör, kulakları olduğu halde gerçeği anlamayanları sağır, akılları olduğu halde gerçeği kavramayanları akılsız olarak nitelendirir.”Allah’a nankörlük edenlerin hali çobanların çağırdığı fakat onun bağrışıp çağrışmasından başka bir şey işitmeyen hayvanların durumu gibidir.Onlar sağırdırlar,,dilsiz ve kördürler, akıllarını da kullanmazlar.”Bakara,171</a:t>
            </a:r>
          </a:p>
        </p:txBody>
      </p:sp>
      <p:sp>
        <p:nvSpPr>
          <p:cNvPr id="30722" name="Rectangle 2"/>
          <p:cNvSpPr>
            <a:spLocks noGrp="1" noChangeArrowheads="1"/>
          </p:cNvSpPr>
          <p:nvPr>
            <p:ph type="title"/>
          </p:nvPr>
        </p:nvSpPr>
        <p:spPr/>
        <p:txBody>
          <a:bodyPr/>
          <a:lstStyle/>
          <a:p>
            <a:pPr eaLnBrk="1" hangingPunct="1">
              <a:defRPr/>
            </a:pPr>
            <a:r>
              <a:rPr lang="tr-TR" smtClean="0"/>
              <a:t>Kur’anda Bilgi edinme Yolları</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14338" name="Picture 2" descr="kuran ve akÄ±l ile ilgili gÃ¶rsel sonucu"/>
          <p:cNvPicPr>
            <a:picLocks noChangeAspect="1" noChangeArrowheads="1"/>
          </p:cNvPicPr>
          <p:nvPr/>
        </p:nvPicPr>
        <p:blipFill rotWithShape="1">
          <a:blip r:embed="rId3">
            <a:extLst>
              <a:ext uri="{28A0092B-C50C-407E-A947-70E740481C1C}">
                <a14:useLocalDpi xmlns:a14="http://schemas.microsoft.com/office/drawing/2010/main" val="0"/>
              </a:ext>
            </a:extLst>
          </a:blip>
          <a:srcRect r="55559"/>
          <a:stretch/>
        </p:blipFill>
        <p:spPr bwMode="auto">
          <a:xfrm>
            <a:off x="3833957" y="3841173"/>
            <a:ext cx="2151206" cy="26767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870534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p:cTn id="7" dur="10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072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072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609600" y="1721427"/>
            <a:ext cx="10972800" cy="4572000"/>
          </a:xfrm>
        </p:spPr>
        <p:txBody>
          <a:bodyPr/>
          <a:lstStyle/>
          <a:p>
            <a:pPr eaLnBrk="1" hangingPunct="1">
              <a:lnSpc>
                <a:spcPct val="90000"/>
              </a:lnSpc>
              <a:defRPr/>
            </a:pPr>
            <a:r>
              <a:rPr lang="tr-TR" dirty="0" smtClean="0"/>
              <a:t>Akıl ve vahiy insanın doğru bilgi kaynağıdır. Dinin hükümleri ile aklın hükümleri birbirlerini destekler. Çünkü her ikisinin de kaynağı Allah’tır. Sağlıklı ve ön yargılardan uzak olan bir akıl her zaman doğruyu bulur. Fakat ön yargılar ve yanlış inanışlar çoğu zaman aklın yanlış karar vermesine sebep olur. Böyle durumda olanları da vahiy uyararak doğru yolu bulmasını sağlar.</a:t>
            </a:r>
          </a:p>
        </p:txBody>
      </p:sp>
      <p:sp>
        <p:nvSpPr>
          <p:cNvPr id="31746" name="Rectangle 2"/>
          <p:cNvSpPr>
            <a:spLocks noGrp="1" noChangeArrowheads="1"/>
          </p:cNvSpPr>
          <p:nvPr>
            <p:ph type="title"/>
          </p:nvPr>
        </p:nvSpPr>
        <p:spPr/>
        <p:txBody>
          <a:bodyPr/>
          <a:lstStyle/>
          <a:p>
            <a:pPr eaLnBrk="1" hangingPunct="1">
              <a:defRPr/>
            </a:pPr>
            <a:r>
              <a:rPr lang="tr-TR" smtClean="0"/>
              <a:t>Kur’anda Bilgi edinme Yolları</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623" y="4955598"/>
            <a:ext cx="3771900" cy="209550"/>
          </a:xfrm>
          <a:prstGeom prst="rect">
            <a:avLst/>
          </a:prstGeom>
        </p:spPr>
      </p:pic>
    </p:spTree>
    <p:custDataLst>
      <p:tags r:id="rId1"/>
    </p:custDataLst>
    <p:extLst>
      <p:ext uri="{BB962C8B-B14F-4D97-AF65-F5344CB8AC3E}">
        <p14:creationId xmlns:p14="http://schemas.microsoft.com/office/powerpoint/2010/main" val="2874588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p:cTn id="7" dur="1000" fill="hold"/>
                                        <p:tgtEl>
                                          <p:spTgt spid="31747">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1747">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1747">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540146" y="1695899"/>
            <a:ext cx="7149127" cy="2886492"/>
          </a:xfrm>
        </p:spPr>
        <p:txBody>
          <a:bodyPr/>
          <a:lstStyle/>
          <a:p>
            <a:pPr eaLnBrk="1" hangingPunct="1">
              <a:lnSpc>
                <a:spcPct val="80000"/>
              </a:lnSpc>
              <a:defRPr/>
            </a:pPr>
            <a:r>
              <a:rPr lang="tr-TR" sz="2800" dirty="0">
                <a:solidFill>
                  <a:srgbClr val="FFFF00"/>
                </a:solidFill>
              </a:rPr>
              <a:t>Taassup: Bir düşünceye bir inanca körü körüne inanıp,başka fikir ve düşüncelere yaşama hakkı tanımamaktır. Taassubun kaynağı bilgisizliktir .İslam dini bilgisizlikle mücadele eden ve bilgiye önem veren bir dindir. Dinimizde düşünme.anlama ve sorgulama çok önemli şeylerdir.</a:t>
            </a:r>
          </a:p>
        </p:txBody>
      </p:sp>
      <p:sp>
        <p:nvSpPr>
          <p:cNvPr id="33794" name="Rectangle 2"/>
          <p:cNvSpPr>
            <a:spLocks noGrp="1" noChangeArrowheads="1"/>
          </p:cNvSpPr>
          <p:nvPr>
            <p:ph type="title"/>
          </p:nvPr>
        </p:nvSpPr>
        <p:spPr/>
        <p:txBody>
          <a:bodyPr/>
          <a:lstStyle/>
          <a:p>
            <a:pPr eaLnBrk="1" hangingPunct="1">
              <a:defRPr/>
            </a:pPr>
            <a:r>
              <a:rPr lang="tr-TR" smtClean="0"/>
              <a:t>Bilgi,taassubu önler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15362" name="Picture 2" descr="kuran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674" y="1062902"/>
            <a:ext cx="3751408" cy="488069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051201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p:cTn id="7" dur="1000" fill="hold"/>
                                        <p:tgtEl>
                                          <p:spTgt spid="3379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379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379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3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437877" y="1196508"/>
            <a:ext cx="11241505" cy="2568825"/>
          </a:xfrm>
        </p:spPr>
        <p:txBody>
          <a:bodyPr/>
          <a:lstStyle/>
          <a:p>
            <a:pPr eaLnBrk="1" hangingPunct="1">
              <a:lnSpc>
                <a:spcPct val="80000"/>
              </a:lnSpc>
              <a:defRPr/>
            </a:pPr>
            <a:r>
              <a:rPr lang="tr-TR" sz="2800" dirty="0"/>
              <a:t>Dinimizde başka dinden olanlara karşı inanmasak da bir hoşgörü ve saygı vardır. Onlara hiçbir şekilde baskı yapılmaz, İslam dini ilk geldiği zamanlarda putperestler :"biz atalarımızdan böyle" gördük diyerek inançlarını terk etmiyorlardı.çünkü onlar düşünmüyor ve sorgulamıyorlar körü körüne inanıyorlardı Kur’an </a:t>
            </a:r>
            <a:r>
              <a:rPr lang="tr-TR" sz="2800" dirty="0" smtClean="0"/>
              <a:t>Kerim’de </a:t>
            </a:r>
            <a:r>
              <a:rPr lang="tr-TR" sz="2800" dirty="0"/>
              <a:t>bu durum Bakara süresinin 170. ayetinde şöyle dile getirilir:</a:t>
            </a:r>
          </a:p>
        </p:txBody>
      </p:sp>
      <p:sp>
        <p:nvSpPr>
          <p:cNvPr id="33794" name="Rectangle 2"/>
          <p:cNvSpPr>
            <a:spLocks noGrp="1" noChangeArrowheads="1"/>
          </p:cNvSpPr>
          <p:nvPr>
            <p:ph type="title"/>
          </p:nvPr>
        </p:nvSpPr>
        <p:spPr>
          <a:xfrm>
            <a:off x="609600" y="145473"/>
            <a:ext cx="10972800" cy="1007918"/>
          </a:xfrm>
        </p:spPr>
        <p:txBody>
          <a:bodyPr/>
          <a:lstStyle/>
          <a:p>
            <a:pPr eaLnBrk="1" hangingPunct="1">
              <a:defRPr/>
            </a:pPr>
            <a:r>
              <a:rPr lang="tr-TR" dirty="0" err="1" smtClean="0"/>
              <a:t>Bilgi,taassubu</a:t>
            </a:r>
            <a:r>
              <a:rPr lang="tr-TR" dirty="0" smtClean="0"/>
              <a:t> önler</a:t>
            </a:r>
          </a:p>
        </p:txBody>
      </p:sp>
      <p:sp>
        <p:nvSpPr>
          <p:cNvPr id="4" name="Rectangle 3"/>
          <p:cNvSpPr txBox="1">
            <a:spLocks noChangeArrowheads="1"/>
          </p:cNvSpPr>
          <p:nvPr/>
        </p:nvSpPr>
        <p:spPr bwMode="auto">
          <a:xfrm>
            <a:off x="609600" y="3686502"/>
            <a:ext cx="11069782" cy="21597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anose="05000000000000000000"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anose="05000000000000000000"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eaLnBrk="1" hangingPunct="1">
              <a:lnSpc>
                <a:spcPct val="80000"/>
              </a:lnSpc>
              <a:defRPr/>
            </a:pPr>
            <a:r>
              <a:rPr lang="tr-TR" sz="2800" kern="0" dirty="0" smtClean="0">
                <a:effectLst>
                  <a:outerShdw blurRad="38100" dist="38100" dir="2700000" algn="tl">
                    <a:srgbClr val="000000">
                      <a:alpha val="43137"/>
                    </a:srgbClr>
                  </a:outerShdw>
                </a:effectLst>
              </a:rPr>
              <a:t>"Onlara(müşriklere):Allah'ın indirdiğine uyun, denildiği zaman </a:t>
            </a:r>
            <a:r>
              <a:rPr lang="tr-TR" sz="2800" kern="0" dirty="0" err="1" smtClean="0">
                <a:effectLst>
                  <a:outerShdw blurRad="38100" dist="38100" dir="2700000" algn="tl">
                    <a:srgbClr val="000000">
                      <a:alpha val="43137"/>
                    </a:srgbClr>
                  </a:outerShdw>
                </a:effectLst>
              </a:rPr>
              <a:t>onlar.hayır</a:t>
            </a:r>
            <a:r>
              <a:rPr lang="tr-TR" sz="2800" kern="0" dirty="0" smtClean="0">
                <a:effectLst>
                  <a:outerShdw blurRad="38100" dist="38100" dir="2700000" algn="tl">
                    <a:srgbClr val="000000">
                      <a:alpha val="43137"/>
                    </a:srgbClr>
                  </a:outerShdw>
                </a:effectLst>
              </a:rPr>
              <a:t>! Biz atalarımızı üzerinde bulduğumuz yola uyarız." Dediler.. Ya ataları bir şey anlamamış .doğruyu da bulamamış idiyseler"</a:t>
            </a:r>
            <a:endParaRPr lang="tr-TR" sz="2800" kern="0" dirty="0">
              <a:effectLst>
                <a:outerShdw blurRad="38100" dist="38100" dir="2700000" algn="tl">
                  <a:srgbClr val="000000">
                    <a:alpha val="43137"/>
                  </a:srgbClr>
                </a:outerShdw>
              </a:effectLst>
            </a:endParaRP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1904871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p:cTn id="7" dur="1000" fill="hold"/>
                                        <p:tgtEl>
                                          <p:spTgt spid="3379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379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379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379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heel(1)">
                                      <p:cBhvr>
                                        <p:cTn id="15"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521733" y="1680730"/>
            <a:ext cx="11169316" cy="3525116"/>
          </a:xfrm>
        </p:spPr>
        <p:txBody>
          <a:bodyPr/>
          <a:lstStyle/>
          <a:p>
            <a:pPr eaLnBrk="1" hangingPunct="1">
              <a:defRPr/>
            </a:pPr>
            <a:r>
              <a:rPr lang="tr-TR" dirty="0" smtClean="0"/>
              <a:t>Taassubun kaynağı bilgisizliktir .taassubu ortadan kaldırmak için bilgisizlikle mücadele etmek gerekir. Bu konuda da insanları gerçek bilgiye yani </a:t>
            </a:r>
            <a:r>
              <a:rPr lang="tr-TR" dirty="0" err="1" smtClean="0"/>
              <a:t>Kur'an’ın</a:t>
            </a:r>
            <a:r>
              <a:rPr lang="tr-TR" dirty="0" smtClean="0"/>
              <a:t> bilgisine yöneltmeliyiz, taklitle değil de düşünerek ve anlayarak inanan bir kişi olmalıyız. Allah körü körüne bir fikre inanmayı,bilgi ve bilinçten yoksul olarak bir davranışı taklit etmeyi doğru bulmaz.Dinimize göre akılımızı kullanarak, düşünerek ve bilinçli bir şekilde davranmalı sorgulamadan başkalarını taklit etmemeliyiz.</a:t>
            </a:r>
          </a:p>
          <a:p>
            <a:pPr eaLnBrk="1" hangingPunct="1">
              <a:defRPr/>
            </a:pPr>
            <a:endParaRPr lang="tr-TR" dirty="0" smtClean="0"/>
          </a:p>
        </p:txBody>
      </p:sp>
      <p:sp>
        <p:nvSpPr>
          <p:cNvPr id="32770" name="Rectangle 2"/>
          <p:cNvSpPr>
            <a:spLocks noGrp="1" noChangeArrowheads="1"/>
          </p:cNvSpPr>
          <p:nvPr>
            <p:ph type="title"/>
          </p:nvPr>
        </p:nvSpPr>
        <p:spPr>
          <a:xfrm>
            <a:off x="1981200" y="111423"/>
            <a:ext cx="8229600" cy="1143000"/>
          </a:xfrm>
        </p:spPr>
        <p:txBody>
          <a:bodyPr/>
          <a:lstStyle/>
          <a:p>
            <a:pPr eaLnBrk="1" hangingPunct="1">
              <a:defRPr/>
            </a:pPr>
            <a:r>
              <a:rPr lang="tr-TR" dirty="0" smtClean="0"/>
              <a:t>Bilgi,taassubu önler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6537" y="5323175"/>
            <a:ext cx="3810000" cy="180975"/>
          </a:xfrm>
          <a:prstGeom prst="rect">
            <a:avLst/>
          </a:prstGeom>
        </p:spPr>
      </p:pic>
    </p:spTree>
    <p:custDataLst>
      <p:tags r:id="rId1"/>
    </p:custDataLst>
    <p:extLst>
      <p:ext uri="{BB962C8B-B14F-4D97-AF65-F5344CB8AC3E}">
        <p14:creationId xmlns:p14="http://schemas.microsoft.com/office/powerpoint/2010/main" val="31106152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circle(in)">
                                      <p:cBhvr>
                                        <p:cTn id="7" dur="20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41158" y="1420813"/>
            <a:ext cx="11309684" cy="5572125"/>
          </a:xfrm>
        </p:spPr>
        <p:txBody>
          <a:bodyPr/>
          <a:lstStyle/>
          <a:p>
            <a:pPr>
              <a:defRPr/>
            </a:pPr>
            <a:r>
              <a:rPr lang="tr-TR" dirty="0" smtClean="0"/>
              <a:t>1- İnsanı ön yargılı yapar gerçeği görmesini engeller.</a:t>
            </a:r>
          </a:p>
          <a:p>
            <a:pPr>
              <a:defRPr/>
            </a:pPr>
            <a:r>
              <a:rPr lang="tr-TR" dirty="0" smtClean="0"/>
              <a:t>2- İnsanı bilgiden uzaklaştırır araştırma yapmakta alı koyar</a:t>
            </a:r>
          </a:p>
          <a:p>
            <a:pPr>
              <a:defRPr/>
            </a:pPr>
            <a:r>
              <a:rPr lang="tr-TR" dirty="0" smtClean="0"/>
              <a:t>3- İnsanlar arasından kin,nefret ve düşmanlık duygularının gelişmesine sebep olur.</a:t>
            </a:r>
          </a:p>
          <a:p>
            <a:pPr>
              <a:defRPr/>
            </a:pPr>
            <a:r>
              <a:rPr lang="tr-TR" dirty="0" smtClean="0"/>
              <a:t>4- Aklımızın özgürce düşünmesine engel olur.</a:t>
            </a:r>
          </a:p>
        </p:txBody>
      </p:sp>
      <p:sp>
        <p:nvSpPr>
          <p:cNvPr id="2" name="1 Başlık"/>
          <p:cNvSpPr>
            <a:spLocks noGrp="1"/>
          </p:cNvSpPr>
          <p:nvPr>
            <p:ph type="title"/>
          </p:nvPr>
        </p:nvSpPr>
        <p:spPr>
          <a:xfrm>
            <a:off x="609600" y="391391"/>
            <a:ext cx="10972800" cy="1219200"/>
          </a:xfrm>
        </p:spPr>
        <p:txBody>
          <a:bodyPr>
            <a:normAutofit fontScale="90000"/>
          </a:bodyPr>
          <a:lstStyle/>
          <a:p>
            <a:pPr>
              <a:defRPr/>
            </a:pPr>
            <a:r>
              <a:rPr lang="tr-TR" dirty="0" smtClean="0"/>
              <a:t>TAASSUB’UN ZARARLARI;</a:t>
            </a:r>
            <a:br>
              <a:rPr lang="tr-TR" dirty="0" smtClean="0"/>
            </a:br>
            <a:endParaRPr lang="tr-TR" dirty="0"/>
          </a:p>
        </p:txBody>
      </p:sp>
      <p:sp>
        <p:nvSpPr>
          <p:cNvPr id="4" name="Altbilgi Yer Tutucusu 3"/>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1727" y="4669848"/>
            <a:ext cx="3200400" cy="323850"/>
          </a:xfrm>
          <a:prstGeom prst="rect">
            <a:avLst/>
          </a:prstGeom>
        </p:spPr>
      </p:pic>
    </p:spTree>
    <p:extLst>
      <p:ext uri="{BB962C8B-B14F-4D97-AF65-F5344CB8AC3E}">
        <p14:creationId xmlns:p14="http://schemas.microsoft.com/office/powerpoint/2010/main" val="393200306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250"/>
                                        <p:tgtEl>
                                          <p:spTgt spid="3">
                                            <p:txEl>
                                              <p:pRg st="0" end="0"/>
                                            </p:txEl>
                                          </p:spTgt>
                                        </p:tgtEl>
                                      </p:cBhvr>
                                    </p:animEffect>
                                    <p:anim calcmode="lin" valueType="num">
                                      <p:cBhvr>
                                        <p:cTn id="8" dur="2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2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250"/>
                                        <p:tgtEl>
                                          <p:spTgt spid="3">
                                            <p:txEl>
                                              <p:pRg st="1" end="1"/>
                                            </p:txEl>
                                          </p:spTgt>
                                        </p:tgtEl>
                                      </p:cBhvr>
                                    </p:animEffect>
                                    <p:anim calcmode="lin" valueType="num">
                                      <p:cBhvr>
                                        <p:cTn id="14" dur="22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22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4500"/>
                            </p:stCondLst>
                            <p:childTnLst>
                              <p:par>
                                <p:cTn id="17" presetID="42"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250"/>
                                        <p:tgtEl>
                                          <p:spTgt spid="3">
                                            <p:txEl>
                                              <p:pRg st="2" end="2"/>
                                            </p:txEl>
                                          </p:spTgt>
                                        </p:tgtEl>
                                      </p:cBhvr>
                                    </p:animEffect>
                                    <p:anim calcmode="lin" valueType="num">
                                      <p:cBhvr>
                                        <p:cTn id="20" dur="22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2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6750"/>
                            </p:stCondLst>
                            <p:childTnLst>
                              <p:par>
                                <p:cTn id="23" presetID="42"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250"/>
                                        <p:tgtEl>
                                          <p:spTgt spid="3">
                                            <p:txEl>
                                              <p:pRg st="3" end="3"/>
                                            </p:txEl>
                                          </p:spTgt>
                                        </p:tgtEl>
                                      </p:cBhvr>
                                    </p:animEffect>
                                    <p:anim calcmode="lin" valueType="num">
                                      <p:cBhvr>
                                        <p:cTn id="26" dur="22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22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03012" y="1626042"/>
            <a:ext cx="11179387" cy="3070650"/>
          </a:xfrm>
        </p:spPr>
        <p:txBody>
          <a:bodyPr>
            <a:normAutofit lnSpcReduction="10000"/>
          </a:bodyPr>
          <a:lstStyle/>
          <a:p>
            <a:pPr>
              <a:defRPr/>
            </a:pPr>
            <a:r>
              <a:rPr lang="tr-TR" dirty="0" smtClean="0"/>
              <a:t>5- Gelişime ve yeni şeylerin üretilmesine engel olur.</a:t>
            </a:r>
          </a:p>
          <a:p>
            <a:pPr>
              <a:defRPr/>
            </a:pPr>
            <a:r>
              <a:rPr lang="tr-TR" dirty="0" smtClean="0"/>
              <a:t>6- Toplumun cahil ve bilgisiz kalmasına sebep olur.</a:t>
            </a:r>
          </a:p>
          <a:p>
            <a:pPr>
              <a:defRPr/>
            </a:pPr>
            <a:r>
              <a:rPr lang="tr-TR" dirty="0" smtClean="0"/>
              <a:t>7- Toplumun üzerinde devam etmesine ve doğruyu bulamamasına sebep olur.</a:t>
            </a:r>
          </a:p>
          <a:p>
            <a:pPr>
              <a:defRPr/>
            </a:pPr>
            <a:r>
              <a:rPr lang="tr-TR" dirty="0" smtClean="0"/>
              <a:t>8- Taassup sahibi topraklarda fikir zenginliği ve farklı düşünceler pek fazla olmaz.</a:t>
            </a:r>
          </a:p>
          <a:p>
            <a:pPr marL="0" indent="0">
              <a:buNone/>
              <a:defRPr/>
            </a:pPr>
            <a:r>
              <a:rPr lang="tr-TR" dirty="0" smtClean="0"/>
              <a:t>	</a:t>
            </a:r>
          </a:p>
          <a:p>
            <a:pPr>
              <a:defRPr/>
            </a:pPr>
            <a:endParaRPr lang="tr-TR" dirty="0"/>
          </a:p>
        </p:txBody>
      </p:sp>
      <p:sp>
        <p:nvSpPr>
          <p:cNvPr id="2" name="1 Başlık"/>
          <p:cNvSpPr>
            <a:spLocks noGrp="1"/>
          </p:cNvSpPr>
          <p:nvPr>
            <p:ph type="title"/>
          </p:nvPr>
        </p:nvSpPr>
        <p:spPr>
          <a:xfrm>
            <a:off x="599209" y="318654"/>
            <a:ext cx="10972800" cy="1219200"/>
          </a:xfrm>
        </p:spPr>
        <p:txBody>
          <a:bodyPr>
            <a:normAutofit fontScale="90000"/>
          </a:bodyPr>
          <a:lstStyle/>
          <a:p>
            <a:pPr>
              <a:defRPr/>
            </a:pPr>
            <a:r>
              <a:rPr lang="tr-TR" dirty="0" smtClean="0"/>
              <a:t>TAASSUB’UN ZARARLARI;</a:t>
            </a:r>
            <a:br>
              <a:rPr lang="tr-TR" dirty="0" smtClean="0"/>
            </a:br>
            <a:endParaRPr lang="tr-TR" dirty="0"/>
          </a:p>
        </p:txBody>
      </p:sp>
      <p:sp>
        <p:nvSpPr>
          <p:cNvPr id="4" name="Altbilgi Yer Tutucusu 3"/>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7318" y="4784580"/>
            <a:ext cx="4267200" cy="219075"/>
          </a:xfrm>
          <a:prstGeom prst="rect">
            <a:avLst/>
          </a:prstGeom>
        </p:spPr>
      </p:pic>
    </p:spTree>
    <p:extLst>
      <p:ext uri="{BB962C8B-B14F-4D97-AF65-F5344CB8AC3E}">
        <p14:creationId xmlns:p14="http://schemas.microsoft.com/office/powerpoint/2010/main" val="17016486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0"/>
                                        <p:tgtEl>
                                          <p:spTgt spid="3">
                                            <p:txEl>
                                              <p:pRg st="0" end="0"/>
                                            </p:txEl>
                                          </p:spTgt>
                                        </p:tgtEl>
                                      </p:cBhvr>
                                    </p:animEffect>
                                    <p:anim calcmode="lin" valueType="num">
                                      <p:cBhvr>
                                        <p:cTn id="8" dur="2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500"/>
                                        <p:tgtEl>
                                          <p:spTgt spid="3">
                                            <p:txEl>
                                              <p:pRg st="1" end="1"/>
                                            </p:txEl>
                                          </p:spTgt>
                                        </p:tgtEl>
                                      </p:cBhvr>
                                    </p:animEffect>
                                    <p:anim calcmode="lin" valueType="num">
                                      <p:cBhvr>
                                        <p:cTn id="14" dur="2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2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500"/>
                                        <p:tgtEl>
                                          <p:spTgt spid="3">
                                            <p:txEl>
                                              <p:pRg st="2" end="2"/>
                                            </p:txEl>
                                          </p:spTgt>
                                        </p:tgtEl>
                                      </p:cBhvr>
                                    </p:animEffect>
                                    <p:anim calcmode="lin" valueType="num">
                                      <p:cBhvr>
                                        <p:cTn id="20" dur="2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2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7500"/>
                            </p:stCondLst>
                            <p:childTnLst>
                              <p:par>
                                <p:cTn id="23" presetID="42"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500"/>
                                        <p:tgtEl>
                                          <p:spTgt spid="3">
                                            <p:txEl>
                                              <p:pRg st="3" end="3"/>
                                            </p:txEl>
                                          </p:spTgt>
                                        </p:tgtEl>
                                      </p:cBhvr>
                                    </p:animEffect>
                                    <p:anim calcmode="lin" valueType="num">
                                      <p:cBhvr>
                                        <p:cTn id="26" dur="2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2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400861" y="1328963"/>
            <a:ext cx="6841768" cy="4839608"/>
          </a:xfrm>
        </p:spPr>
        <p:txBody>
          <a:bodyPr>
            <a:normAutofit lnSpcReduction="10000"/>
          </a:bodyPr>
          <a:lstStyle/>
          <a:p>
            <a:pPr>
              <a:defRPr/>
            </a:pPr>
            <a:r>
              <a:rPr lang="tr-TR" dirty="0" smtClean="0">
                <a:solidFill>
                  <a:srgbClr val="FFFF00"/>
                </a:solidFill>
              </a:rPr>
              <a:t>AKIL:</a:t>
            </a:r>
            <a:r>
              <a:rPr lang="tr-TR" dirty="0" smtClean="0"/>
              <a:t> </a:t>
            </a:r>
            <a:r>
              <a:rPr lang="tr-TR" dirty="0" smtClean="0"/>
              <a:t> Doğru </a:t>
            </a:r>
            <a:r>
              <a:rPr lang="tr-TR" dirty="0" smtClean="0"/>
              <a:t>ve yanlışı, güzel ve çirkini ayırt edebilme kabiliyetidir. Yürümek, koşmak,  konuşmak, spor yapmak,şarkı söylemek nasıl bir yetenekse akılda beynimizi kullanarak sahip olduğumuz bir yetenektir. Allah’ın insana bahşettiği en önemli nimetlerden birisidir. Belki de en önemlisidir.çünkü akıl nimeti olmadan diğer nimetlerin değerini anlayamayız</a:t>
            </a:r>
            <a:r>
              <a:rPr lang="tr-TR" dirty="0" smtClean="0"/>
              <a:t>.</a:t>
            </a:r>
          </a:p>
          <a:p>
            <a:pPr marL="0" indent="0">
              <a:buNone/>
              <a:defRPr/>
            </a:pPr>
            <a:endParaRPr lang="tr-TR" dirty="0" smtClean="0"/>
          </a:p>
          <a:p>
            <a:pPr eaLnBrk="1" hangingPunct="1">
              <a:defRPr/>
            </a:pPr>
            <a:r>
              <a:rPr lang="tr-TR" dirty="0" smtClean="0"/>
              <a:t>İnsanı diğer canlılardan ayırt eden en önemli özellik akıllı ve düşünebilir olmasıdır.</a:t>
            </a:r>
          </a:p>
          <a:p>
            <a:pPr eaLnBrk="1" hangingPunct="1">
              <a:buFont typeface="Wingdings" panose="05000000000000000000" pitchFamily="2" charset="2"/>
              <a:buNone/>
              <a:defRPr/>
            </a:pPr>
            <a:endParaRPr lang="tr-TR" dirty="0" smtClean="0"/>
          </a:p>
        </p:txBody>
      </p:sp>
      <p:sp>
        <p:nvSpPr>
          <p:cNvPr id="19458" name="Rectangle 2"/>
          <p:cNvSpPr>
            <a:spLocks noGrp="1" noChangeArrowheads="1"/>
          </p:cNvSpPr>
          <p:nvPr>
            <p:ph type="title"/>
          </p:nvPr>
        </p:nvSpPr>
        <p:spPr>
          <a:xfrm>
            <a:off x="609599" y="377370"/>
            <a:ext cx="11350171" cy="791029"/>
          </a:xfrm>
        </p:spPr>
        <p:txBody>
          <a:bodyPr>
            <a:normAutofit/>
          </a:bodyPr>
          <a:lstStyle/>
          <a:p>
            <a:pPr eaLnBrk="1" hangingPunct="1">
              <a:defRPr/>
            </a:pPr>
            <a:r>
              <a:rPr lang="tr-TR" sz="4000" dirty="0"/>
              <a:t>Aklın Dini Sorumluluktaki yeri </a:t>
            </a:r>
            <a:r>
              <a:rPr lang="tr-TR" sz="4000" dirty="0" smtClean="0"/>
              <a:t>ve Önemi</a:t>
            </a:r>
            <a:endParaRPr lang="tr-TR" sz="4000"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2050"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233" y="1401763"/>
            <a:ext cx="4155167" cy="42733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66305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09600" y="1420813"/>
            <a:ext cx="10972800" cy="4530725"/>
          </a:xfrm>
        </p:spPr>
        <p:txBody>
          <a:bodyPr/>
          <a:lstStyle/>
          <a:p>
            <a:pPr>
              <a:defRPr/>
            </a:pPr>
            <a:endParaRPr lang="tr-TR" dirty="0"/>
          </a:p>
          <a:p>
            <a:pPr marL="0" indent="0">
              <a:buNone/>
              <a:defRPr/>
            </a:pPr>
            <a:r>
              <a:rPr lang="tr-TR" dirty="0" smtClean="0"/>
              <a:t>Anayasamızın 24. maddesi din ve vicdan hürriyetini, 25. </a:t>
            </a:r>
            <a:r>
              <a:rPr lang="tr-TR" dirty="0"/>
              <a:t>maddesi  Düşünce ve Kanaat </a:t>
            </a:r>
            <a:r>
              <a:rPr lang="tr-TR" dirty="0" smtClean="0"/>
              <a:t>Hürriyetini, 26. </a:t>
            </a:r>
            <a:r>
              <a:rPr lang="tr-TR" dirty="0"/>
              <a:t>maddesi ise Düşünceyi Açıklama ve Yayma </a:t>
            </a:r>
            <a:r>
              <a:rPr lang="tr-TR" dirty="0" smtClean="0"/>
              <a:t>Hürriyetini konu edinir.</a:t>
            </a:r>
            <a:endParaRPr lang="tr-TR" dirty="0"/>
          </a:p>
        </p:txBody>
      </p:sp>
      <p:sp>
        <p:nvSpPr>
          <p:cNvPr id="2" name="1 Başlık"/>
          <p:cNvSpPr>
            <a:spLocks noGrp="1"/>
          </p:cNvSpPr>
          <p:nvPr>
            <p:ph type="title"/>
          </p:nvPr>
        </p:nvSpPr>
        <p:spPr/>
        <p:txBody>
          <a:bodyPr/>
          <a:lstStyle/>
          <a:p>
            <a:pPr>
              <a:defRPr/>
            </a:pPr>
            <a:r>
              <a:rPr lang="tr-TR" sz="3200" dirty="0"/>
              <a:t>ANAYASA (24-25-26 MADDELER)</a:t>
            </a:r>
          </a:p>
        </p:txBody>
      </p:sp>
      <p:sp>
        <p:nvSpPr>
          <p:cNvPr id="4" name="Altbilgi Yer Tutucusu 3"/>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16386" name="Picture 2" descr="Ä°lgili resi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6693" y="3388448"/>
            <a:ext cx="4780107" cy="268982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684146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a:xfrm>
            <a:off x="344905" y="1420813"/>
            <a:ext cx="11397915" cy="4718050"/>
          </a:xfrm>
        </p:spPr>
        <p:txBody>
          <a:bodyPr/>
          <a:lstStyle/>
          <a:p>
            <a:pPr eaLnBrk="1" hangingPunct="1">
              <a:lnSpc>
                <a:spcPct val="80000"/>
              </a:lnSpc>
              <a:defRPr/>
            </a:pPr>
            <a:r>
              <a:rPr lang="tr-TR" sz="2800" dirty="0"/>
              <a:t>Karganın biri seke seke yürüyen güzel bir keklik görmüş, kekliğin güzelliğine ve alımlı yürüyüşüne hayran olmuş. Sürekli kekliği izlemeye başlamış</a:t>
            </a:r>
            <a:r>
              <a:rPr lang="tr-TR" sz="2800" dirty="0" smtClean="0"/>
              <a:t>. Tek </a:t>
            </a:r>
            <a:r>
              <a:rPr lang="tr-TR" sz="2800" dirty="0"/>
              <a:t>gayesi keklik gibi olmakmış. </a:t>
            </a:r>
            <a:endParaRPr lang="tr-TR" sz="2800" dirty="0" smtClean="0"/>
          </a:p>
          <a:p>
            <a:pPr marL="0" indent="0" eaLnBrk="1" hangingPunct="1">
              <a:lnSpc>
                <a:spcPct val="80000"/>
              </a:lnSpc>
              <a:buNone/>
              <a:defRPr/>
            </a:pPr>
            <a:endParaRPr lang="tr-TR" sz="2800" dirty="0"/>
          </a:p>
          <a:p>
            <a:pPr marL="0" indent="0" eaLnBrk="1" hangingPunct="1">
              <a:lnSpc>
                <a:spcPct val="80000"/>
              </a:lnSpc>
              <a:buNone/>
              <a:defRPr/>
            </a:pPr>
            <a:r>
              <a:rPr lang="tr-TR" sz="2800" dirty="0" smtClean="0"/>
              <a:t>Keklik </a:t>
            </a:r>
            <a:r>
              <a:rPr lang="tr-TR" sz="2800" dirty="0"/>
              <a:t>bu durumdan rahatsız olmaya başlamış ve “Ne kadar benzerse benzesin hiçbir şey aslı gibi gerçek olamaz. Çaban boşunadır. Bu durmadan vazgeç demiş” demiş. Fakat karga bir türlü vazgeçememiş ama keklik gibi incelikli yürümeyi de öğrenememiş. Zavallı karga kendi yürüyüşünü de unutmuş. </a:t>
            </a:r>
            <a:endParaRPr lang="tr-TR" sz="2800" dirty="0" smtClean="0"/>
          </a:p>
          <a:p>
            <a:pPr marL="0" indent="0" eaLnBrk="1" hangingPunct="1">
              <a:lnSpc>
                <a:spcPct val="80000"/>
              </a:lnSpc>
              <a:buNone/>
              <a:defRPr/>
            </a:pPr>
            <a:r>
              <a:rPr lang="tr-TR" sz="2800" dirty="0" smtClean="0"/>
              <a:t>Herkese </a:t>
            </a:r>
            <a:r>
              <a:rPr lang="tr-TR" sz="2800" dirty="0"/>
              <a:t>karşı gülünç duruma düşmüş..”</a:t>
            </a:r>
          </a:p>
          <a:p>
            <a:pPr eaLnBrk="1" hangingPunct="1">
              <a:lnSpc>
                <a:spcPct val="80000"/>
              </a:lnSpc>
              <a:buFont typeface="Wingdings" panose="05000000000000000000" pitchFamily="2" charset="2"/>
              <a:buNone/>
              <a:defRPr/>
            </a:pPr>
            <a:r>
              <a:rPr lang="tr-TR" sz="2800" dirty="0"/>
              <a:t>                 </a:t>
            </a:r>
            <a:r>
              <a:rPr lang="tr-TR" sz="2800" dirty="0" smtClean="0"/>
              <a:t>							</a:t>
            </a:r>
            <a:r>
              <a:rPr lang="tr-TR" sz="2800" dirty="0" err="1" smtClean="0"/>
              <a:t>Beydaba</a:t>
            </a:r>
            <a:r>
              <a:rPr lang="tr-TR" sz="2800" dirty="0" smtClean="0"/>
              <a:t>, </a:t>
            </a:r>
            <a:r>
              <a:rPr lang="tr-TR" sz="2800" dirty="0" err="1" smtClean="0"/>
              <a:t>Kelile</a:t>
            </a:r>
            <a:r>
              <a:rPr lang="tr-TR" sz="2800" dirty="0" smtClean="0"/>
              <a:t> </a:t>
            </a:r>
            <a:r>
              <a:rPr lang="tr-TR" sz="2800" dirty="0"/>
              <a:t>ve </a:t>
            </a:r>
            <a:r>
              <a:rPr lang="tr-TR" sz="2800" dirty="0" err="1"/>
              <a:t>Dimne</a:t>
            </a:r>
            <a:endParaRPr lang="tr-TR" sz="2800" dirty="0"/>
          </a:p>
        </p:txBody>
      </p:sp>
      <p:sp>
        <p:nvSpPr>
          <p:cNvPr id="36866" name="Rectangle 2"/>
          <p:cNvSpPr>
            <a:spLocks noGrp="1" noChangeArrowheads="1"/>
          </p:cNvSpPr>
          <p:nvPr>
            <p:ph type="title"/>
          </p:nvPr>
        </p:nvSpPr>
        <p:spPr>
          <a:xfrm>
            <a:off x="578427" y="363681"/>
            <a:ext cx="10972800" cy="706582"/>
          </a:xfrm>
        </p:spPr>
        <p:txBody>
          <a:bodyPr>
            <a:normAutofit fontScale="90000"/>
          </a:bodyPr>
          <a:lstStyle/>
          <a:p>
            <a:pPr eaLnBrk="1" hangingPunct="1">
              <a:defRPr/>
            </a:pPr>
            <a:r>
              <a:rPr lang="tr-TR" dirty="0" smtClean="0"/>
              <a:t>Kıssadan Hisse</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41961683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randombar(horizontal)">
                                      <p:cBhvr>
                                        <p:cTn id="7" dur="500"/>
                                        <p:tgtEl>
                                          <p:spTgt spid="3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randombar(horizontal)">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randombar(horizontal)">
                                      <p:cBhvr>
                                        <p:cTn id="17" dur="5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609600" y="1149927"/>
            <a:ext cx="10972800" cy="4572000"/>
          </a:xfrm>
        </p:spPr>
        <p:txBody>
          <a:bodyPr/>
          <a:lstStyle/>
          <a:p>
            <a:pPr marL="609600" indent="-609600" eaLnBrk="1" hangingPunct="1">
              <a:lnSpc>
                <a:spcPct val="90000"/>
              </a:lnSpc>
              <a:buNone/>
              <a:defRPr/>
            </a:pPr>
            <a:r>
              <a:rPr lang="tr-TR" sz="2400" dirty="0"/>
              <a:t>İslam dinine göre aşağıdakilerden hangisi bilginin kaynağı değildir.</a:t>
            </a:r>
          </a:p>
          <a:p>
            <a:pPr marL="609600" indent="-609600" eaLnBrk="1" hangingPunct="1">
              <a:lnSpc>
                <a:spcPct val="90000"/>
              </a:lnSpc>
              <a:buFont typeface="Wingdings" panose="05000000000000000000" pitchFamily="2" charset="2"/>
              <a:buAutoNum type="alphaLcParenR"/>
              <a:defRPr/>
            </a:pPr>
            <a:r>
              <a:rPr lang="tr-TR" sz="2400" dirty="0"/>
              <a:t>Rüyalar</a:t>
            </a:r>
          </a:p>
          <a:p>
            <a:pPr marL="609600" indent="-609600" eaLnBrk="1" hangingPunct="1">
              <a:lnSpc>
                <a:spcPct val="90000"/>
              </a:lnSpc>
              <a:buFont typeface="Wingdings" panose="05000000000000000000" pitchFamily="2" charset="2"/>
              <a:buAutoNum type="alphaLcParenR"/>
              <a:defRPr/>
            </a:pPr>
            <a:r>
              <a:rPr lang="tr-TR" sz="2400" dirty="0"/>
              <a:t>Kur’an-ı Kerim</a:t>
            </a:r>
          </a:p>
          <a:p>
            <a:pPr marL="609600" indent="-609600" eaLnBrk="1" hangingPunct="1">
              <a:lnSpc>
                <a:spcPct val="90000"/>
              </a:lnSpc>
              <a:buFont typeface="Wingdings" panose="05000000000000000000" pitchFamily="2" charset="2"/>
              <a:buAutoNum type="alphaLcParenR"/>
              <a:defRPr/>
            </a:pPr>
            <a:r>
              <a:rPr lang="tr-TR" sz="2400" dirty="0"/>
              <a:t>Duyular</a:t>
            </a:r>
          </a:p>
          <a:p>
            <a:pPr marL="609600" indent="-609600" eaLnBrk="1" hangingPunct="1">
              <a:lnSpc>
                <a:spcPct val="90000"/>
              </a:lnSpc>
              <a:buFont typeface="Wingdings" panose="05000000000000000000" pitchFamily="2" charset="2"/>
              <a:buAutoNum type="alphaLcParenR"/>
              <a:defRPr/>
            </a:pPr>
            <a:r>
              <a:rPr lang="tr-TR" sz="2400" dirty="0"/>
              <a:t>Akıl</a:t>
            </a:r>
          </a:p>
          <a:p>
            <a:pPr marL="609600" indent="-609600" eaLnBrk="1" hangingPunct="1">
              <a:lnSpc>
                <a:spcPct val="90000"/>
              </a:lnSpc>
              <a:buNone/>
              <a:defRPr/>
            </a:pPr>
            <a:r>
              <a:rPr lang="tr-TR" sz="2400" dirty="0"/>
              <a:t>Aşağıdakilerden hangisi aklın işlevlerinden birisi değildir.</a:t>
            </a:r>
          </a:p>
          <a:p>
            <a:pPr marL="609600" indent="-609600" eaLnBrk="1" hangingPunct="1">
              <a:lnSpc>
                <a:spcPct val="90000"/>
              </a:lnSpc>
              <a:buFont typeface="Wingdings" panose="05000000000000000000" pitchFamily="2" charset="2"/>
              <a:buAutoNum type="alphaLcParenR"/>
              <a:defRPr/>
            </a:pPr>
            <a:r>
              <a:rPr lang="tr-TR" sz="2400" dirty="0"/>
              <a:t>Düşünmek</a:t>
            </a:r>
          </a:p>
          <a:p>
            <a:pPr marL="609600" indent="-609600" eaLnBrk="1" hangingPunct="1">
              <a:lnSpc>
                <a:spcPct val="90000"/>
              </a:lnSpc>
              <a:buFont typeface="Wingdings" panose="05000000000000000000" pitchFamily="2" charset="2"/>
              <a:buAutoNum type="alphaLcParenR"/>
              <a:defRPr/>
            </a:pPr>
            <a:r>
              <a:rPr lang="tr-TR" sz="2400" dirty="0"/>
              <a:t>İyiyi kötüden ayırmak,</a:t>
            </a:r>
          </a:p>
          <a:p>
            <a:pPr marL="609600" indent="-609600" eaLnBrk="1" hangingPunct="1">
              <a:lnSpc>
                <a:spcPct val="90000"/>
              </a:lnSpc>
              <a:buFont typeface="Wingdings" panose="05000000000000000000" pitchFamily="2" charset="2"/>
              <a:buAutoNum type="alphaLcParenR"/>
              <a:defRPr/>
            </a:pPr>
            <a:r>
              <a:rPr lang="tr-TR" sz="2400" dirty="0"/>
              <a:t>Tercihte bulunmak,</a:t>
            </a:r>
          </a:p>
          <a:p>
            <a:pPr marL="609600" indent="-609600" eaLnBrk="1" hangingPunct="1">
              <a:lnSpc>
                <a:spcPct val="90000"/>
              </a:lnSpc>
              <a:buFont typeface="Wingdings" panose="05000000000000000000" pitchFamily="2" charset="2"/>
              <a:buAutoNum type="alphaLcParenR"/>
              <a:defRPr/>
            </a:pPr>
            <a:r>
              <a:rPr lang="tr-TR" sz="2400" dirty="0"/>
              <a:t>Duymak</a:t>
            </a:r>
          </a:p>
        </p:txBody>
      </p:sp>
      <p:sp>
        <p:nvSpPr>
          <p:cNvPr id="35842"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extLst>
      <p:ext uri="{BB962C8B-B14F-4D97-AF65-F5344CB8AC3E}">
        <p14:creationId xmlns:p14="http://schemas.microsoft.com/office/powerpoint/2010/main" val="419865624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477251" y="943898"/>
            <a:ext cx="10928685" cy="5914102"/>
          </a:xfrm>
        </p:spPr>
        <p:txBody>
          <a:bodyPr/>
          <a:lstStyle/>
          <a:p>
            <a:pPr eaLnBrk="1" hangingPunct="1">
              <a:defRPr/>
            </a:pPr>
            <a:r>
              <a:rPr lang="tr-TR" sz="2800" dirty="0"/>
              <a:t>Doğruyu yanlıştan ayırabilme kabiliyeti nedir?</a:t>
            </a:r>
          </a:p>
          <a:p>
            <a:pPr eaLnBrk="1" hangingPunct="1">
              <a:buFont typeface="Wingdings" panose="05000000000000000000" pitchFamily="2" charset="2"/>
              <a:buNone/>
              <a:defRPr/>
            </a:pPr>
            <a:r>
              <a:rPr lang="tr-TR" sz="2800" dirty="0"/>
              <a:t>            </a:t>
            </a:r>
            <a:r>
              <a:rPr lang="tr-TR" sz="2800" dirty="0" smtClean="0">
                <a:solidFill>
                  <a:schemeClr val="hlink"/>
                </a:solidFill>
              </a:rPr>
              <a:t>Akıl</a:t>
            </a:r>
          </a:p>
          <a:p>
            <a:pPr eaLnBrk="1" hangingPunct="1">
              <a:buFont typeface="Wingdings" panose="05000000000000000000" pitchFamily="2" charset="2"/>
              <a:buNone/>
              <a:defRPr/>
            </a:pPr>
            <a:endParaRPr lang="tr-TR" sz="2800" dirty="0">
              <a:solidFill>
                <a:schemeClr val="hlink"/>
              </a:solidFill>
            </a:endParaRPr>
          </a:p>
          <a:p>
            <a:pPr eaLnBrk="1" hangingPunct="1">
              <a:defRPr/>
            </a:pPr>
            <a:r>
              <a:rPr lang="tr-TR" sz="2800" dirty="0"/>
              <a:t>İnsanların dini sorumlulukları erginlik çağına ulaşınca başlar niçin?</a:t>
            </a:r>
          </a:p>
          <a:p>
            <a:pPr eaLnBrk="1" hangingPunct="1">
              <a:buFont typeface="Wingdings" panose="05000000000000000000" pitchFamily="2" charset="2"/>
              <a:buNone/>
              <a:defRPr/>
            </a:pPr>
            <a:r>
              <a:rPr lang="tr-TR" sz="2800" dirty="0"/>
              <a:t>          </a:t>
            </a:r>
            <a:r>
              <a:rPr lang="tr-TR" sz="2800" dirty="0">
                <a:solidFill>
                  <a:schemeClr val="hlink"/>
                </a:solidFill>
              </a:rPr>
              <a:t>Aklı olgunlaştığı için</a:t>
            </a:r>
            <a:r>
              <a:rPr lang="tr-TR" sz="2800" dirty="0" smtClean="0">
                <a:solidFill>
                  <a:schemeClr val="hlink"/>
                </a:solidFill>
              </a:rPr>
              <a:t>.</a:t>
            </a:r>
          </a:p>
          <a:p>
            <a:pPr eaLnBrk="1" hangingPunct="1">
              <a:buFont typeface="Wingdings" panose="05000000000000000000" pitchFamily="2" charset="2"/>
              <a:buNone/>
              <a:defRPr/>
            </a:pPr>
            <a:endParaRPr lang="tr-TR" sz="2800" dirty="0">
              <a:solidFill>
                <a:schemeClr val="hlink"/>
              </a:solidFill>
            </a:endParaRPr>
          </a:p>
          <a:p>
            <a:pPr eaLnBrk="1" hangingPunct="1">
              <a:defRPr/>
            </a:pPr>
            <a:r>
              <a:rPr lang="tr-TR" sz="2800" dirty="0"/>
              <a:t>Aklı kullanmanın en önemli göstergesi nedir?</a:t>
            </a:r>
          </a:p>
          <a:p>
            <a:pPr eaLnBrk="1" hangingPunct="1">
              <a:buFont typeface="Wingdings" panose="05000000000000000000" pitchFamily="2" charset="2"/>
              <a:buNone/>
              <a:defRPr/>
            </a:pPr>
            <a:r>
              <a:rPr lang="tr-TR" sz="2800" dirty="0"/>
              <a:t>        </a:t>
            </a:r>
            <a:r>
              <a:rPr lang="tr-TR" sz="2800" dirty="0" smtClean="0">
                <a:solidFill>
                  <a:schemeClr val="hlink"/>
                </a:solidFill>
              </a:rPr>
              <a:t>Düşünmek</a:t>
            </a:r>
          </a:p>
          <a:p>
            <a:pPr eaLnBrk="1" hangingPunct="1">
              <a:buFont typeface="Wingdings" panose="05000000000000000000" pitchFamily="2" charset="2"/>
              <a:buNone/>
              <a:defRPr/>
            </a:pPr>
            <a:endParaRPr lang="tr-TR" sz="2800" dirty="0">
              <a:solidFill>
                <a:schemeClr val="hlink"/>
              </a:solidFill>
            </a:endParaRPr>
          </a:p>
          <a:p>
            <a:pPr eaLnBrk="1" hangingPunct="1">
              <a:defRPr/>
            </a:pPr>
            <a:r>
              <a:rPr lang="tr-TR" sz="2800" dirty="0"/>
              <a:t>Sorumluluklar  hangi özelliğimiz sayesinde yerine getirilir?     </a:t>
            </a:r>
          </a:p>
          <a:p>
            <a:pPr eaLnBrk="1" hangingPunct="1">
              <a:buFont typeface="Wingdings" panose="05000000000000000000" pitchFamily="2" charset="2"/>
              <a:buNone/>
              <a:defRPr/>
            </a:pPr>
            <a:r>
              <a:rPr lang="tr-TR" sz="2800" dirty="0"/>
              <a:t>        </a:t>
            </a:r>
            <a:r>
              <a:rPr lang="tr-TR" sz="2800" dirty="0">
                <a:solidFill>
                  <a:schemeClr val="hlink"/>
                </a:solidFill>
              </a:rPr>
              <a:t>Akıl</a:t>
            </a:r>
          </a:p>
        </p:txBody>
      </p:sp>
      <p:sp>
        <p:nvSpPr>
          <p:cNvPr id="37890"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74686714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 calcmode="lin" valueType="num">
                                      <p:cBhvr additive="base">
                                        <p:cTn id="13" dur="5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7891">
                                            <p:txEl>
                                              <p:pRg st="3" end="3"/>
                                            </p:txEl>
                                          </p:spTgt>
                                        </p:tgtEl>
                                        <p:attrNameLst>
                                          <p:attrName>style.visibility</p:attrName>
                                        </p:attrNameLst>
                                      </p:cBhvr>
                                      <p:to>
                                        <p:strVal val="visible"/>
                                      </p:to>
                                    </p:set>
                                    <p:anim calcmode="lin" valueType="num">
                                      <p:cBhvr additive="base">
                                        <p:cTn id="19" dur="5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7891">
                                            <p:txEl>
                                              <p:pRg st="4" end="4"/>
                                            </p:txEl>
                                          </p:spTgt>
                                        </p:tgtEl>
                                        <p:attrNameLst>
                                          <p:attrName>style.visibility</p:attrName>
                                        </p:attrNameLst>
                                      </p:cBhvr>
                                      <p:to>
                                        <p:strVal val="visible"/>
                                      </p:to>
                                    </p:set>
                                    <p:anim calcmode="lin" valueType="num">
                                      <p:cBhvr additive="base">
                                        <p:cTn id="25"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7891">
                                            <p:txEl>
                                              <p:pRg st="6" end="6"/>
                                            </p:txEl>
                                          </p:spTgt>
                                        </p:tgtEl>
                                        <p:attrNameLst>
                                          <p:attrName>style.visibility</p:attrName>
                                        </p:attrNameLst>
                                      </p:cBhvr>
                                      <p:to>
                                        <p:strVal val="visible"/>
                                      </p:to>
                                    </p:set>
                                    <p:anim calcmode="lin" valueType="num">
                                      <p:cBhvr additive="base">
                                        <p:cTn id="31" dur="5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8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7891">
                                            <p:txEl>
                                              <p:pRg st="7" end="7"/>
                                            </p:txEl>
                                          </p:spTgt>
                                        </p:tgtEl>
                                        <p:attrNameLst>
                                          <p:attrName>style.visibility</p:attrName>
                                        </p:attrNameLst>
                                      </p:cBhvr>
                                      <p:to>
                                        <p:strVal val="visible"/>
                                      </p:to>
                                    </p:set>
                                    <p:anim calcmode="lin" valueType="num">
                                      <p:cBhvr additive="base">
                                        <p:cTn id="37" dur="500" fill="hold"/>
                                        <p:tgtEl>
                                          <p:spTgt spid="3789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789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7891">
                                            <p:txEl>
                                              <p:pRg st="9" end="9"/>
                                            </p:txEl>
                                          </p:spTgt>
                                        </p:tgtEl>
                                        <p:attrNameLst>
                                          <p:attrName>style.visibility</p:attrName>
                                        </p:attrNameLst>
                                      </p:cBhvr>
                                      <p:to>
                                        <p:strVal val="visible"/>
                                      </p:to>
                                    </p:set>
                                    <p:anim calcmode="lin" valueType="num">
                                      <p:cBhvr additive="base">
                                        <p:cTn id="43" dur="500" fill="hold"/>
                                        <p:tgtEl>
                                          <p:spTgt spid="37891">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789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7891">
                                            <p:txEl>
                                              <p:pRg st="10" end="10"/>
                                            </p:txEl>
                                          </p:spTgt>
                                        </p:tgtEl>
                                        <p:attrNameLst>
                                          <p:attrName>style.visibility</p:attrName>
                                        </p:attrNameLst>
                                      </p:cBhvr>
                                      <p:to>
                                        <p:strVal val="visible"/>
                                      </p:to>
                                    </p:set>
                                    <p:anim calcmode="lin" valueType="num">
                                      <p:cBhvr additive="base">
                                        <p:cTn id="49" dur="500" fill="hold"/>
                                        <p:tgtEl>
                                          <p:spTgt spid="37891">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789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a:xfrm>
            <a:off x="609600" y="958646"/>
            <a:ext cx="10972800" cy="5737122"/>
          </a:xfrm>
        </p:spPr>
        <p:txBody>
          <a:bodyPr/>
          <a:lstStyle/>
          <a:p>
            <a:pPr eaLnBrk="1" hangingPunct="1">
              <a:lnSpc>
                <a:spcPct val="90000"/>
              </a:lnSpc>
              <a:defRPr/>
            </a:pPr>
            <a:r>
              <a:rPr lang="tr-TR" dirty="0" smtClean="0"/>
              <a:t>Düşünceye malzeme taşıyan şey nedir?</a:t>
            </a:r>
          </a:p>
          <a:p>
            <a:pPr eaLnBrk="1" hangingPunct="1">
              <a:lnSpc>
                <a:spcPct val="90000"/>
              </a:lnSpc>
              <a:buFont typeface="Wingdings" panose="05000000000000000000" pitchFamily="2" charset="2"/>
              <a:buNone/>
              <a:defRPr/>
            </a:pPr>
            <a:r>
              <a:rPr lang="tr-TR" dirty="0" smtClean="0"/>
              <a:t>         </a:t>
            </a:r>
            <a:r>
              <a:rPr lang="tr-TR" dirty="0" smtClean="0">
                <a:solidFill>
                  <a:schemeClr val="hlink"/>
                </a:solidFill>
              </a:rPr>
              <a:t>Bilgi</a:t>
            </a:r>
          </a:p>
          <a:p>
            <a:pPr eaLnBrk="1" hangingPunct="1">
              <a:lnSpc>
                <a:spcPct val="90000"/>
              </a:lnSpc>
              <a:buFont typeface="Wingdings" panose="05000000000000000000" pitchFamily="2" charset="2"/>
              <a:buNone/>
              <a:defRPr/>
            </a:pPr>
            <a:endParaRPr lang="tr-TR" dirty="0" smtClean="0">
              <a:solidFill>
                <a:schemeClr val="hlink"/>
              </a:solidFill>
            </a:endParaRPr>
          </a:p>
          <a:p>
            <a:pPr eaLnBrk="1" hangingPunct="1">
              <a:lnSpc>
                <a:spcPct val="90000"/>
              </a:lnSpc>
              <a:defRPr/>
            </a:pPr>
            <a:r>
              <a:rPr lang="tr-TR" dirty="0" smtClean="0"/>
              <a:t>Doğru </a:t>
            </a:r>
            <a:r>
              <a:rPr lang="tr-TR" dirty="0" err="1" smtClean="0"/>
              <a:t>bilgi+doğru</a:t>
            </a:r>
            <a:r>
              <a:rPr lang="tr-TR" dirty="0" smtClean="0"/>
              <a:t> düşünce=</a:t>
            </a:r>
          </a:p>
          <a:p>
            <a:pPr eaLnBrk="1" hangingPunct="1">
              <a:lnSpc>
                <a:spcPct val="90000"/>
              </a:lnSpc>
              <a:buFont typeface="Wingdings" panose="05000000000000000000" pitchFamily="2" charset="2"/>
              <a:buNone/>
              <a:defRPr/>
            </a:pPr>
            <a:r>
              <a:rPr lang="tr-TR" dirty="0" smtClean="0"/>
              <a:t>       </a:t>
            </a:r>
            <a:r>
              <a:rPr lang="tr-TR" dirty="0" smtClean="0">
                <a:solidFill>
                  <a:schemeClr val="hlink"/>
                </a:solidFill>
              </a:rPr>
              <a:t>Doğru sonuç</a:t>
            </a:r>
          </a:p>
          <a:p>
            <a:pPr eaLnBrk="1" hangingPunct="1">
              <a:lnSpc>
                <a:spcPct val="90000"/>
              </a:lnSpc>
              <a:buFont typeface="Wingdings" panose="05000000000000000000" pitchFamily="2" charset="2"/>
              <a:buNone/>
              <a:defRPr/>
            </a:pPr>
            <a:endParaRPr lang="tr-TR" dirty="0" smtClean="0">
              <a:solidFill>
                <a:schemeClr val="hlink"/>
              </a:solidFill>
            </a:endParaRPr>
          </a:p>
          <a:p>
            <a:pPr eaLnBrk="1" hangingPunct="1">
              <a:lnSpc>
                <a:spcPct val="90000"/>
              </a:lnSpc>
              <a:defRPr/>
            </a:pPr>
            <a:r>
              <a:rPr lang="tr-TR" dirty="0" smtClean="0"/>
              <a:t>Doğru bilgi neye dayanmaz</a:t>
            </a:r>
          </a:p>
          <a:p>
            <a:pPr eaLnBrk="1" hangingPunct="1">
              <a:lnSpc>
                <a:spcPct val="90000"/>
              </a:lnSpc>
              <a:buFont typeface="Wingdings" panose="05000000000000000000" pitchFamily="2" charset="2"/>
              <a:buNone/>
              <a:defRPr/>
            </a:pPr>
            <a:r>
              <a:rPr lang="tr-TR" dirty="0" smtClean="0"/>
              <a:t>      </a:t>
            </a:r>
            <a:r>
              <a:rPr lang="tr-TR" dirty="0" smtClean="0">
                <a:solidFill>
                  <a:schemeClr val="hlink"/>
                </a:solidFill>
              </a:rPr>
              <a:t>Tahmin ve şüpheye</a:t>
            </a:r>
          </a:p>
          <a:p>
            <a:pPr eaLnBrk="1" hangingPunct="1">
              <a:lnSpc>
                <a:spcPct val="90000"/>
              </a:lnSpc>
              <a:buFont typeface="Wingdings" panose="05000000000000000000" pitchFamily="2" charset="2"/>
              <a:buNone/>
              <a:defRPr/>
            </a:pPr>
            <a:endParaRPr lang="tr-TR" dirty="0" smtClean="0">
              <a:solidFill>
                <a:schemeClr val="hlink"/>
              </a:solidFill>
            </a:endParaRPr>
          </a:p>
          <a:p>
            <a:pPr eaLnBrk="1" hangingPunct="1">
              <a:lnSpc>
                <a:spcPct val="90000"/>
              </a:lnSpc>
              <a:defRPr/>
            </a:pPr>
            <a:r>
              <a:rPr lang="tr-TR" dirty="0" smtClean="0"/>
              <a:t>“……. ………ilimden Allah’a sığınırım</a:t>
            </a:r>
          </a:p>
          <a:p>
            <a:pPr eaLnBrk="1" hangingPunct="1">
              <a:lnSpc>
                <a:spcPct val="90000"/>
              </a:lnSpc>
              <a:buFont typeface="Wingdings" panose="05000000000000000000" pitchFamily="2" charset="2"/>
              <a:buNone/>
              <a:defRPr/>
            </a:pPr>
            <a:r>
              <a:rPr lang="tr-TR" dirty="0" smtClean="0"/>
              <a:t>       </a:t>
            </a:r>
            <a:r>
              <a:rPr lang="tr-TR" dirty="0" smtClean="0">
                <a:solidFill>
                  <a:schemeClr val="hlink"/>
                </a:solidFill>
              </a:rPr>
              <a:t>Fayda vermeyen</a:t>
            </a:r>
          </a:p>
        </p:txBody>
      </p:sp>
      <p:sp>
        <p:nvSpPr>
          <p:cNvPr id="41986"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176962817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1987">
                                            <p:txEl>
                                              <p:pRg st="1" end="1"/>
                                            </p:txEl>
                                          </p:spTgt>
                                        </p:tgtEl>
                                        <p:attrNameLst>
                                          <p:attrName>style.visibility</p:attrName>
                                        </p:attrNameLst>
                                      </p:cBhvr>
                                      <p:to>
                                        <p:strVal val="visible"/>
                                      </p:to>
                                    </p:set>
                                    <p:anim calcmode="lin" valueType="num">
                                      <p:cBhvr additive="base">
                                        <p:cTn id="13"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1987">
                                            <p:txEl>
                                              <p:pRg st="3" end="3"/>
                                            </p:txEl>
                                          </p:spTgt>
                                        </p:tgtEl>
                                        <p:attrNameLst>
                                          <p:attrName>style.visibility</p:attrName>
                                        </p:attrNameLst>
                                      </p:cBhvr>
                                      <p:to>
                                        <p:strVal val="visible"/>
                                      </p:to>
                                    </p:set>
                                    <p:anim calcmode="lin" valueType="num">
                                      <p:cBhvr additive="base">
                                        <p:cTn id="19" dur="5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1987">
                                            <p:txEl>
                                              <p:pRg st="4" end="4"/>
                                            </p:txEl>
                                          </p:spTgt>
                                        </p:tgtEl>
                                        <p:attrNameLst>
                                          <p:attrName>style.visibility</p:attrName>
                                        </p:attrNameLst>
                                      </p:cBhvr>
                                      <p:to>
                                        <p:strVal val="visible"/>
                                      </p:to>
                                    </p:set>
                                    <p:anim calcmode="lin" valueType="num">
                                      <p:cBhvr additive="base">
                                        <p:cTn id="25" dur="500" fill="hold"/>
                                        <p:tgtEl>
                                          <p:spTgt spid="4198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1987">
                                            <p:txEl>
                                              <p:pRg st="6" end="6"/>
                                            </p:txEl>
                                          </p:spTgt>
                                        </p:tgtEl>
                                        <p:attrNameLst>
                                          <p:attrName>style.visibility</p:attrName>
                                        </p:attrNameLst>
                                      </p:cBhvr>
                                      <p:to>
                                        <p:strVal val="visible"/>
                                      </p:to>
                                    </p:set>
                                    <p:anim calcmode="lin" valueType="num">
                                      <p:cBhvr additive="base">
                                        <p:cTn id="31" dur="500" fill="hold"/>
                                        <p:tgtEl>
                                          <p:spTgt spid="4198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1987">
                                            <p:txEl>
                                              <p:pRg st="7" end="7"/>
                                            </p:txEl>
                                          </p:spTgt>
                                        </p:tgtEl>
                                        <p:attrNameLst>
                                          <p:attrName>style.visibility</p:attrName>
                                        </p:attrNameLst>
                                      </p:cBhvr>
                                      <p:to>
                                        <p:strVal val="visible"/>
                                      </p:to>
                                    </p:set>
                                    <p:anim calcmode="lin" valueType="num">
                                      <p:cBhvr additive="base">
                                        <p:cTn id="37" dur="500" fill="hold"/>
                                        <p:tgtEl>
                                          <p:spTgt spid="4198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98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41987">
                                            <p:txEl>
                                              <p:pRg st="9" end="9"/>
                                            </p:txEl>
                                          </p:spTgt>
                                        </p:tgtEl>
                                        <p:attrNameLst>
                                          <p:attrName>style.visibility</p:attrName>
                                        </p:attrNameLst>
                                      </p:cBhvr>
                                      <p:to>
                                        <p:strVal val="visible"/>
                                      </p:to>
                                    </p:set>
                                    <p:anim calcmode="lin" valueType="num">
                                      <p:cBhvr additive="base">
                                        <p:cTn id="43" dur="500" fill="hold"/>
                                        <p:tgtEl>
                                          <p:spTgt spid="41987">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98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1987">
                                            <p:txEl>
                                              <p:pRg st="10" end="10"/>
                                            </p:txEl>
                                          </p:spTgt>
                                        </p:tgtEl>
                                        <p:attrNameLst>
                                          <p:attrName>style.visibility</p:attrName>
                                        </p:attrNameLst>
                                      </p:cBhvr>
                                      <p:to>
                                        <p:strVal val="visible"/>
                                      </p:to>
                                    </p:set>
                                    <p:anim calcmode="lin" valueType="num">
                                      <p:cBhvr additive="base">
                                        <p:cTn id="49" dur="500" fill="hold"/>
                                        <p:tgtEl>
                                          <p:spTgt spid="41987">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198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609600" y="1238865"/>
            <a:ext cx="10972800" cy="5206180"/>
          </a:xfrm>
        </p:spPr>
        <p:txBody>
          <a:bodyPr/>
          <a:lstStyle/>
          <a:p>
            <a:pPr eaLnBrk="1" hangingPunct="1">
              <a:lnSpc>
                <a:spcPct val="90000"/>
              </a:lnSpc>
              <a:defRPr/>
            </a:pPr>
            <a:r>
              <a:rPr lang="tr-TR" sz="2400" dirty="0"/>
              <a:t>Bilim var olanı </a:t>
            </a:r>
            <a:r>
              <a:rPr lang="tr-TR" sz="2400" dirty="0" err="1"/>
              <a:t>inceler,din</a:t>
            </a:r>
            <a:r>
              <a:rPr lang="tr-TR" sz="2400" dirty="0"/>
              <a:t> ise var olanı  ……………………………….açısından  değerlendirir.</a:t>
            </a:r>
          </a:p>
          <a:p>
            <a:pPr eaLnBrk="1" hangingPunct="1">
              <a:lnSpc>
                <a:spcPct val="90000"/>
              </a:lnSpc>
              <a:buFont typeface="Wingdings" panose="05000000000000000000" pitchFamily="2" charset="2"/>
              <a:buNone/>
              <a:defRPr/>
            </a:pPr>
            <a:r>
              <a:rPr lang="tr-TR" sz="2400" dirty="0"/>
              <a:t>       </a:t>
            </a:r>
            <a:r>
              <a:rPr lang="tr-TR" sz="2400" dirty="0">
                <a:solidFill>
                  <a:schemeClr val="hlink"/>
                </a:solidFill>
              </a:rPr>
              <a:t>iyi ve </a:t>
            </a:r>
            <a:r>
              <a:rPr lang="tr-TR" sz="2400" dirty="0" smtClean="0">
                <a:solidFill>
                  <a:schemeClr val="hlink"/>
                </a:solidFill>
              </a:rPr>
              <a:t>kötü</a:t>
            </a:r>
          </a:p>
          <a:p>
            <a:pPr eaLnBrk="1" hangingPunct="1">
              <a:lnSpc>
                <a:spcPct val="90000"/>
              </a:lnSpc>
              <a:buFont typeface="Wingdings" panose="05000000000000000000" pitchFamily="2" charset="2"/>
              <a:buNone/>
              <a:defRPr/>
            </a:pPr>
            <a:endParaRPr lang="tr-TR" sz="2400" dirty="0">
              <a:solidFill>
                <a:schemeClr val="hlink"/>
              </a:solidFill>
            </a:endParaRPr>
          </a:p>
          <a:p>
            <a:pPr eaLnBrk="1" hangingPunct="1">
              <a:lnSpc>
                <a:spcPct val="90000"/>
              </a:lnSpc>
              <a:defRPr/>
            </a:pPr>
            <a:r>
              <a:rPr lang="tr-TR" sz="2400" dirty="0"/>
              <a:t>Kur’an’da bilginin kaynakları nelerdir?</a:t>
            </a:r>
          </a:p>
          <a:p>
            <a:pPr eaLnBrk="1" hangingPunct="1">
              <a:lnSpc>
                <a:spcPct val="90000"/>
              </a:lnSpc>
              <a:buFont typeface="Wingdings" panose="05000000000000000000" pitchFamily="2" charset="2"/>
              <a:buNone/>
              <a:defRPr/>
            </a:pPr>
            <a:r>
              <a:rPr lang="tr-TR" sz="2400" dirty="0"/>
              <a:t> </a:t>
            </a:r>
            <a:r>
              <a:rPr lang="tr-TR" sz="2400" dirty="0" err="1"/>
              <a:t>akıl,vahiy,duyu</a:t>
            </a:r>
            <a:r>
              <a:rPr lang="tr-TR" sz="2400" dirty="0"/>
              <a:t> </a:t>
            </a:r>
            <a:r>
              <a:rPr lang="tr-TR" sz="2400" dirty="0" smtClean="0"/>
              <a:t>organları</a:t>
            </a:r>
          </a:p>
          <a:p>
            <a:pPr eaLnBrk="1" hangingPunct="1">
              <a:lnSpc>
                <a:spcPct val="90000"/>
              </a:lnSpc>
              <a:buFont typeface="Wingdings" panose="05000000000000000000" pitchFamily="2" charset="2"/>
              <a:buNone/>
              <a:defRPr/>
            </a:pPr>
            <a:endParaRPr lang="tr-TR" sz="2400" dirty="0"/>
          </a:p>
          <a:p>
            <a:pPr eaLnBrk="1" hangingPunct="1">
              <a:lnSpc>
                <a:spcPct val="90000"/>
              </a:lnSpc>
              <a:defRPr/>
            </a:pPr>
            <a:r>
              <a:rPr lang="tr-TR" sz="2400" dirty="0"/>
              <a:t>İnsanın  tabiatı gözlemleyip düşünerek hangi sonuca ulaşır?</a:t>
            </a:r>
          </a:p>
          <a:p>
            <a:pPr eaLnBrk="1" hangingPunct="1">
              <a:lnSpc>
                <a:spcPct val="90000"/>
              </a:lnSpc>
              <a:buFont typeface="Wingdings" panose="05000000000000000000" pitchFamily="2" charset="2"/>
              <a:buNone/>
              <a:defRPr/>
            </a:pPr>
            <a:r>
              <a:rPr lang="tr-TR" sz="2400" dirty="0"/>
              <a:t>  </a:t>
            </a:r>
            <a:r>
              <a:rPr lang="tr-TR" sz="2400" dirty="0">
                <a:solidFill>
                  <a:schemeClr val="hlink"/>
                </a:solidFill>
              </a:rPr>
              <a:t>Bunların çok </a:t>
            </a:r>
            <a:r>
              <a:rPr lang="tr-TR" sz="2400" dirty="0" err="1">
                <a:solidFill>
                  <a:schemeClr val="hlink"/>
                </a:solidFill>
              </a:rPr>
              <a:t>büyük,çok</a:t>
            </a:r>
            <a:r>
              <a:rPr lang="tr-TR" sz="2400" dirty="0">
                <a:solidFill>
                  <a:schemeClr val="hlink"/>
                </a:solidFill>
              </a:rPr>
              <a:t> güçlü ve çok bilgili bir varlık tarafından yaratıldığı sonucuna</a:t>
            </a:r>
            <a:r>
              <a:rPr lang="tr-TR" sz="2400" dirty="0" smtClean="0">
                <a:solidFill>
                  <a:schemeClr val="hlink"/>
                </a:solidFill>
              </a:rPr>
              <a:t>.</a:t>
            </a:r>
          </a:p>
          <a:p>
            <a:pPr eaLnBrk="1" hangingPunct="1">
              <a:lnSpc>
                <a:spcPct val="90000"/>
              </a:lnSpc>
              <a:buFont typeface="Wingdings" panose="05000000000000000000" pitchFamily="2" charset="2"/>
              <a:buNone/>
              <a:defRPr/>
            </a:pPr>
            <a:endParaRPr lang="tr-TR" sz="2400" dirty="0">
              <a:solidFill>
                <a:schemeClr val="hlink"/>
              </a:solidFill>
            </a:endParaRPr>
          </a:p>
          <a:p>
            <a:pPr eaLnBrk="1" hangingPunct="1">
              <a:lnSpc>
                <a:spcPct val="90000"/>
              </a:lnSpc>
              <a:defRPr/>
            </a:pPr>
            <a:r>
              <a:rPr lang="tr-TR" sz="2400" dirty="0"/>
              <a:t>Akıl ,vahiy ve bilim niçin çelişmez?</a:t>
            </a:r>
          </a:p>
          <a:p>
            <a:pPr eaLnBrk="1" hangingPunct="1">
              <a:lnSpc>
                <a:spcPct val="90000"/>
              </a:lnSpc>
              <a:buFont typeface="Wingdings" panose="05000000000000000000" pitchFamily="2" charset="2"/>
              <a:buNone/>
              <a:defRPr/>
            </a:pPr>
            <a:r>
              <a:rPr lang="tr-TR" sz="2400" dirty="0"/>
              <a:t>       </a:t>
            </a:r>
            <a:r>
              <a:rPr lang="tr-TR" sz="2400" dirty="0">
                <a:solidFill>
                  <a:schemeClr val="hlink"/>
                </a:solidFill>
              </a:rPr>
              <a:t>Hepsinin kaynağı Allah olduğu için</a:t>
            </a:r>
          </a:p>
        </p:txBody>
      </p:sp>
      <p:sp>
        <p:nvSpPr>
          <p:cNvPr id="40962"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32149344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 calcmode="lin" valueType="num">
                                      <p:cBhvr additive="base">
                                        <p:cTn id="7" dur="500" fill="hold"/>
                                        <p:tgtEl>
                                          <p:spTgt spid="409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63">
                                            <p:txEl>
                                              <p:pRg st="1" end="1"/>
                                            </p:txEl>
                                          </p:spTgt>
                                        </p:tgtEl>
                                        <p:attrNameLst>
                                          <p:attrName>style.visibility</p:attrName>
                                        </p:attrNameLst>
                                      </p:cBhvr>
                                      <p:to>
                                        <p:strVal val="visible"/>
                                      </p:to>
                                    </p:set>
                                    <p:anim calcmode="lin" valueType="num">
                                      <p:cBhvr additive="base">
                                        <p:cTn id="13" dur="5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anim calcmode="lin" valueType="num">
                                      <p:cBhvr additive="base">
                                        <p:cTn id="19" dur="500" fill="hold"/>
                                        <p:tgtEl>
                                          <p:spTgt spid="4096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963">
                                            <p:txEl>
                                              <p:pRg st="4" end="4"/>
                                            </p:txEl>
                                          </p:spTgt>
                                        </p:tgtEl>
                                        <p:attrNameLst>
                                          <p:attrName>style.visibility</p:attrName>
                                        </p:attrNameLst>
                                      </p:cBhvr>
                                      <p:to>
                                        <p:strVal val="visible"/>
                                      </p:to>
                                    </p:set>
                                    <p:anim calcmode="lin" valueType="num">
                                      <p:cBhvr additive="base">
                                        <p:cTn id="25" dur="500" fill="hold"/>
                                        <p:tgtEl>
                                          <p:spTgt spid="4096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0963">
                                            <p:txEl>
                                              <p:pRg st="6" end="6"/>
                                            </p:txEl>
                                          </p:spTgt>
                                        </p:tgtEl>
                                        <p:attrNameLst>
                                          <p:attrName>style.visibility</p:attrName>
                                        </p:attrNameLst>
                                      </p:cBhvr>
                                      <p:to>
                                        <p:strVal val="visible"/>
                                      </p:to>
                                    </p:set>
                                    <p:anim calcmode="lin" valueType="num">
                                      <p:cBhvr additive="base">
                                        <p:cTn id="31" dur="500" fill="hold"/>
                                        <p:tgtEl>
                                          <p:spTgt spid="4096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6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0963">
                                            <p:txEl>
                                              <p:pRg st="7" end="7"/>
                                            </p:txEl>
                                          </p:spTgt>
                                        </p:tgtEl>
                                        <p:attrNameLst>
                                          <p:attrName>style.visibility</p:attrName>
                                        </p:attrNameLst>
                                      </p:cBhvr>
                                      <p:to>
                                        <p:strVal val="visible"/>
                                      </p:to>
                                    </p:set>
                                    <p:anim calcmode="lin" valueType="num">
                                      <p:cBhvr additive="base">
                                        <p:cTn id="37" dur="500" fill="hold"/>
                                        <p:tgtEl>
                                          <p:spTgt spid="4096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6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40963">
                                            <p:txEl>
                                              <p:pRg st="9" end="9"/>
                                            </p:txEl>
                                          </p:spTgt>
                                        </p:tgtEl>
                                        <p:attrNameLst>
                                          <p:attrName>style.visibility</p:attrName>
                                        </p:attrNameLst>
                                      </p:cBhvr>
                                      <p:to>
                                        <p:strVal val="visible"/>
                                      </p:to>
                                    </p:set>
                                    <p:anim calcmode="lin" valueType="num">
                                      <p:cBhvr additive="base">
                                        <p:cTn id="43" dur="500" fill="hold"/>
                                        <p:tgtEl>
                                          <p:spTgt spid="4096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96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0963">
                                            <p:txEl>
                                              <p:pRg st="10" end="10"/>
                                            </p:txEl>
                                          </p:spTgt>
                                        </p:tgtEl>
                                        <p:attrNameLst>
                                          <p:attrName>style.visibility</p:attrName>
                                        </p:attrNameLst>
                                      </p:cBhvr>
                                      <p:to>
                                        <p:strVal val="visible"/>
                                      </p:to>
                                    </p:set>
                                    <p:anim calcmode="lin" valueType="num">
                                      <p:cBhvr additive="base">
                                        <p:cTn id="49" dur="500" fill="hold"/>
                                        <p:tgtEl>
                                          <p:spTgt spid="4096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096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356018" y="1111417"/>
            <a:ext cx="11519149" cy="4895850"/>
          </a:xfrm>
        </p:spPr>
        <p:txBody>
          <a:bodyPr>
            <a:normAutofit lnSpcReduction="10000"/>
          </a:bodyPr>
          <a:lstStyle/>
          <a:p>
            <a:pPr eaLnBrk="1" hangingPunct="1">
              <a:lnSpc>
                <a:spcPct val="80000"/>
              </a:lnSpc>
              <a:tabLst>
                <a:tab pos="7086600" algn="l"/>
              </a:tabLst>
              <a:defRPr/>
            </a:pPr>
            <a:r>
              <a:rPr lang="tr-TR" sz="2400" dirty="0"/>
              <a:t>Kur’an gözleri </a:t>
            </a:r>
            <a:r>
              <a:rPr lang="tr-TR" sz="2400" dirty="0" err="1"/>
              <a:t>olupta</a:t>
            </a:r>
            <a:r>
              <a:rPr lang="tr-TR" sz="2400" dirty="0"/>
              <a:t> görmeyenleri …….,kulakları </a:t>
            </a:r>
            <a:r>
              <a:rPr lang="tr-TR" sz="2400" dirty="0" err="1"/>
              <a:t>olupta</a:t>
            </a:r>
            <a:r>
              <a:rPr lang="tr-TR" sz="2400" dirty="0"/>
              <a:t> işitmeyenleri ……..,akılları </a:t>
            </a:r>
            <a:r>
              <a:rPr lang="tr-TR" sz="2400" dirty="0" err="1"/>
              <a:t>olupta</a:t>
            </a:r>
            <a:r>
              <a:rPr lang="tr-TR" sz="2400" dirty="0"/>
              <a:t> kullanmayanları …………………..  olarak nitelendirir.</a:t>
            </a:r>
          </a:p>
          <a:p>
            <a:pPr eaLnBrk="1" hangingPunct="1">
              <a:lnSpc>
                <a:spcPct val="80000"/>
              </a:lnSpc>
              <a:buNone/>
              <a:tabLst>
                <a:tab pos="7086600" algn="l"/>
              </a:tabLst>
              <a:defRPr/>
            </a:pPr>
            <a:r>
              <a:rPr lang="tr-TR" sz="2400" dirty="0"/>
              <a:t>     </a:t>
            </a:r>
            <a:r>
              <a:rPr lang="tr-TR" sz="2400" dirty="0" smtClean="0">
                <a:solidFill>
                  <a:schemeClr val="hlink"/>
                </a:solidFill>
              </a:rPr>
              <a:t>kör-sağır-akılsız</a:t>
            </a:r>
          </a:p>
          <a:p>
            <a:pPr eaLnBrk="1" hangingPunct="1">
              <a:lnSpc>
                <a:spcPct val="80000"/>
              </a:lnSpc>
              <a:buNone/>
              <a:tabLst>
                <a:tab pos="7086600" algn="l"/>
              </a:tabLst>
              <a:defRPr/>
            </a:pPr>
            <a:endParaRPr lang="tr-TR" sz="2400" dirty="0">
              <a:solidFill>
                <a:schemeClr val="hlink"/>
              </a:solidFill>
            </a:endParaRPr>
          </a:p>
          <a:p>
            <a:pPr eaLnBrk="1" hangingPunct="1">
              <a:lnSpc>
                <a:spcPct val="80000"/>
              </a:lnSpc>
              <a:tabLst>
                <a:tab pos="7086600" algn="l"/>
              </a:tabLst>
              <a:defRPr/>
            </a:pPr>
            <a:r>
              <a:rPr lang="tr-TR" sz="2400" dirty="0"/>
              <a:t>Bir düşünceye bir </a:t>
            </a:r>
            <a:r>
              <a:rPr lang="tr-TR" sz="2400" dirty="0" err="1"/>
              <a:t>inanaca</a:t>
            </a:r>
            <a:r>
              <a:rPr lang="tr-TR" sz="2400" dirty="0"/>
              <a:t> körü körüne inanıp başka düşüncelere yaşam hakkı tanımamaya ne denir?</a:t>
            </a:r>
          </a:p>
          <a:p>
            <a:pPr eaLnBrk="1" hangingPunct="1">
              <a:lnSpc>
                <a:spcPct val="80000"/>
              </a:lnSpc>
              <a:buNone/>
              <a:tabLst>
                <a:tab pos="7086600" algn="l"/>
              </a:tabLst>
              <a:defRPr/>
            </a:pPr>
            <a:r>
              <a:rPr lang="tr-TR" sz="2400" dirty="0"/>
              <a:t>     </a:t>
            </a:r>
            <a:r>
              <a:rPr lang="tr-TR" sz="2400" dirty="0">
                <a:solidFill>
                  <a:schemeClr val="hlink"/>
                </a:solidFill>
              </a:rPr>
              <a:t>taassup(bağnazlık</a:t>
            </a:r>
            <a:r>
              <a:rPr lang="tr-TR" sz="2400" dirty="0" smtClean="0">
                <a:solidFill>
                  <a:schemeClr val="hlink"/>
                </a:solidFill>
              </a:rPr>
              <a:t>)</a:t>
            </a:r>
          </a:p>
          <a:p>
            <a:pPr eaLnBrk="1" hangingPunct="1">
              <a:lnSpc>
                <a:spcPct val="80000"/>
              </a:lnSpc>
              <a:buNone/>
              <a:tabLst>
                <a:tab pos="7086600" algn="l"/>
              </a:tabLst>
              <a:defRPr/>
            </a:pPr>
            <a:endParaRPr lang="tr-TR" sz="2400" dirty="0">
              <a:solidFill>
                <a:schemeClr val="hlink"/>
              </a:solidFill>
            </a:endParaRPr>
          </a:p>
          <a:p>
            <a:pPr eaLnBrk="1" hangingPunct="1">
              <a:lnSpc>
                <a:spcPct val="80000"/>
              </a:lnSpc>
              <a:tabLst>
                <a:tab pos="7086600" algn="l"/>
              </a:tabLst>
              <a:defRPr/>
            </a:pPr>
            <a:r>
              <a:rPr lang="tr-TR" sz="2400" dirty="0"/>
              <a:t>İnsanların davranışlarında bilinçli </a:t>
            </a:r>
            <a:r>
              <a:rPr lang="tr-TR" sz="2400" dirty="0" err="1"/>
              <a:t>olup,tehlikeleri</a:t>
            </a:r>
            <a:r>
              <a:rPr lang="tr-TR" sz="2400" dirty="0"/>
              <a:t> önceden görüp, isabetli kararlar vermesine ne denir?</a:t>
            </a:r>
          </a:p>
          <a:p>
            <a:pPr eaLnBrk="1" hangingPunct="1">
              <a:lnSpc>
                <a:spcPct val="80000"/>
              </a:lnSpc>
              <a:buNone/>
              <a:tabLst>
                <a:tab pos="7086600" algn="l"/>
              </a:tabLst>
              <a:defRPr/>
            </a:pPr>
            <a:r>
              <a:rPr lang="tr-TR" sz="2400" dirty="0"/>
              <a:t>     </a:t>
            </a:r>
            <a:r>
              <a:rPr lang="tr-TR" sz="2400" dirty="0" smtClean="0">
                <a:solidFill>
                  <a:schemeClr val="hlink"/>
                </a:solidFill>
              </a:rPr>
              <a:t>Basiret</a:t>
            </a:r>
          </a:p>
          <a:p>
            <a:pPr eaLnBrk="1" hangingPunct="1">
              <a:lnSpc>
                <a:spcPct val="80000"/>
              </a:lnSpc>
              <a:buNone/>
              <a:tabLst>
                <a:tab pos="7086600" algn="l"/>
              </a:tabLst>
              <a:defRPr/>
            </a:pPr>
            <a:endParaRPr lang="tr-TR" sz="2400" dirty="0">
              <a:solidFill>
                <a:schemeClr val="hlink"/>
              </a:solidFill>
            </a:endParaRPr>
          </a:p>
          <a:p>
            <a:pPr eaLnBrk="1" hangingPunct="1">
              <a:lnSpc>
                <a:spcPct val="80000"/>
              </a:lnSpc>
              <a:tabLst>
                <a:tab pos="7086600" algn="l"/>
              </a:tabLst>
              <a:defRPr/>
            </a:pPr>
            <a:r>
              <a:rPr lang="tr-TR" sz="2400" dirty="0"/>
              <a:t>Atalarımızın görüşlerini sorgulayıp ,yanlışlarını ortaya çıkarmak onlara saygısızlıktır, İslam dini böyle bir davranışı hoş karşılamaz?(doğru mu yanlış mı?)</a:t>
            </a:r>
          </a:p>
          <a:p>
            <a:pPr eaLnBrk="1" hangingPunct="1">
              <a:lnSpc>
                <a:spcPct val="80000"/>
              </a:lnSpc>
              <a:buNone/>
              <a:tabLst>
                <a:tab pos="7086600" algn="l"/>
              </a:tabLst>
              <a:defRPr/>
            </a:pPr>
            <a:r>
              <a:rPr lang="tr-TR" sz="2400" dirty="0"/>
              <a:t>          yanlış</a:t>
            </a:r>
          </a:p>
          <a:p>
            <a:pPr eaLnBrk="1" hangingPunct="1">
              <a:lnSpc>
                <a:spcPct val="80000"/>
              </a:lnSpc>
              <a:buNone/>
              <a:tabLst>
                <a:tab pos="7086600" algn="l"/>
              </a:tabLst>
              <a:defRPr/>
            </a:pPr>
            <a:endParaRPr lang="tr-TR" sz="2400" dirty="0"/>
          </a:p>
        </p:txBody>
      </p:sp>
      <p:sp>
        <p:nvSpPr>
          <p:cNvPr id="39938" name="Rectangle 2"/>
          <p:cNvSpPr>
            <a:spLocks noGrp="1" noChangeArrowheads="1"/>
          </p:cNvSpPr>
          <p:nvPr>
            <p:ph type="title"/>
          </p:nvPr>
        </p:nvSpPr>
        <p:spPr/>
        <p:txBody>
          <a:bodyPr>
            <a:normAutofit fontScale="90000"/>
          </a:bodyPr>
          <a:lstStyle/>
          <a:p>
            <a:pPr eaLnBrk="1" hangingPunct="1">
              <a:defRPr/>
            </a:pPr>
            <a:r>
              <a:rPr lang="tr-TR" sz="4000" dirty="0"/>
              <a:t>Değerlendirme</a:t>
            </a:r>
            <a:br>
              <a:rPr lang="tr-TR" sz="4000" dirty="0"/>
            </a:br>
            <a:endParaRPr lang="tr-TR" sz="4000"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56912318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9939">
                                            <p:txEl>
                                              <p:pRg st="3" end="3"/>
                                            </p:txEl>
                                          </p:spTgt>
                                        </p:tgtEl>
                                        <p:attrNameLst>
                                          <p:attrName>style.visibility</p:attrName>
                                        </p:attrNameLst>
                                      </p:cBhvr>
                                      <p:to>
                                        <p:strVal val="visible"/>
                                      </p:to>
                                    </p:set>
                                    <p:anim calcmode="lin" valueType="num">
                                      <p:cBhvr additive="base">
                                        <p:cTn id="19" dur="5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9939">
                                            <p:txEl>
                                              <p:pRg st="4" end="4"/>
                                            </p:txEl>
                                          </p:spTgt>
                                        </p:tgtEl>
                                        <p:attrNameLst>
                                          <p:attrName>style.visibility</p:attrName>
                                        </p:attrNameLst>
                                      </p:cBhvr>
                                      <p:to>
                                        <p:strVal val="visible"/>
                                      </p:to>
                                    </p:set>
                                    <p:anim calcmode="lin" valueType="num">
                                      <p:cBhvr additive="base">
                                        <p:cTn id="25" dur="5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9939">
                                            <p:txEl>
                                              <p:pRg st="6" end="6"/>
                                            </p:txEl>
                                          </p:spTgt>
                                        </p:tgtEl>
                                        <p:attrNameLst>
                                          <p:attrName>style.visibility</p:attrName>
                                        </p:attrNameLst>
                                      </p:cBhvr>
                                      <p:to>
                                        <p:strVal val="visible"/>
                                      </p:to>
                                    </p:set>
                                    <p:anim calcmode="lin" valueType="num">
                                      <p:cBhvr additive="base">
                                        <p:cTn id="31" dur="500" fill="hold"/>
                                        <p:tgtEl>
                                          <p:spTgt spid="3993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993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9939">
                                            <p:txEl>
                                              <p:pRg st="7" end="7"/>
                                            </p:txEl>
                                          </p:spTgt>
                                        </p:tgtEl>
                                        <p:attrNameLst>
                                          <p:attrName>style.visibility</p:attrName>
                                        </p:attrNameLst>
                                      </p:cBhvr>
                                      <p:to>
                                        <p:strVal val="visible"/>
                                      </p:to>
                                    </p:set>
                                    <p:anim calcmode="lin" valueType="num">
                                      <p:cBhvr additive="base">
                                        <p:cTn id="37" dur="500" fill="hold"/>
                                        <p:tgtEl>
                                          <p:spTgt spid="39939">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9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9939">
                                            <p:txEl>
                                              <p:pRg st="9" end="9"/>
                                            </p:txEl>
                                          </p:spTgt>
                                        </p:tgtEl>
                                        <p:attrNameLst>
                                          <p:attrName>style.visibility</p:attrName>
                                        </p:attrNameLst>
                                      </p:cBhvr>
                                      <p:to>
                                        <p:strVal val="visible"/>
                                      </p:to>
                                    </p:set>
                                    <p:anim calcmode="lin" valueType="num">
                                      <p:cBhvr additive="base">
                                        <p:cTn id="43" dur="500" fill="hold"/>
                                        <p:tgtEl>
                                          <p:spTgt spid="39939">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993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9939">
                                            <p:txEl>
                                              <p:pRg st="10" end="10"/>
                                            </p:txEl>
                                          </p:spTgt>
                                        </p:tgtEl>
                                        <p:attrNameLst>
                                          <p:attrName>style.visibility</p:attrName>
                                        </p:attrNameLst>
                                      </p:cBhvr>
                                      <p:to>
                                        <p:strVal val="visible"/>
                                      </p:to>
                                    </p:set>
                                    <p:anim calcmode="lin" valueType="num">
                                      <p:cBhvr additive="base">
                                        <p:cTn id="49" dur="500" fill="hold"/>
                                        <p:tgtEl>
                                          <p:spTgt spid="39939">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99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9939">
                                            <p:txEl>
                                              <p:pRg st="10" end="10"/>
                                            </p:txEl>
                                          </p:spTgt>
                                        </p:tgtEl>
                                        <p:attrNameLst>
                                          <p:attrName>style.visibility</p:attrName>
                                        </p:attrNameLst>
                                      </p:cBhvr>
                                      <p:to>
                                        <p:strVal val="visible"/>
                                      </p:to>
                                    </p:set>
                                    <p:anim calcmode="lin" valueType="num">
                                      <p:cBhvr additive="base">
                                        <p:cTn id="55" dur="500" fill="hold"/>
                                        <p:tgtEl>
                                          <p:spTgt spid="39939">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99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a:xfrm>
            <a:off x="332873" y="998621"/>
            <a:ext cx="11458073" cy="5257800"/>
          </a:xfrm>
        </p:spPr>
        <p:txBody>
          <a:bodyPr/>
          <a:lstStyle/>
          <a:p>
            <a:pPr eaLnBrk="1" hangingPunct="1">
              <a:lnSpc>
                <a:spcPct val="80000"/>
              </a:lnSpc>
              <a:defRPr/>
            </a:pPr>
            <a:r>
              <a:rPr lang="tr-TR" sz="2800" dirty="0"/>
              <a:t>“…bizim yolumuza uyun</a:t>
            </a:r>
            <a:r>
              <a:rPr lang="tr-TR" sz="2800" dirty="0" smtClean="0"/>
              <a:t>, sizin </a:t>
            </a:r>
            <a:r>
              <a:rPr lang="tr-TR" sz="2800" dirty="0"/>
              <a:t>günahlarınızı biz yüklenelim derler. Halbuki onların hiçbir günahını yüklenecek değillerdir” ayeti bize </a:t>
            </a:r>
            <a:r>
              <a:rPr lang="tr-TR" sz="2800" dirty="0" smtClean="0"/>
              <a:t>Bu sözü söyleyen kim olabilir?</a:t>
            </a:r>
            <a:endParaRPr lang="tr-TR" sz="2800" dirty="0"/>
          </a:p>
          <a:p>
            <a:pPr eaLnBrk="1" hangingPunct="1">
              <a:lnSpc>
                <a:spcPct val="80000"/>
              </a:lnSpc>
              <a:buFont typeface="Wingdings" panose="05000000000000000000" pitchFamily="2" charset="2"/>
              <a:buNone/>
              <a:defRPr/>
            </a:pPr>
            <a:r>
              <a:rPr lang="tr-TR" sz="2800" dirty="0"/>
              <a:t>      </a:t>
            </a:r>
            <a:r>
              <a:rPr lang="tr-TR" sz="2800" dirty="0" smtClean="0">
                <a:solidFill>
                  <a:schemeClr val="accent5">
                    <a:lumMod val="90000"/>
                  </a:schemeClr>
                </a:solidFill>
              </a:rPr>
              <a:t>Kötü Arkadaş</a:t>
            </a:r>
          </a:p>
          <a:p>
            <a:pPr eaLnBrk="1" hangingPunct="1">
              <a:lnSpc>
                <a:spcPct val="80000"/>
              </a:lnSpc>
              <a:buFont typeface="Wingdings" panose="05000000000000000000" pitchFamily="2" charset="2"/>
              <a:buNone/>
              <a:defRPr/>
            </a:pPr>
            <a:endParaRPr lang="tr-TR" sz="2800" dirty="0">
              <a:solidFill>
                <a:schemeClr val="hlink"/>
              </a:solidFill>
            </a:endParaRPr>
          </a:p>
          <a:p>
            <a:pPr eaLnBrk="1" hangingPunct="1">
              <a:lnSpc>
                <a:spcPct val="80000"/>
              </a:lnSpc>
              <a:defRPr/>
            </a:pPr>
            <a:r>
              <a:rPr lang="tr-TR" sz="2800" dirty="0"/>
              <a:t>Düşünce ve </a:t>
            </a:r>
            <a:r>
              <a:rPr lang="tr-TR" sz="2800" dirty="0" smtClean="0"/>
              <a:t>kanaatini </a:t>
            </a:r>
            <a:r>
              <a:rPr lang="tr-TR" sz="2800" dirty="0"/>
              <a:t>açıklama hürriyeti anayasamızın hangi  maddelerinde garanti altına alınmıştır,</a:t>
            </a:r>
          </a:p>
          <a:p>
            <a:pPr eaLnBrk="1" hangingPunct="1">
              <a:lnSpc>
                <a:spcPct val="80000"/>
              </a:lnSpc>
              <a:buFont typeface="Wingdings" panose="05000000000000000000" pitchFamily="2" charset="2"/>
              <a:buNone/>
              <a:defRPr/>
            </a:pPr>
            <a:r>
              <a:rPr lang="tr-TR" sz="2800" dirty="0"/>
              <a:t>         </a:t>
            </a:r>
            <a:r>
              <a:rPr lang="tr-TR" sz="2800" dirty="0" smtClean="0">
                <a:solidFill>
                  <a:schemeClr val="hlink"/>
                </a:solidFill>
              </a:rPr>
              <a:t>25-26.maddeler</a:t>
            </a:r>
          </a:p>
          <a:p>
            <a:pPr eaLnBrk="1" hangingPunct="1">
              <a:lnSpc>
                <a:spcPct val="80000"/>
              </a:lnSpc>
              <a:buFont typeface="Wingdings" panose="05000000000000000000" pitchFamily="2" charset="2"/>
              <a:buNone/>
              <a:defRPr/>
            </a:pPr>
            <a:endParaRPr lang="tr-TR" sz="2800" dirty="0">
              <a:solidFill>
                <a:schemeClr val="hlink"/>
              </a:solidFill>
            </a:endParaRPr>
          </a:p>
          <a:p>
            <a:pPr eaLnBrk="1" hangingPunct="1">
              <a:lnSpc>
                <a:spcPct val="80000"/>
              </a:lnSpc>
              <a:defRPr/>
            </a:pPr>
            <a:r>
              <a:rPr lang="tr-TR" sz="2800" dirty="0"/>
              <a:t>Kendi görüşümüzü en doğru olarak görüp başka görüşlere kapalı olmak kişiyi daha sağlam karakterli yapar.(doğru mu yanlış mı?)</a:t>
            </a:r>
          </a:p>
          <a:p>
            <a:pPr eaLnBrk="1" hangingPunct="1">
              <a:lnSpc>
                <a:spcPct val="80000"/>
              </a:lnSpc>
              <a:buFont typeface="Wingdings" panose="05000000000000000000" pitchFamily="2" charset="2"/>
              <a:buNone/>
              <a:defRPr/>
            </a:pPr>
            <a:r>
              <a:rPr lang="tr-TR" sz="2800" dirty="0">
                <a:solidFill>
                  <a:schemeClr val="hlink"/>
                </a:solidFill>
              </a:rPr>
              <a:t>        yanlış</a:t>
            </a:r>
          </a:p>
        </p:txBody>
      </p:sp>
      <p:sp>
        <p:nvSpPr>
          <p:cNvPr id="38914"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33956409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additive="base">
                                        <p:cTn id="7" dur="500" fill="hold"/>
                                        <p:tgtEl>
                                          <p:spTgt spid="38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8915">
                                            <p:txEl>
                                              <p:pRg st="1" end="1"/>
                                            </p:txEl>
                                          </p:spTgt>
                                        </p:tgtEl>
                                        <p:attrNameLst>
                                          <p:attrName>style.visibility</p:attrName>
                                        </p:attrNameLst>
                                      </p:cBhvr>
                                      <p:to>
                                        <p:strVal val="visible"/>
                                      </p:to>
                                    </p:set>
                                    <p:anim calcmode="lin" valueType="num">
                                      <p:cBhvr additive="base">
                                        <p:cTn id="13" dur="500" fill="hold"/>
                                        <p:tgtEl>
                                          <p:spTgt spid="389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89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anim calcmode="lin" valueType="num">
                                      <p:cBhvr additive="base">
                                        <p:cTn id="19" dur="500" fill="hold"/>
                                        <p:tgtEl>
                                          <p:spTgt spid="3891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89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8915">
                                            <p:txEl>
                                              <p:pRg st="4" end="4"/>
                                            </p:txEl>
                                          </p:spTgt>
                                        </p:tgtEl>
                                        <p:attrNameLst>
                                          <p:attrName>style.visibility</p:attrName>
                                        </p:attrNameLst>
                                      </p:cBhvr>
                                      <p:to>
                                        <p:strVal val="visible"/>
                                      </p:to>
                                    </p:set>
                                    <p:anim calcmode="lin" valueType="num">
                                      <p:cBhvr additive="base">
                                        <p:cTn id="25" dur="500" fill="hold"/>
                                        <p:tgtEl>
                                          <p:spTgt spid="3891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89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8915">
                                            <p:txEl>
                                              <p:pRg st="6" end="6"/>
                                            </p:txEl>
                                          </p:spTgt>
                                        </p:tgtEl>
                                        <p:attrNameLst>
                                          <p:attrName>style.visibility</p:attrName>
                                        </p:attrNameLst>
                                      </p:cBhvr>
                                      <p:to>
                                        <p:strVal val="visible"/>
                                      </p:to>
                                    </p:set>
                                    <p:anim calcmode="lin" valueType="num">
                                      <p:cBhvr additive="base">
                                        <p:cTn id="31" dur="500" fill="hold"/>
                                        <p:tgtEl>
                                          <p:spTgt spid="38915">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891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8915">
                                            <p:txEl>
                                              <p:pRg st="7" end="7"/>
                                            </p:txEl>
                                          </p:spTgt>
                                        </p:tgtEl>
                                        <p:attrNameLst>
                                          <p:attrName>style.visibility</p:attrName>
                                        </p:attrNameLst>
                                      </p:cBhvr>
                                      <p:to>
                                        <p:strVal val="visible"/>
                                      </p:to>
                                    </p:set>
                                    <p:anim calcmode="lin" valueType="num">
                                      <p:cBhvr additive="base">
                                        <p:cTn id="37" dur="500" fill="hold"/>
                                        <p:tgtEl>
                                          <p:spTgt spid="38915">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891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8915">
                                            <p:txEl>
                                              <p:pRg st="7" end="7"/>
                                            </p:txEl>
                                          </p:spTgt>
                                        </p:tgtEl>
                                        <p:attrNameLst>
                                          <p:attrName>style.visibility</p:attrName>
                                        </p:attrNameLst>
                                      </p:cBhvr>
                                      <p:to>
                                        <p:strVal val="visible"/>
                                      </p:to>
                                    </p:set>
                                    <p:anim calcmode="lin" valueType="num">
                                      <p:cBhvr additive="base">
                                        <p:cTn id="43" dur="500" fill="hold"/>
                                        <p:tgtEl>
                                          <p:spTgt spid="38915">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891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a:xfrm>
            <a:off x="489285" y="1010654"/>
            <a:ext cx="10972800" cy="4530725"/>
          </a:xfrm>
        </p:spPr>
        <p:txBody>
          <a:bodyPr/>
          <a:lstStyle/>
          <a:p>
            <a:pPr eaLnBrk="1" hangingPunct="1">
              <a:defRPr/>
            </a:pPr>
            <a:r>
              <a:rPr lang="tr-TR" dirty="0" smtClean="0"/>
              <a:t>Bilgisizce taklit ……………….</a:t>
            </a:r>
          </a:p>
          <a:p>
            <a:pPr eaLnBrk="1" hangingPunct="1">
              <a:buFont typeface="Wingdings" panose="05000000000000000000" pitchFamily="2" charset="2"/>
              <a:buNone/>
              <a:defRPr/>
            </a:pPr>
            <a:r>
              <a:rPr lang="tr-TR" dirty="0" smtClean="0"/>
              <a:t>     </a:t>
            </a:r>
            <a:r>
              <a:rPr lang="tr-TR" dirty="0" smtClean="0">
                <a:solidFill>
                  <a:schemeClr val="hlink"/>
                </a:solidFill>
              </a:rPr>
              <a:t>Taassuptur</a:t>
            </a:r>
          </a:p>
          <a:p>
            <a:pPr eaLnBrk="1" hangingPunct="1">
              <a:buFont typeface="Wingdings" panose="05000000000000000000" pitchFamily="2" charset="2"/>
              <a:buNone/>
              <a:defRPr/>
            </a:pPr>
            <a:endParaRPr lang="tr-TR" dirty="0" smtClean="0">
              <a:solidFill>
                <a:schemeClr val="hlink"/>
              </a:solidFill>
            </a:endParaRPr>
          </a:p>
          <a:p>
            <a:pPr eaLnBrk="1" hangingPunct="1">
              <a:defRPr/>
            </a:pPr>
            <a:r>
              <a:rPr lang="tr-TR" dirty="0" smtClean="0"/>
              <a:t>İnsanın değeri en fazla neye bağlıdır?</a:t>
            </a:r>
          </a:p>
          <a:p>
            <a:pPr eaLnBrk="1" hangingPunct="1">
              <a:buFont typeface="Wingdings" panose="05000000000000000000" pitchFamily="2" charset="2"/>
              <a:buNone/>
              <a:defRPr/>
            </a:pPr>
            <a:r>
              <a:rPr lang="tr-TR" dirty="0" smtClean="0"/>
              <a:t>    </a:t>
            </a:r>
            <a:r>
              <a:rPr lang="tr-TR" dirty="0" smtClean="0">
                <a:solidFill>
                  <a:schemeClr val="hlink"/>
                </a:solidFill>
              </a:rPr>
              <a:t>Aklını kullanmasına</a:t>
            </a:r>
          </a:p>
          <a:p>
            <a:pPr eaLnBrk="1" hangingPunct="1">
              <a:buFont typeface="Wingdings" panose="05000000000000000000" pitchFamily="2" charset="2"/>
              <a:buNone/>
              <a:defRPr/>
            </a:pPr>
            <a:endParaRPr lang="tr-TR" dirty="0" smtClean="0">
              <a:solidFill>
                <a:schemeClr val="hlink"/>
              </a:solidFill>
            </a:endParaRPr>
          </a:p>
          <a:p>
            <a:pPr eaLnBrk="1" hangingPunct="1">
              <a:defRPr/>
            </a:pPr>
            <a:r>
              <a:rPr lang="tr-TR" dirty="0" smtClean="0"/>
              <a:t>Kur’an öğrenirken örnek almayı önerir ama bilinçsizce taklit etmeyi uygun görmez? (doğru mu yanlış mı?)</a:t>
            </a:r>
          </a:p>
          <a:p>
            <a:pPr eaLnBrk="1" hangingPunct="1">
              <a:buFont typeface="Wingdings" panose="05000000000000000000" pitchFamily="2" charset="2"/>
              <a:buNone/>
              <a:defRPr/>
            </a:pPr>
            <a:r>
              <a:rPr lang="tr-TR" dirty="0" smtClean="0"/>
              <a:t>      </a:t>
            </a:r>
            <a:r>
              <a:rPr lang="tr-TR" dirty="0" smtClean="0">
                <a:solidFill>
                  <a:schemeClr val="hlink"/>
                </a:solidFill>
              </a:rPr>
              <a:t>doğru</a:t>
            </a:r>
          </a:p>
        </p:txBody>
      </p:sp>
      <p:sp>
        <p:nvSpPr>
          <p:cNvPr id="43010" name="Rectangle 2"/>
          <p:cNvSpPr>
            <a:spLocks noGrp="1" noChangeArrowheads="1"/>
          </p:cNvSpPr>
          <p:nvPr>
            <p:ph type="title"/>
          </p:nvPr>
        </p:nvSpPr>
        <p:spPr/>
        <p:txBody>
          <a:bodyPr>
            <a:normAutofit fontScale="90000"/>
          </a:bodyPr>
          <a:lstStyle/>
          <a:p>
            <a:pPr eaLnBrk="1" hangingPunct="1">
              <a:defRPr/>
            </a:pPr>
            <a:r>
              <a:rPr lang="tr-TR" sz="4000"/>
              <a:t>Değerlendirme</a:t>
            </a:r>
            <a:br>
              <a:rPr lang="tr-TR" sz="4000"/>
            </a:br>
            <a:endParaRPr lang="tr-TR" sz="400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388181097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3011">
                                            <p:txEl>
                                              <p:pRg st="1" end="1"/>
                                            </p:txEl>
                                          </p:spTgt>
                                        </p:tgtEl>
                                        <p:attrNameLst>
                                          <p:attrName>style.visibility</p:attrName>
                                        </p:attrNameLst>
                                      </p:cBhvr>
                                      <p:to>
                                        <p:strVal val="visible"/>
                                      </p:to>
                                    </p:set>
                                    <p:anim calcmode="lin" valueType="num">
                                      <p:cBhvr additive="base">
                                        <p:cTn id="13" dur="500" fill="hold"/>
                                        <p:tgtEl>
                                          <p:spTgt spid="430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3011">
                                            <p:txEl>
                                              <p:pRg st="3" end="3"/>
                                            </p:txEl>
                                          </p:spTgt>
                                        </p:tgtEl>
                                        <p:attrNameLst>
                                          <p:attrName>style.visibility</p:attrName>
                                        </p:attrNameLst>
                                      </p:cBhvr>
                                      <p:to>
                                        <p:strVal val="visible"/>
                                      </p:to>
                                    </p:set>
                                    <p:anim calcmode="lin" valueType="num">
                                      <p:cBhvr additive="base">
                                        <p:cTn id="19" dur="500" fill="hold"/>
                                        <p:tgtEl>
                                          <p:spTgt spid="4301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3011">
                                            <p:txEl>
                                              <p:pRg st="4" end="4"/>
                                            </p:txEl>
                                          </p:spTgt>
                                        </p:tgtEl>
                                        <p:attrNameLst>
                                          <p:attrName>style.visibility</p:attrName>
                                        </p:attrNameLst>
                                      </p:cBhvr>
                                      <p:to>
                                        <p:strVal val="visible"/>
                                      </p:to>
                                    </p:set>
                                    <p:anim calcmode="lin" valueType="num">
                                      <p:cBhvr additive="base">
                                        <p:cTn id="25" dur="500" fill="hold"/>
                                        <p:tgtEl>
                                          <p:spTgt spid="4301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3011">
                                            <p:txEl>
                                              <p:pRg st="6" end="6"/>
                                            </p:txEl>
                                          </p:spTgt>
                                        </p:tgtEl>
                                        <p:attrNameLst>
                                          <p:attrName>style.visibility</p:attrName>
                                        </p:attrNameLst>
                                      </p:cBhvr>
                                      <p:to>
                                        <p:strVal val="visible"/>
                                      </p:to>
                                    </p:set>
                                    <p:anim calcmode="lin" valueType="num">
                                      <p:cBhvr additive="base">
                                        <p:cTn id="31" dur="500" fill="hold"/>
                                        <p:tgtEl>
                                          <p:spTgt spid="4301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30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3011">
                                            <p:txEl>
                                              <p:pRg st="7" end="7"/>
                                            </p:txEl>
                                          </p:spTgt>
                                        </p:tgtEl>
                                        <p:attrNameLst>
                                          <p:attrName>style.visibility</p:attrName>
                                        </p:attrNameLst>
                                      </p:cBhvr>
                                      <p:to>
                                        <p:strVal val="visible"/>
                                      </p:to>
                                    </p:set>
                                    <p:anim calcmode="lin" valueType="num">
                                      <p:cBhvr additive="base">
                                        <p:cTn id="37" dur="500" fill="hold"/>
                                        <p:tgtEl>
                                          <p:spTgt spid="4301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30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433" y="560243"/>
            <a:ext cx="1190625" cy="666750"/>
          </a:xfrm>
          <a:prstGeom prst="rect">
            <a:avLst/>
          </a:prstGeom>
        </p:spPr>
      </p:pic>
      <p:pic>
        <p:nvPicPr>
          <p:cNvPr id="5" name="Resim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692" y="1226993"/>
            <a:ext cx="8712344" cy="3429000"/>
          </a:xfrm>
          <a:prstGeom prst="rect">
            <a:avLst/>
          </a:prstGeom>
        </p:spPr>
      </p:pic>
      <p:pic>
        <p:nvPicPr>
          <p:cNvPr id="6" name="Resim 5">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0145" y="5055050"/>
            <a:ext cx="8839200" cy="1070517"/>
          </a:xfrm>
          <a:prstGeom prst="rect">
            <a:avLst/>
          </a:prstGeom>
        </p:spPr>
      </p:pic>
    </p:spTree>
    <p:extLst>
      <p:ext uri="{BB962C8B-B14F-4D97-AF65-F5344CB8AC3E}">
        <p14:creationId xmlns:p14="http://schemas.microsoft.com/office/powerpoint/2010/main" val="39723939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6"/>
                                        </p:tgtEl>
                                        <p:attrNameLst>
                                          <p:attrName>r</p:attrName>
                                        </p:attrNameLst>
                                      </p:cBhvr>
                                    </p:animRot>
                                    <p:animRot by="-240000">
                                      <p:cBhvr>
                                        <p:cTn id="15" dur="200" fill="hold">
                                          <p:stCondLst>
                                            <p:cond delay="200"/>
                                          </p:stCondLst>
                                        </p:cTn>
                                        <p:tgtEl>
                                          <p:spTgt spid="6"/>
                                        </p:tgtEl>
                                        <p:attrNameLst>
                                          <p:attrName>r</p:attrName>
                                        </p:attrNameLst>
                                      </p:cBhvr>
                                    </p:animRot>
                                    <p:animRot by="240000">
                                      <p:cBhvr>
                                        <p:cTn id="16" dur="200" fill="hold">
                                          <p:stCondLst>
                                            <p:cond delay="400"/>
                                          </p:stCondLst>
                                        </p:cTn>
                                        <p:tgtEl>
                                          <p:spTgt spid="6"/>
                                        </p:tgtEl>
                                        <p:attrNameLst>
                                          <p:attrName>r</p:attrName>
                                        </p:attrNameLst>
                                      </p:cBhvr>
                                    </p:animRot>
                                    <p:animRot by="-240000">
                                      <p:cBhvr>
                                        <p:cTn id="17" dur="200" fill="hold">
                                          <p:stCondLst>
                                            <p:cond delay="600"/>
                                          </p:stCondLst>
                                        </p:cTn>
                                        <p:tgtEl>
                                          <p:spTgt spid="6"/>
                                        </p:tgtEl>
                                        <p:attrNameLst>
                                          <p:attrName>r</p:attrName>
                                        </p:attrNameLst>
                                      </p:cBhvr>
                                    </p:animRot>
                                    <p:animRot by="120000">
                                      <p:cBhvr>
                                        <p:cTn id="18" dur="200" fill="hold">
                                          <p:stCondLst>
                                            <p:cond delay="800"/>
                                          </p:stCondLst>
                                        </p:cTn>
                                        <p:tgtEl>
                                          <p:spTgt spid="6"/>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4"/>
                                        </p:tgtEl>
                                      </p:cBhvr>
                                    </p:animEffect>
                                    <p:animScale>
                                      <p:cBhvr>
                                        <p:cTn id="2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119933" y="1528965"/>
            <a:ext cx="11806989" cy="4530725"/>
          </a:xfrm>
        </p:spPr>
        <p:txBody>
          <a:bodyPr/>
          <a:lstStyle/>
          <a:p>
            <a:pPr eaLnBrk="1" hangingPunct="1">
              <a:lnSpc>
                <a:spcPct val="80000"/>
              </a:lnSpc>
              <a:defRPr/>
            </a:pPr>
            <a:r>
              <a:rPr lang="tr-TR" sz="2800" dirty="0"/>
              <a:t>Dinimize göre bütün ibadetlerin ön koşulu akıllı olmak ve erginlik çağına girmektir. Erginlik çağına girenlerin aklı olgunlaşır, doğruyu yanlıştan ayırabilir</a:t>
            </a:r>
            <a:r>
              <a:rPr lang="tr-TR" sz="2800" dirty="0" smtClean="0"/>
              <a:t>.</a:t>
            </a:r>
          </a:p>
          <a:p>
            <a:pPr marL="0" indent="0" eaLnBrk="1" hangingPunct="1">
              <a:lnSpc>
                <a:spcPct val="80000"/>
              </a:lnSpc>
              <a:buNone/>
              <a:defRPr/>
            </a:pPr>
            <a:endParaRPr lang="tr-TR" sz="2800" dirty="0"/>
          </a:p>
          <a:p>
            <a:pPr eaLnBrk="1" hangingPunct="1">
              <a:lnSpc>
                <a:spcPct val="80000"/>
              </a:lnSpc>
              <a:defRPr/>
            </a:pPr>
            <a:r>
              <a:rPr lang="tr-TR" sz="2800" dirty="0"/>
              <a:t>Kur’an insanın davranışlarında bilinçli hareket etmesine önem verir. Anlamadan , sadece şekilsel olarak yapılan davranışların önemsiz olduğunu belirtir “..Yazıklar olsun o namaz kılanların haline ki onlar bilinçsizdirler (kıldıkları namazın değerini bilmezler).</a:t>
            </a:r>
          </a:p>
          <a:p>
            <a:pPr eaLnBrk="1" hangingPunct="1">
              <a:lnSpc>
                <a:spcPct val="80000"/>
              </a:lnSpc>
              <a:defRPr/>
            </a:pPr>
            <a:r>
              <a:rPr lang="tr-TR" sz="2800" dirty="0"/>
              <a:t>Bilinçli olmak yaptığımız davranışların değerini artırır</a:t>
            </a:r>
          </a:p>
        </p:txBody>
      </p:sp>
      <p:sp>
        <p:nvSpPr>
          <p:cNvPr id="20482" name="Rectangle 2"/>
          <p:cNvSpPr>
            <a:spLocks noGrp="1" noChangeArrowheads="1"/>
          </p:cNvSpPr>
          <p:nvPr>
            <p:ph type="title"/>
          </p:nvPr>
        </p:nvSpPr>
        <p:spPr>
          <a:xfrm>
            <a:off x="711200" y="595086"/>
            <a:ext cx="10972800" cy="643594"/>
          </a:xfrm>
        </p:spPr>
        <p:txBody>
          <a:bodyPr/>
          <a:lstStyle/>
          <a:p>
            <a:pPr eaLnBrk="1" hangingPunct="1">
              <a:defRPr/>
            </a:pPr>
            <a:r>
              <a:rPr lang="tr-TR" sz="3200" dirty="0"/>
              <a:t>Aklın Dini Sorumluluktaki yeri </a:t>
            </a:r>
            <a:r>
              <a:rPr lang="tr-TR" sz="3200" dirty="0" smtClean="0"/>
              <a:t>ve Önemi</a:t>
            </a:r>
            <a:endParaRPr lang="tr-TR" sz="3200"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extLst>
      <p:ext uri="{BB962C8B-B14F-4D97-AF65-F5344CB8AC3E}">
        <p14:creationId xmlns:p14="http://schemas.microsoft.com/office/powerpoint/2010/main" val="32994515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609600" y="1524000"/>
            <a:ext cx="10972800" cy="2060864"/>
          </a:xfrm>
        </p:spPr>
        <p:txBody>
          <a:bodyPr/>
          <a:lstStyle/>
          <a:p>
            <a:pPr eaLnBrk="1" hangingPunct="1">
              <a:lnSpc>
                <a:spcPct val="90000"/>
              </a:lnSpc>
              <a:defRPr/>
            </a:pPr>
            <a:r>
              <a:rPr lang="tr-TR" dirty="0" smtClean="0"/>
              <a:t>Akıl Allah’ın insanlara verdiği en önemli nimetlerden biridir. Çünkü akıl olmadan insanlar diğer nimetlerini anlamını ve değerini bilemezler. İnsan aklı kadar değerli, aklı kadar büyük, aklı kadar çapı olan bir varlıktır. Toplum içinde aklımız sayesinde yer  ve saygınlık ediniriz. </a:t>
            </a:r>
          </a:p>
          <a:p>
            <a:pPr eaLnBrk="1" hangingPunct="1">
              <a:lnSpc>
                <a:spcPct val="90000"/>
              </a:lnSpc>
              <a:defRPr/>
            </a:pPr>
            <a:r>
              <a:rPr lang="tr-TR" dirty="0" smtClean="0"/>
              <a:t>Aklı olan insanlar bilgi, proje, çözüm ve çare üretirler.</a:t>
            </a:r>
          </a:p>
        </p:txBody>
      </p:sp>
      <p:sp>
        <p:nvSpPr>
          <p:cNvPr id="21506" name="Rectangle 2"/>
          <p:cNvSpPr>
            <a:spLocks noGrp="1" noChangeArrowheads="1"/>
          </p:cNvSpPr>
          <p:nvPr>
            <p:ph type="title"/>
          </p:nvPr>
        </p:nvSpPr>
        <p:spPr>
          <a:xfrm>
            <a:off x="417642" y="353290"/>
            <a:ext cx="10972800" cy="685801"/>
          </a:xfrm>
        </p:spPr>
        <p:txBody>
          <a:bodyPr/>
          <a:lstStyle/>
          <a:p>
            <a:pPr eaLnBrk="1" hangingPunct="1">
              <a:defRPr/>
            </a:pPr>
            <a:r>
              <a:rPr lang="tr-TR" sz="3200" dirty="0"/>
              <a:t>Aklın Dini Sorumluluktaki yeri </a:t>
            </a:r>
            <a:r>
              <a:rPr lang="tr-TR" sz="3200" dirty="0" smtClean="0"/>
              <a:t>ve Önemi</a:t>
            </a:r>
            <a:endParaRPr lang="tr-TR" sz="3200" dirty="0"/>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pic>
        <p:nvPicPr>
          <p:cNvPr id="3074" name="Picture 2" descr="kuran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2126" y="3684295"/>
            <a:ext cx="4695536" cy="2351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5549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511509" y="1373773"/>
            <a:ext cx="8268809" cy="4445136"/>
          </a:xfrm>
        </p:spPr>
        <p:txBody>
          <a:bodyPr/>
          <a:lstStyle/>
          <a:p>
            <a:pPr eaLnBrk="1" hangingPunct="1">
              <a:lnSpc>
                <a:spcPct val="90000"/>
              </a:lnSpc>
              <a:defRPr/>
            </a:pPr>
            <a:r>
              <a:rPr lang="tr-TR" dirty="0" smtClean="0">
                <a:effectLst/>
              </a:rPr>
              <a:t>Kur’an’da aklımızı kullanmakla ilgili çok sayıda ayet vardır. Bu ifadelerden bazıları</a:t>
            </a:r>
            <a:r>
              <a:rPr lang="tr-TR" dirty="0" smtClean="0">
                <a:effectLst/>
              </a:rPr>
              <a:t>:</a:t>
            </a:r>
          </a:p>
          <a:p>
            <a:pPr eaLnBrk="1" hangingPunct="1">
              <a:lnSpc>
                <a:spcPct val="90000"/>
              </a:lnSpc>
              <a:defRPr/>
            </a:pPr>
            <a:endParaRPr lang="tr-TR" dirty="0" smtClean="0">
              <a:effectLst/>
            </a:endParaRPr>
          </a:p>
          <a:p>
            <a:pPr eaLnBrk="1" hangingPunct="1">
              <a:lnSpc>
                <a:spcPct val="90000"/>
              </a:lnSpc>
              <a:defRPr/>
            </a:pPr>
            <a:r>
              <a:rPr lang="tr-TR" dirty="0" smtClean="0">
                <a:effectLst/>
              </a:rPr>
              <a:t>“Düşünmüyor musunuz?”</a:t>
            </a:r>
          </a:p>
          <a:p>
            <a:pPr eaLnBrk="1" hangingPunct="1">
              <a:lnSpc>
                <a:spcPct val="90000"/>
              </a:lnSpc>
              <a:defRPr/>
            </a:pPr>
            <a:r>
              <a:rPr lang="tr-TR" dirty="0" smtClean="0">
                <a:effectLst/>
              </a:rPr>
              <a:t>“Aklınızı kullanmaz mısınız?”</a:t>
            </a:r>
          </a:p>
          <a:p>
            <a:pPr eaLnBrk="1" hangingPunct="1">
              <a:lnSpc>
                <a:spcPct val="90000"/>
              </a:lnSpc>
              <a:defRPr/>
            </a:pPr>
            <a:r>
              <a:rPr lang="tr-TR" dirty="0" smtClean="0">
                <a:effectLst/>
              </a:rPr>
              <a:t>“Nasıl hükmediyorsunuz?”</a:t>
            </a:r>
          </a:p>
          <a:p>
            <a:pPr eaLnBrk="1" hangingPunct="1">
              <a:lnSpc>
                <a:spcPct val="90000"/>
              </a:lnSpc>
              <a:defRPr/>
            </a:pPr>
            <a:r>
              <a:rPr lang="tr-TR" dirty="0" smtClean="0">
                <a:effectLst/>
              </a:rPr>
              <a:t>“Ayetlerimizde akıl sahipleri için nice deliller vardır</a:t>
            </a:r>
            <a:r>
              <a:rPr lang="tr-TR" dirty="0" smtClean="0">
                <a:effectLst/>
              </a:rPr>
              <a:t>.”</a:t>
            </a:r>
          </a:p>
          <a:p>
            <a:pPr marL="0" indent="0" eaLnBrk="1" hangingPunct="1">
              <a:lnSpc>
                <a:spcPct val="90000"/>
              </a:lnSpc>
              <a:buNone/>
              <a:defRPr/>
            </a:pPr>
            <a:endParaRPr lang="tr-TR" dirty="0" smtClean="0">
              <a:effectLst/>
            </a:endParaRPr>
          </a:p>
          <a:p>
            <a:pPr eaLnBrk="1" hangingPunct="1">
              <a:lnSpc>
                <a:spcPct val="90000"/>
              </a:lnSpc>
              <a:defRPr/>
            </a:pPr>
            <a:r>
              <a:rPr lang="tr-TR" dirty="0" smtClean="0">
                <a:effectLst/>
              </a:rPr>
              <a:t>“Ayetlerimizi sadece düşünen insanlar anlayabilir.”</a:t>
            </a:r>
          </a:p>
        </p:txBody>
      </p:sp>
      <p:sp>
        <p:nvSpPr>
          <p:cNvPr id="8194" name="Rectangle 2"/>
          <p:cNvSpPr>
            <a:spLocks noGrp="1" noChangeArrowheads="1"/>
          </p:cNvSpPr>
          <p:nvPr>
            <p:ph type="title"/>
          </p:nvPr>
        </p:nvSpPr>
        <p:spPr>
          <a:xfrm>
            <a:off x="651163" y="363681"/>
            <a:ext cx="10972800" cy="748145"/>
          </a:xfrm>
        </p:spPr>
        <p:txBody>
          <a:bodyPr/>
          <a:lstStyle/>
          <a:p>
            <a:pPr eaLnBrk="1" hangingPunct="1">
              <a:defRPr/>
            </a:pPr>
            <a:r>
              <a:rPr lang="tr-TR" sz="3200" b="1" dirty="0">
                <a:solidFill>
                  <a:srgbClr val="FF0000"/>
                </a:solidFill>
              </a:rPr>
              <a:t>KUR’ÂN AKLIMIZI KULLANMAMIZI İSTER</a:t>
            </a:r>
          </a:p>
        </p:txBody>
      </p:sp>
      <p:sp>
        <p:nvSpPr>
          <p:cNvPr id="2" name="Altbilgi Yer Tutucusu 1"/>
          <p:cNvSpPr>
            <a:spLocks noGrp="1"/>
          </p:cNvSpPr>
          <p:nvPr>
            <p:ph type="ftr" sz="quarter" idx="16"/>
          </p:nvPr>
        </p:nvSpPr>
        <p:spPr/>
        <p:txBody>
          <a:bodyPr/>
          <a:lstStyle/>
          <a:p>
            <a:pPr>
              <a:defRPr/>
            </a:pPr>
            <a:r>
              <a:rPr lang="tr-TR" dirty="0" smtClean="0">
                <a:solidFill>
                  <a:srgbClr val="FFFFFF"/>
                </a:solidFill>
              </a:rPr>
              <a:t>www.slaytyerim.com</a:t>
            </a:r>
            <a:endParaRPr lang="tr-TR" dirty="0">
              <a:solidFill>
                <a:srgbClr val="FFFFFF"/>
              </a:solidFill>
            </a:endParaRPr>
          </a:p>
        </p:txBody>
      </p:sp>
      <p:pic>
        <p:nvPicPr>
          <p:cNvPr id="4098" name="Picture 2" descr="Ä°lgili res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438" y="1485899"/>
            <a:ext cx="3418898" cy="4062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55101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2500"/>
                                        <p:tgtEl>
                                          <p:spTgt spid="8195">
                                            <p:txEl>
                                              <p:pRg st="0" end="0"/>
                                            </p:txEl>
                                          </p:spTgt>
                                        </p:tgtEl>
                                      </p:cBhvr>
                                    </p:animEffect>
                                    <p:anim calcmode="lin" valueType="num">
                                      <p:cBhvr>
                                        <p:cTn id="8" dur="2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25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nodeType="after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Effect transition="in" filter="fade">
                                      <p:cBhvr>
                                        <p:cTn id="13" dur="2500"/>
                                        <p:tgtEl>
                                          <p:spTgt spid="8195">
                                            <p:txEl>
                                              <p:pRg st="2" end="2"/>
                                            </p:txEl>
                                          </p:spTgt>
                                        </p:tgtEl>
                                      </p:cBhvr>
                                    </p:animEffect>
                                    <p:anim calcmode="lin" valueType="num">
                                      <p:cBhvr>
                                        <p:cTn id="14" dur="2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5" dur="25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nodeType="after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animEffect transition="in" filter="fade">
                                      <p:cBhvr>
                                        <p:cTn id="19" dur="2500"/>
                                        <p:tgtEl>
                                          <p:spTgt spid="8195">
                                            <p:txEl>
                                              <p:pRg st="3" end="3"/>
                                            </p:txEl>
                                          </p:spTgt>
                                        </p:tgtEl>
                                      </p:cBhvr>
                                    </p:animEffect>
                                    <p:anim calcmode="lin" valueType="num">
                                      <p:cBhvr>
                                        <p:cTn id="20" dur="25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21" dur="25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7500"/>
                            </p:stCondLst>
                            <p:childTnLst>
                              <p:par>
                                <p:cTn id="23" presetID="42" presetClass="entr" presetSubtype="0" fill="hold" nodeType="afterEffect">
                                  <p:stCondLst>
                                    <p:cond delay="0"/>
                                  </p:stCondLst>
                                  <p:childTnLst>
                                    <p:set>
                                      <p:cBhvr>
                                        <p:cTn id="24" dur="1" fill="hold">
                                          <p:stCondLst>
                                            <p:cond delay="0"/>
                                          </p:stCondLst>
                                        </p:cTn>
                                        <p:tgtEl>
                                          <p:spTgt spid="8195">
                                            <p:txEl>
                                              <p:pRg st="4" end="4"/>
                                            </p:txEl>
                                          </p:spTgt>
                                        </p:tgtEl>
                                        <p:attrNameLst>
                                          <p:attrName>style.visibility</p:attrName>
                                        </p:attrNameLst>
                                      </p:cBhvr>
                                      <p:to>
                                        <p:strVal val="visible"/>
                                      </p:to>
                                    </p:set>
                                    <p:animEffect transition="in" filter="fade">
                                      <p:cBhvr>
                                        <p:cTn id="25" dur="2500"/>
                                        <p:tgtEl>
                                          <p:spTgt spid="8195">
                                            <p:txEl>
                                              <p:pRg st="4" end="4"/>
                                            </p:txEl>
                                          </p:spTgt>
                                        </p:tgtEl>
                                      </p:cBhvr>
                                    </p:animEffect>
                                    <p:anim calcmode="lin" valueType="num">
                                      <p:cBhvr>
                                        <p:cTn id="26" dur="25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7" dur="25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10000"/>
                            </p:stCondLst>
                            <p:childTnLst>
                              <p:par>
                                <p:cTn id="29" presetID="42" presetClass="entr" presetSubtype="0" fill="hold" nodeType="afterEffect">
                                  <p:stCondLst>
                                    <p:cond delay="0"/>
                                  </p:stCondLst>
                                  <p:childTnLst>
                                    <p:set>
                                      <p:cBhvr>
                                        <p:cTn id="30" dur="1" fill="hold">
                                          <p:stCondLst>
                                            <p:cond delay="0"/>
                                          </p:stCondLst>
                                        </p:cTn>
                                        <p:tgtEl>
                                          <p:spTgt spid="8195">
                                            <p:txEl>
                                              <p:pRg st="5" end="5"/>
                                            </p:txEl>
                                          </p:spTgt>
                                        </p:tgtEl>
                                        <p:attrNameLst>
                                          <p:attrName>style.visibility</p:attrName>
                                        </p:attrNameLst>
                                      </p:cBhvr>
                                      <p:to>
                                        <p:strVal val="visible"/>
                                      </p:to>
                                    </p:set>
                                    <p:animEffect transition="in" filter="fade">
                                      <p:cBhvr>
                                        <p:cTn id="31" dur="2500"/>
                                        <p:tgtEl>
                                          <p:spTgt spid="8195">
                                            <p:txEl>
                                              <p:pRg st="5" end="5"/>
                                            </p:txEl>
                                          </p:spTgt>
                                        </p:tgtEl>
                                      </p:cBhvr>
                                    </p:animEffect>
                                    <p:anim calcmode="lin" valueType="num">
                                      <p:cBhvr>
                                        <p:cTn id="32" dur="2500" fill="hold"/>
                                        <p:tgtEl>
                                          <p:spTgt spid="8195">
                                            <p:txEl>
                                              <p:pRg st="5" end="5"/>
                                            </p:txEl>
                                          </p:spTgt>
                                        </p:tgtEl>
                                        <p:attrNameLst>
                                          <p:attrName>ppt_x</p:attrName>
                                        </p:attrNameLst>
                                      </p:cBhvr>
                                      <p:tavLst>
                                        <p:tav tm="0">
                                          <p:val>
                                            <p:strVal val="#ppt_x"/>
                                          </p:val>
                                        </p:tav>
                                        <p:tav tm="100000">
                                          <p:val>
                                            <p:strVal val="#ppt_x"/>
                                          </p:val>
                                        </p:tav>
                                      </p:tavLst>
                                    </p:anim>
                                    <p:anim calcmode="lin" valueType="num">
                                      <p:cBhvr>
                                        <p:cTn id="33" dur="2500" fill="hold"/>
                                        <p:tgtEl>
                                          <p:spTgt spid="8195">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12500"/>
                            </p:stCondLst>
                            <p:childTnLst>
                              <p:par>
                                <p:cTn id="35" presetID="42" presetClass="entr" presetSubtype="0" fill="hold" nodeType="afterEffect">
                                  <p:stCondLst>
                                    <p:cond delay="0"/>
                                  </p:stCondLst>
                                  <p:childTnLst>
                                    <p:set>
                                      <p:cBhvr>
                                        <p:cTn id="36" dur="1" fill="hold">
                                          <p:stCondLst>
                                            <p:cond delay="0"/>
                                          </p:stCondLst>
                                        </p:cTn>
                                        <p:tgtEl>
                                          <p:spTgt spid="8195">
                                            <p:txEl>
                                              <p:pRg st="7" end="7"/>
                                            </p:txEl>
                                          </p:spTgt>
                                        </p:tgtEl>
                                        <p:attrNameLst>
                                          <p:attrName>style.visibility</p:attrName>
                                        </p:attrNameLst>
                                      </p:cBhvr>
                                      <p:to>
                                        <p:strVal val="visible"/>
                                      </p:to>
                                    </p:set>
                                    <p:animEffect transition="in" filter="fade">
                                      <p:cBhvr>
                                        <p:cTn id="37" dur="2500"/>
                                        <p:tgtEl>
                                          <p:spTgt spid="8195">
                                            <p:txEl>
                                              <p:pRg st="7" end="7"/>
                                            </p:txEl>
                                          </p:spTgt>
                                        </p:tgtEl>
                                      </p:cBhvr>
                                    </p:animEffect>
                                    <p:anim calcmode="lin" valueType="num">
                                      <p:cBhvr>
                                        <p:cTn id="38" dur="2500" fill="hold"/>
                                        <p:tgtEl>
                                          <p:spTgt spid="8195">
                                            <p:txEl>
                                              <p:pRg st="7" end="7"/>
                                            </p:txEl>
                                          </p:spTgt>
                                        </p:tgtEl>
                                        <p:attrNameLst>
                                          <p:attrName>ppt_x</p:attrName>
                                        </p:attrNameLst>
                                      </p:cBhvr>
                                      <p:tavLst>
                                        <p:tav tm="0">
                                          <p:val>
                                            <p:strVal val="#ppt_x"/>
                                          </p:val>
                                        </p:tav>
                                        <p:tav tm="100000">
                                          <p:val>
                                            <p:strVal val="#ppt_x"/>
                                          </p:val>
                                        </p:tav>
                                      </p:tavLst>
                                    </p:anim>
                                    <p:anim calcmode="lin" valueType="num">
                                      <p:cBhvr>
                                        <p:cTn id="39" dur="2500" fill="hold"/>
                                        <p:tgtEl>
                                          <p:spTgt spid="819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525378" y="1515979"/>
            <a:ext cx="11253537" cy="3989388"/>
          </a:xfrm>
        </p:spPr>
        <p:txBody>
          <a:bodyPr/>
          <a:lstStyle/>
          <a:p>
            <a:pPr eaLnBrk="1" hangingPunct="1">
              <a:lnSpc>
                <a:spcPct val="90000"/>
              </a:lnSpc>
              <a:defRPr/>
            </a:pPr>
            <a:r>
              <a:rPr lang="tr-TR" sz="2800" dirty="0">
                <a:effectLst/>
              </a:rPr>
              <a:t>“O, yedi göğü, birbiri üzerine yarattı. </a:t>
            </a:r>
            <a:r>
              <a:rPr lang="tr-TR" sz="2800" dirty="0" err="1">
                <a:effectLst/>
              </a:rPr>
              <a:t>Rahmân'ın</a:t>
            </a:r>
            <a:r>
              <a:rPr lang="tr-TR" sz="2800" dirty="0">
                <a:effectLst/>
              </a:rPr>
              <a:t> yaratmasında bir aykırılık, uygunsuzluk görmezsin. Gözünü döndür de bak, bir bozukluk görüyor musun</a:t>
            </a:r>
            <a:r>
              <a:rPr lang="tr-TR" sz="2800" dirty="0" smtClean="0">
                <a:effectLst/>
              </a:rPr>
              <a:t>?</a:t>
            </a:r>
          </a:p>
          <a:p>
            <a:pPr eaLnBrk="1" hangingPunct="1">
              <a:lnSpc>
                <a:spcPct val="90000"/>
              </a:lnSpc>
              <a:defRPr/>
            </a:pPr>
            <a:endParaRPr lang="tr-TR" sz="2800" dirty="0">
              <a:effectLst/>
            </a:endParaRPr>
          </a:p>
          <a:p>
            <a:pPr eaLnBrk="1" hangingPunct="1">
              <a:lnSpc>
                <a:spcPct val="90000"/>
              </a:lnSpc>
              <a:defRPr/>
            </a:pPr>
            <a:r>
              <a:rPr lang="tr-TR" sz="2800" dirty="0">
                <a:effectLst/>
              </a:rPr>
              <a:t> Sonra gözünü tekrar tekrar döndür (bak). Göz (aradığı bozukluğu bulmaktan) âciz ve bitkin halde sana dönecektir.”   	             </a:t>
            </a:r>
            <a:r>
              <a:rPr lang="tr-TR" sz="2800" dirty="0" smtClean="0">
                <a:effectLst/>
              </a:rPr>
              <a:t>             </a:t>
            </a:r>
            <a:r>
              <a:rPr lang="tr-TR" sz="2800" dirty="0">
                <a:effectLst/>
              </a:rPr>
              <a:t>	</a:t>
            </a:r>
            <a:r>
              <a:rPr lang="tr-TR" sz="2800" dirty="0" smtClean="0">
                <a:effectLst/>
              </a:rPr>
              <a:t>                      </a:t>
            </a:r>
            <a:r>
              <a:rPr lang="tr-TR" sz="2800" dirty="0">
                <a:effectLst/>
              </a:rPr>
              <a:t>			</a:t>
            </a:r>
            <a:r>
              <a:rPr lang="tr-TR" sz="2800" dirty="0" smtClean="0">
                <a:effectLst/>
              </a:rPr>
              <a:t>        (</a:t>
            </a:r>
            <a:r>
              <a:rPr lang="tr-TR" sz="2800" dirty="0">
                <a:effectLst/>
              </a:rPr>
              <a:t>Mülk Suresi 3-4 ayetler</a:t>
            </a:r>
            <a:r>
              <a:rPr lang="tr-TR" sz="2800" b="1" dirty="0"/>
              <a:t>)</a:t>
            </a:r>
          </a:p>
        </p:txBody>
      </p:sp>
      <p:sp>
        <p:nvSpPr>
          <p:cNvPr id="9218" name="Rectangle 2"/>
          <p:cNvSpPr>
            <a:spLocks noGrp="1" noChangeArrowheads="1"/>
          </p:cNvSpPr>
          <p:nvPr>
            <p:ph type="title"/>
          </p:nvPr>
        </p:nvSpPr>
        <p:spPr>
          <a:xfrm>
            <a:off x="578427" y="332508"/>
            <a:ext cx="10972800" cy="716973"/>
          </a:xfrm>
        </p:spPr>
        <p:txBody>
          <a:bodyPr/>
          <a:lstStyle/>
          <a:p>
            <a:pPr eaLnBrk="1" hangingPunct="1">
              <a:defRPr/>
            </a:pPr>
            <a:r>
              <a:rPr lang="tr-TR" sz="3200" dirty="0">
                <a:solidFill>
                  <a:srgbClr val="FFFF66"/>
                </a:solidFill>
              </a:rPr>
              <a:t>KUR’ÂN AKLIMIZI KULLANMAMIZI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extLst>
      <p:ext uri="{BB962C8B-B14F-4D97-AF65-F5344CB8AC3E}">
        <p14:creationId xmlns:p14="http://schemas.microsoft.com/office/powerpoint/2010/main" val="80020383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9219">
                                            <p:txEl>
                                              <p:pRg st="0" end="0"/>
                                            </p:txEl>
                                          </p:spTgt>
                                        </p:tgtEl>
                                        <p:attrNameLst>
                                          <p:attrName>style.visibility</p:attrName>
                                        </p:attrNameLst>
                                      </p:cBhvr>
                                      <p:to>
                                        <p:strVal val="visible"/>
                                      </p:to>
                                    </p:set>
                                    <p:anim calcmode="discrete" valueType="clr">
                                      <p:cBhvr override="childStyle">
                                        <p:cTn id="7" dur="80"/>
                                        <p:tgtEl>
                                          <p:spTgt spid="921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219">
                                            <p:txEl>
                                              <p:pRg st="0" end="0"/>
                                            </p:txEl>
                                          </p:spTgt>
                                        </p:tgtEl>
                                        <p:attrNameLst>
                                          <p:attrName>fill.type</p:attrName>
                                        </p:attrNameLst>
                                      </p:cBhvr>
                                      <p:to>
                                        <p:strVal val="solid"/>
                                      </p:to>
                                    </p:set>
                                  </p:childTnLst>
                                </p:cTn>
                              </p:par>
                            </p:childTnLst>
                          </p:cTn>
                        </p:par>
                        <p:par>
                          <p:cTn id="10" fill="hold" nodeType="afterGroup">
                            <p:stCondLst>
                              <p:cond delay="528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9219">
                                            <p:txEl>
                                              <p:pRg st="2" end="2"/>
                                            </p:txEl>
                                          </p:spTgt>
                                        </p:tgtEl>
                                        <p:attrNameLst>
                                          <p:attrName>style.visibility</p:attrName>
                                        </p:attrNameLst>
                                      </p:cBhvr>
                                      <p:to>
                                        <p:strVal val="visible"/>
                                      </p:to>
                                    </p:set>
                                    <p:anim calcmode="discrete" valueType="clr">
                                      <p:cBhvr override="childStyle">
                                        <p:cTn id="13" dur="80"/>
                                        <p:tgtEl>
                                          <p:spTgt spid="921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219">
                                            <p:txEl>
                                              <p:p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921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defRPr/>
            </a:pPr>
            <a:r>
              <a:rPr lang="tr-TR" sz="2800" dirty="0"/>
              <a:t>Kur’an insanın çevresindeki varlıkları aklıyla ölçmesini, tartmasını ister:</a:t>
            </a:r>
          </a:p>
          <a:p>
            <a:pPr eaLnBrk="1" hangingPunct="1">
              <a:buFont typeface="Wingdings" panose="05000000000000000000" pitchFamily="2" charset="2"/>
              <a:buNone/>
              <a:defRPr/>
            </a:pPr>
            <a:r>
              <a:rPr lang="tr-TR" sz="2800" dirty="0"/>
              <a:t>	</a:t>
            </a:r>
            <a:r>
              <a:rPr lang="tr-TR" sz="2800" dirty="0">
                <a:solidFill>
                  <a:srgbClr val="FFFF66"/>
                </a:solidFill>
              </a:rPr>
              <a:t>“Yeryüzünü enine boyuna yayıp döşeyen, onda oturaklı dağlar ve ırmaklar meydana getiren ve yeryüzünde meyvelerin hepsinden iki çift yapan O'dur. Sürekli olarak gece ile gündüzü birbirine dolamaktadır. Düşünecek olan bir kavim için bunda muhakkak ki, ibretler vardır.”</a:t>
            </a:r>
            <a:r>
              <a:rPr lang="tr-TR" sz="2800" dirty="0"/>
              <a:t> </a:t>
            </a:r>
            <a:r>
              <a:rPr lang="tr-TR" sz="2800" dirty="0" smtClean="0"/>
              <a:t>(</a:t>
            </a:r>
            <a:r>
              <a:rPr lang="tr-TR" sz="2800" dirty="0" err="1"/>
              <a:t>Ra’d</a:t>
            </a:r>
            <a:r>
              <a:rPr lang="tr-TR" sz="2800" dirty="0"/>
              <a:t> Suresi 3.ayet)</a:t>
            </a:r>
          </a:p>
        </p:txBody>
      </p:sp>
      <p:sp>
        <p:nvSpPr>
          <p:cNvPr id="10242" name="Rectangle 2"/>
          <p:cNvSpPr>
            <a:spLocks noGrp="1" noChangeArrowheads="1"/>
          </p:cNvSpPr>
          <p:nvPr>
            <p:ph type="title"/>
          </p:nvPr>
        </p:nvSpPr>
        <p:spPr/>
        <p:txBody>
          <a:bodyPr/>
          <a:lstStyle/>
          <a:p>
            <a:pPr eaLnBrk="1" hangingPunct="1">
              <a:defRPr/>
            </a:pPr>
            <a:r>
              <a:rPr lang="tr-TR" sz="4000">
                <a:solidFill>
                  <a:srgbClr val="FFFF66"/>
                </a:solidFill>
              </a:rPr>
              <a:t>KUR’ÂN AKLIMIZI KULLANMAMIZI İSTER</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35850697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0243">
                                            <p:txEl>
                                              <p:pRg st="1" end="1"/>
                                            </p:txEl>
                                          </p:spTgt>
                                        </p:tgtEl>
                                        <p:attrNameLst>
                                          <p:attrName>style.visibility</p:attrName>
                                        </p:attrNameLst>
                                      </p:cBhvr>
                                      <p:to>
                                        <p:strVal val="visible"/>
                                      </p:to>
                                    </p:set>
                                    <p:anim calcmode="discrete" valueType="clr">
                                      <p:cBhvr override="childStyle">
                                        <p:cTn id="7" dur="80"/>
                                        <p:tgtEl>
                                          <p:spTgt spid="1024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024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98229" y="24063"/>
            <a:ext cx="8229600" cy="1143000"/>
          </a:xfrm>
        </p:spPr>
        <p:txBody>
          <a:bodyPr/>
          <a:lstStyle/>
          <a:p>
            <a:pPr eaLnBrk="1" hangingPunct="1">
              <a:defRPr/>
            </a:pPr>
            <a:r>
              <a:rPr lang="tr-TR" sz="3200" dirty="0">
                <a:solidFill>
                  <a:srgbClr val="FFFF66"/>
                </a:solidFill>
              </a:rPr>
              <a:t>KUR’ÂN AKLIMIZI KULLANMAMIZI İSTER</a:t>
            </a:r>
          </a:p>
        </p:txBody>
      </p:sp>
      <p:pic>
        <p:nvPicPr>
          <p:cNvPr id="10243" name="Picture 4" descr="0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464" y="1353387"/>
            <a:ext cx="4145082" cy="47252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5"/>
          <p:cNvSpPr>
            <a:spLocks noChangeArrowheads="1"/>
          </p:cNvSpPr>
          <p:nvPr/>
        </p:nvSpPr>
        <p:spPr bwMode="auto">
          <a:xfrm>
            <a:off x="4321546" y="1790728"/>
            <a:ext cx="7403807" cy="3539430"/>
          </a:xfrm>
          <a:prstGeom prst="rect">
            <a:avLst/>
          </a:prstGeom>
          <a:solidFill>
            <a:srgbClr val="CCFFFF">
              <a:alpha val="5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SzPct val="65000"/>
              <a:buFont typeface="Wingdings" panose="05000000000000000000" pitchFamily="2" charset="2"/>
              <a:buChar char="n"/>
              <a:defRPr sz="2800">
                <a:solidFill>
                  <a:schemeClr val="tx1"/>
                </a:solidFill>
                <a:latin typeface="Tahoma" panose="020B0604030504040204" pitchFamily="34" charset="0"/>
              </a:defRPr>
            </a:lvl2pPr>
            <a:lvl3pPr marL="1143000" indent="-228600">
              <a:spcBef>
                <a:spcPct val="20000"/>
              </a:spcBef>
              <a:buClr>
                <a:schemeClr val="accent2"/>
              </a:buClr>
              <a:buSzPct val="65000"/>
              <a:buFont typeface="Wingdings" panose="05000000000000000000" pitchFamily="2" charset="2"/>
              <a:buChar char="n"/>
              <a:defRPr sz="2400">
                <a:solidFill>
                  <a:schemeClr val="tx1"/>
                </a:solidFill>
                <a:latin typeface="Tahoma" panose="020B0604030504040204" pitchFamily="34" charset="0"/>
              </a:defRPr>
            </a:lvl3pPr>
            <a:lvl4pPr marL="1600200" indent="-228600">
              <a:spcBef>
                <a:spcPct val="20000"/>
              </a:spcBef>
              <a:buClr>
                <a:schemeClr val="tx1"/>
              </a:buClr>
              <a:buSzPct val="65000"/>
              <a:buFont typeface="Wingdings" panose="05000000000000000000" pitchFamily="2" charset="2"/>
              <a:buChar char="n"/>
              <a:defRPr sz="2000">
                <a:solidFill>
                  <a:schemeClr val="tx1"/>
                </a:solidFill>
                <a:latin typeface="Tahoma" panose="020B0604030504040204" pitchFamily="34" charset="0"/>
              </a:defRPr>
            </a:lvl4pPr>
            <a:lvl5pPr marL="20574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folHlink"/>
              </a:buClr>
              <a:buSzPct val="65000"/>
              <a:buFont typeface="Wingdings" panose="05000000000000000000" pitchFamily="2" charset="2"/>
              <a:buChar char="n"/>
              <a:defRPr sz="2000">
                <a:solidFill>
                  <a:schemeClr val="tx1"/>
                </a:solidFill>
                <a:latin typeface="Tahoma" panose="020B0604030504040204" pitchFamily="34" charset="0"/>
              </a:defRPr>
            </a:lvl9pPr>
          </a:lstStyle>
          <a:p>
            <a:pPr fontAlgn="base">
              <a:spcBef>
                <a:spcPct val="0"/>
              </a:spcBef>
              <a:spcAft>
                <a:spcPct val="0"/>
              </a:spcAft>
              <a:buClrTx/>
              <a:buSzTx/>
              <a:buFontTx/>
              <a:buNone/>
            </a:pPr>
            <a:r>
              <a:rPr lang="tr-TR" sz="2400" dirty="0">
                <a:solidFill>
                  <a:srgbClr val="000000"/>
                </a:solidFill>
              </a:rPr>
              <a:t>	“Şüphesiz göklerin ve yerin yaratılışında, gece ile gündüzün birbiri ardınca gelişinde, insanlara yarar şeylerle denizde akıp giden gemide, Allah'ın yukarıdan bir su indirip de onunla yeri ölümünden sonra diriltmesinde, diriltip de üzerinde deprenen hayvanları yaymasında, rüzgarları değiştirmesinde, gök ile yer arasında emre hazır olan bulutta şüphesiz akıllı olan bir topluluk için elbette Allah'ın birliğine deliller vardır.” ( Bakara Suresi 164.ayet)</a:t>
            </a:r>
            <a:r>
              <a:rPr lang="tr-TR" dirty="0">
                <a:solidFill>
                  <a:srgbClr val="FFFFFF"/>
                </a:solidFill>
              </a:rPr>
              <a:t> </a:t>
            </a:r>
          </a:p>
        </p:txBody>
      </p:sp>
      <p:sp>
        <p:nvSpPr>
          <p:cNvPr id="2" name="Altbilgi Yer Tutucusu 1"/>
          <p:cNvSpPr>
            <a:spLocks noGrp="1"/>
          </p:cNvSpPr>
          <p:nvPr>
            <p:ph type="ftr" sz="quarter" idx="16"/>
          </p:nvPr>
        </p:nvSpPr>
        <p:spPr/>
        <p:txBody>
          <a:bodyPr/>
          <a:lstStyle/>
          <a:p>
            <a:pPr>
              <a:defRPr/>
            </a:pPr>
            <a:r>
              <a:rPr lang="tr-TR" smtClean="0">
                <a:solidFill>
                  <a:srgbClr val="FFFFFF"/>
                </a:solidFill>
              </a:rPr>
              <a:t>www.slaytyerim.com</a:t>
            </a:r>
            <a:endParaRPr lang="tr-TR">
              <a:solidFill>
                <a:srgbClr val="FFFFFF"/>
              </a:solidFill>
            </a:endParaRPr>
          </a:p>
        </p:txBody>
      </p:sp>
    </p:spTree>
    <p:custDataLst>
      <p:tags r:id="rId1"/>
    </p:custDataLst>
    <p:extLst>
      <p:ext uri="{BB962C8B-B14F-4D97-AF65-F5344CB8AC3E}">
        <p14:creationId xmlns:p14="http://schemas.microsoft.com/office/powerpoint/2010/main" val="2070571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269">
                                            <p:txEl>
                                              <p:pRg st="0" end="0"/>
                                            </p:txEl>
                                          </p:spTgt>
                                        </p:tgtEl>
                                        <p:attrNameLst>
                                          <p:attrName>style.visibility</p:attrName>
                                        </p:attrNameLst>
                                      </p:cBhvr>
                                      <p:to>
                                        <p:strVal val="visible"/>
                                      </p:to>
                                    </p:set>
                                    <p:anim calcmode="discrete" valueType="clr">
                                      <p:cBhvr override="childStyle">
                                        <p:cTn id="7" dur="80"/>
                                        <p:tgtEl>
                                          <p:spTgt spid="1126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26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26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a05e6ee6b67e555cb1dc2240afa66be318a6ce"/>
</p:tagLst>
</file>

<file path=ppt/tags/tag10.xml><?xml version="1.0" encoding="utf-8"?>
<p:tagLst xmlns:a="http://schemas.openxmlformats.org/drawingml/2006/main" xmlns:r="http://schemas.openxmlformats.org/officeDocument/2006/relationships" xmlns:p="http://schemas.openxmlformats.org/presentationml/2006/main">
  <p:tag name="TİMİNG" val="|0.9"/>
</p:tagLst>
</file>

<file path=ppt/tags/tag11.xml><?xml version="1.0" encoding="utf-8"?>
<p:tagLst xmlns:a="http://schemas.openxmlformats.org/drawingml/2006/main" xmlns:r="http://schemas.openxmlformats.org/officeDocument/2006/relationships" xmlns:p="http://schemas.openxmlformats.org/presentationml/2006/main">
  <p:tag name="TİMİNG" val="|0.7"/>
</p:tagLst>
</file>

<file path=ppt/tags/tag12.xml><?xml version="1.0" encoding="utf-8"?>
<p:tagLst xmlns:a="http://schemas.openxmlformats.org/drawingml/2006/main" xmlns:r="http://schemas.openxmlformats.org/officeDocument/2006/relationships" xmlns:p="http://schemas.openxmlformats.org/presentationml/2006/main">
  <p:tag name="TİMİNG" val="|0.5"/>
</p:tagLst>
</file>

<file path=ppt/tags/tag13.xml><?xml version="1.0" encoding="utf-8"?>
<p:tagLst xmlns:a="http://schemas.openxmlformats.org/drawingml/2006/main" xmlns:r="http://schemas.openxmlformats.org/officeDocument/2006/relationships" xmlns:p="http://schemas.openxmlformats.org/presentationml/2006/main">
  <p:tag name="TİMİNG" val="|1.2"/>
</p:tagLst>
</file>

<file path=ppt/tags/tag14.xml><?xml version="1.0" encoding="utf-8"?>
<p:tagLst xmlns:a="http://schemas.openxmlformats.org/drawingml/2006/main" xmlns:r="http://schemas.openxmlformats.org/officeDocument/2006/relationships" xmlns:p="http://schemas.openxmlformats.org/presentationml/2006/main">
  <p:tag name="TİMİNG" val="|0.8"/>
</p:tagLst>
</file>

<file path=ppt/tags/tag15.xml><?xml version="1.0" encoding="utf-8"?>
<p:tagLst xmlns:a="http://schemas.openxmlformats.org/drawingml/2006/main" xmlns:r="http://schemas.openxmlformats.org/officeDocument/2006/relationships" xmlns:p="http://schemas.openxmlformats.org/presentationml/2006/main">
  <p:tag name="TİMİNG" val="|0.8|2.7|1.2|3.5|1.4|2.6|2|2.5"/>
</p:tagLst>
</file>

<file path=ppt/tags/tag16.xml><?xml version="1.0" encoding="utf-8"?>
<p:tagLst xmlns:a="http://schemas.openxmlformats.org/drawingml/2006/main" xmlns:r="http://schemas.openxmlformats.org/officeDocument/2006/relationships" xmlns:p="http://schemas.openxmlformats.org/presentationml/2006/main">
  <p:tag name="TİMİNG" val="|0.3|2.6|1.1|2.1|1.8|2.2|1.6|1.9"/>
</p:tagLst>
</file>

<file path=ppt/tags/tag17.xml><?xml version="1.0" encoding="utf-8"?>
<p:tagLst xmlns:a="http://schemas.openxmlformats.org/drawingml/2006/main" xmlns:r="http://schemas.openxmlformats.org/officeDocument/2006/relationships" xmlns:p="http://schemas.openxmlformats.org/presentationml/2006/main">
  <p:tag name="TİMİNG" val="|0.7|2.9|1.3|2|2.3|3|3.9|2.2"/>
</p:tagLst>
</file>

<file path=ppt/tags/tag18.xml><?xml version="1.0" encoding="utf-8"?>
<p:tagLst xmlns:a="http://schemas.openxmlformats.org/drawingml/2006/main" xmlns:r="http://schemas.openxmlformats.org/officeDocument/2006/relationships" xmlns:p="http://schemas.openxmlformats.org/presentationml/2006/main">
  <p:tag name="TİMİNG" val="|1.3|3.7|1.8|5.3|1.4|3.9|1.9|6.7|1.9"/>
</p:tagLst>
</file>

<file path=ppt/tags/tag19.xml><?xml version="1.0" encoding="utf-8"?>
<p:tagLst xmlns:a="http://schemas.openxmlformats.org/drawingml/2006/main" xmlns:r="http://schemas.openxmlformats.org/officeDocument/2006/relationships" xmlns:p="http://schemas.openxmlformats.org/presentationml/2006/main">
  <p:tag name="TİMİNG" val="|0.3|6.5|2|7.3|4.7|5.7|1.2"/>
</p:tagLst>
</file>

<file path=ppt/tags/tag2.xml><?xml version="1.0" encoding="utf-8"?>
<p:tagLst xmlns:a="http://schemas.openxmlformats.org/drawingml/2006/main" xmlns:r="http://schemas.openxmlformats.org/officeDocument/2006/relationships" xmlns:p="http://schemas.openxmlformats.org/presentationml/2006/main">
  <p:tag name="TİMİNG" val="|1.8|7.7|2.8"/>
</p:tagLst>
</file>

<file path=ppt/tags/tag20.xml><?xml version="1.0" encoding="utf-8"?>
<p:tagLst xmlns:a="http://schemas.openxmlformats.org/drawingml/2006/main" xmlns:r="http://schemas.openxmlformats.org/officeDocument/2006/relationships" xmlns:p="http://schemas.openxmlformats.org/presentationml/2006/main">
  <p:tag name="TİMİNG" val="|0.5|1.5|1.1|2.2|1.3|6"/>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1.4"/>
</p:tagLst>
</file>

<file path=ppt/tags/tag5.xml><?xml version="1.0" encoding="utf-8"?>
<p:tagLst xmlns:a="http://schemas.openxmlformats.org/drawingml/2006/main" xmlns:r="http://schemas.openxmlformats.org/officeDocument/2006/relationships" xmlns:p="http://schemas.openxmlformats.org/presentationml/2006/main">
  <p:tag name="TİMİNG" val="|1.1|3.3|4.2|4.1"/>
</p:tagLst>
</file>

<file path=ppt/tags/tag6.xml><?xml version="1.0" encoding="utf-8"?>
<p:tagLst xmlns:a="http://schemas.openxmlformats.org/drawingml/2006/main" xmlns:r="http://schemas.openxmlformats.org/officeDocument/2006/relationships" xmlns:p="http://schemas.openxmlformats.org/presentationml/2006/main">
  <p:tag name="TİMİNG" val="|1|3.9|4.3|4.2"/>
</p:tagLst>
</file>

<file path=ppt/tags/tag7.xml><?xml version="1.0" encoding="utf-8"?>
<p:tagLst xmlns:a="http://schemas.openxmlformats.org/drawingml/2006/main" xmlns:r="http://schemas.openxmlformats.org/officeDocument/2006/relationships" xmlns:p="http://schemas.openxmlformats.org/presentationml/2006/main">
  <p:tag name="TİMİNG" val="|1.9"/>
</p:tagLst>
</file>

<file path=ppt/tags/tag8.xml><?xml version="1.0" encoding="utf-8"?>
<p:tagLst xmlns:a="http://schemas.openxmlformats.org/drawingml/2006/main" xmlns:r="http://schemas.openxmlformats.org/officeDocument/2006/relationships" xmlns:p="http://schemas.openxmlformats.org/presentationml/2006/main">
  <p:tag name="TİMİNG" val="|1.8"/>
</p:tagLst>
</file>

<file path=ppt/tags/tag9.xml><?xml version="1.0" encoding="utf-8"?>
<p:tagLst xmlns:a="http://schemas.openxmlformats.org/drawingml/2006/main" xmlns:r="http://schemas.openxmlformats.org/officeDocument/2006/relationships" xmlns:p="http://schemas.openxmlformats.org/presentationml/2006/main">
  <p:tag name="TİMİNG" val="|1.6"/>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Özel 1">
      <a:dk1>
        <a:sysClr val="windowText" lastClr="000000"/>
      </a:dk1>
      <a:lt1>
        <a:sysClr val="window" lastClr="FFFFFF"/>
      </a:lt1>
      <a:dk2>
        <a:srgbClr val="073E87"/>
      </a:dk2>
      <a:lt2>
        <a:srgbClr val="C6E7FC"/>
      </a:lt2>
      <a:accent1>
        <a:srgbClr val="31B6FD"/>
      </a:accent1>
      <a:accent2>
        <a:srgbClr val="4584D3"/>
      </a:accent2>
      <a:accent3>
        <a:srgbClr val="FF0000"/>
      </a:accent3>
      <a:accent4>
        <a:srgbClr val="A5D028"/>
      </a:accent4>
      <a:accent5>
        <a:srgbClr val="F5C040"/>
      </a:accent5>
      <a:accent6>
        <a:srgbClr val="05E0DB"/>
      </a:accent6>
      <a:hlink>
        <a:srgbClr val="0080FF"/>
      </a:hlink>
      <a:folHlink>
        <a:srgbClr val="5EAEF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czacı">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40</TotalTime>
  <Words>1957</Words>
  <Application>Microsoft Office PowerPoint</Application>
  <PresentationFormat>Özel</PresentationFormat>
  <Paragraphs>238</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Kağıt</vt:lpstr>
      <vt:lpstr>PowerPoint Sunusu</vt:lpstr>
      <vt:lpstr>PowerPoint Sunusu</vt:lpstr>
      <vt:lpstr>Aklın Dini Sorumluluktaki yeri ve Önemi</vt:lpstr>
      <vt:lpstr>Aklın Dini Sorumluluktaki yeri ve Önemi</vt:lpstr>
      <vt:lpstr>Aklın Dini Sorumluluktaki yeri ve Önemi</vt:lpstr>
      <vt:lpstr>KUR’ÂN AKLIMIZI KULLANMAMIZI İSTER</vt:lpstr>
      <vt:lpstr>KUR’ÂN AKLIMIZI KULLANMAMIZI İSTER</vt:lpstr>
      <vt:lpstr>KUR’ÂN AKLIMIZI KULLANMAMIZI İSTER</vt:lpstr>
      <vt:lpstr>KUR’ÂN AKLIMIZI KULLANMAMIZI İSTER</vt:lpstr>
      <vt:lpstr>KUR’ÂN AKLIMIZI KULLANMAMIZI İSTER</vt:lpstr>
      <vt:lpstr>KUR’ÂN AKLIMIZI KULLANMAMIZI İSTER</vt:lpstr>
      <vt:lpstr>Kur’an aklımızı Kullanmamızı ister</vt:lpstr>
      <vt:lpstr>Kur’an aklımızı Kullanmamızı ister</vt:lpstr>
      <vt:lpstr>Kur’an Doğru Bilgiye Önem verir</vt:lpstr>
      <vt:lpstr>PowerPoint Sunusu</vt:lpstr>
      <vt:lpstr>PowerPoint Sunusu</vt:lpstr>
      <vt:lpstr>Kur’an aklımızı Kullanmamızı ister</vt:lpstr>
      <vt:lpstr>Kur’an aklımızı Kullanmamızı ister</vt:lpstr>
      <vt:lpstr>Kur’anda Bilgi edinme Yolları</vt:lpstr>
      <vt:lpstr>Kur’an’da Bilgi edinme Yolları</vt:lpstr>
      <vt:lpstr>Kur’anda Bilgi edinme Yolları</vt:lpstr>
      <vt:lpstr>Kur’anda Bilgi edinme Yolları</vt:lpstr>
      <vt:lpstr>Kur’anda Bilgi edinme Yolları</vt:lpstr>
      <vt:lpstr>Kur’anda Bilgi edinme Yolları</vt:lpstr>
      <vt:lpstr>Bilgi,taassubu önler</vt:lpstr>
      <vt:lpstr>Bilgi,taassubu önler</vt:lpstr>
      <vt:lpstr>Bilgi,taassubu önler</vt:lpstr>
      <vt:lpstr>TAASSUB’UN ZARARLARI; </vt:lpstr>
      <vt:lpstr>TAASSUB’UN ZARARLARI; </vt:lpstr>
      <vt:lpstr>ANAYASA (24-25-26 MADDELER)</vt:lpstr>
      <vt:lpstr>Kıssadan Hisse</vt:lpstr>
      <vt:lpstr>Değerlendirme </vt:lpstr>
      <vt:lpstr>Değerlendirme </vt:lpstr>
      <vt:lpstr>Değerlendirme </vt:lpstr>
      <vt:lpstr>Değerlendirme </vt:lpstr>
      <vt:lpstr>Değerlendirme </vt:lpstr>
      <vt:lpstr>Değerlendirme </vt:lpstr>
      <vt:lpstr>Değerlendirme </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slaytyerim</dc:creator>
  <cp:lastModifiedBy>slaytyerim</cp:lastModifiedBy>
  <cp:revision>4</cp:revision>
  <dcterms:created xsi:type="dcterms:W3CDTF">2018-04-05T22:50:35Z</dcterms:created>
  <dcterms:modified xsi:type="dcterms:W3CDTF">2018-04-05T23:30:59Z</dcterms:modified>
</cp:coreProperties>
</file>