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8B37"/>
    <a:srgbClr val="3366FF"/>
    <a:srgbClr val="99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398" autoAdjust="0"/>
    <p:restoredTop sz="97013" autoAdjust="0"/>
  </p:normalViewPr>
  <p:slideViewPr>
    <p:cSldViewPr>
      <p:cViewPr varScale="1">
        <p:scale>
          <a:sx n="71" d="100"/>
          <a:sy n="71" d="100"/>
        </p:scale>
        <p:origin x="-14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E07CCA-AD60-4E7B-9D79-701EBCA4AAE5}" type="datetimeFigureOut">
              <a:rPr lang="tr-TR" smtClean="0"/>
              <a:t>05.01.2016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0086B-BCA1-4719-9115-C64352B87DF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86EC8-A7ED-4ADC-A2A7-6963320597B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FB727-5229-4666-93E7-250EF830152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F8F80-36A8-4B85-AD92-CE2BC48304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B83D3-E1C2-4076-A433-BE1A0B00698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A45C8-6F07-4238-AA75-B4867EE2A56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7201C-C735-4A63-97F6-5471097724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40576-ADE1-4060-9173-224D2F8A2A6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75CA7-9A35-43F2-970E-27358BE5C89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E27D6-FB98-416F-A6BD-8D59C454F17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49B82-C3BC-4761-BB14-760DADA65FA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0EE5C-7DC8-4524-A023-962427B8B79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4A372-5FE5-4E00-BBD8-0F53452D2CE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E92A4-B074-4500-83DE-60A0DB9131A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340A2758-7441-4F21-8913-CCB88290D2D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slaytyerim.com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next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32813" y="6359525"/>
            <a:ext cx="6032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Dikdörtgen"/>
          <p:cNvSpPr/>
          <p:nvPr/>
        </p:nvSpPr>
        <p:spPr>
          <a:xfrm>
            <a:off x="914400" y="609600"/>
            <a:ext cx="7015186" cy="110799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tr-TR" sz="6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Metabolizma</a:t>
            </a:r>
            <a:endParaRPr lang="tr-TR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6" name="Picture 21" descr="0000000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4643446"/>
            <a:ext cx="4301339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" descr="next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32813" y="6359525"/>
            <a:ext cx="6032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9" descr="next">
            <a:hlinkClick r:id="" action="ppaction://hlinkshowjump?jump=previousslide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" y="6351588"/>
            <a:ext cx="6032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32 Dikdörtgen"/>
          <p:cNvSpPr/>
          <p:nvPr/>
        </p:nvSpPr>
        <p:spPr>
          <a:xfrm>
            <a:off x="914400" y="609600"/>
            <a:ext cx="7162800" cy="55399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tr-TR" sz="30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Metabolizma</a:t>
            </a:r>
            <a:endParaRPr lang="tr-TR" sz="3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077" name="34 İçerik Yer Tutucusu"/>
          <p:cNvSpPr>
            <a:spLocks noGrp="1"/>
          </p:cNvSpPr>
          <p:nvPr>
            <p:ph/>
          </p:nvPr>
        </p:nvSpPr>
        <p:spPr>
          <a:xfrm>
            <a:off x="838200" y="1219200"/>
            <a:ext cx="7315200" cy="3200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1800" b="1" smtClean="0">
                <a:solidFill>
                  <a:srgbClr val="FF0000"/>
                </a:solidFill>
              </a:rPr>
              <a:t>Metabolizma: </a:t>
            </a:r>
            <a:r>
              <a:rPr lang="tr-TR" sz="1700" smtClean="0"/>
              <a:t>Canlılarda meydana gelen yapım, yıkım ve dönüşüm</a:t>
            </a:r>
          </a:p>
          <a:p>
            <a:pPr eaLnBrk="1" hangingPunct="1">
              <a:buFontTx/>
              <a:buNone/>
            </a:pPr>
            <a:r>
              <a:rPr lang="tr-TR" sz="1700" smtClean="0"/>
              <a:t>olaylarının tümüne birden Metabolizma denir. </a:t>
            </a:r>
          </a:p>
          <a:p>
            <a:pPr eaLnBrk="1" hangingPunct="1">
              <a:buFontTx/>
              <a:buNone/>
            </a:pPr>
            <a:endParaRPr lang="tr-TR" sz="1700" smtClean="0"/>
          </a:p>
          <a:p>
            <a:pPr eaLnBrk="1" hangingPunct="1">
              <a:buFontTx/>
              <a:buNone/>
            </a:pPr>
            <a:r>
              <a:rPr lang="tr-TR" sz="1700" smtClean="0">
                <a:solidFill>
                  <a:srgbClr val="0070C0"/>
                </a:solidFill>
              </a:rPr>
              <a:t>a) Anabolizma (Özümleme): </a:t>
            </a:r>
            <a:r>
              <a:rPr lang="tr-TR" sz="1700" smtClean="0"/>
              <a:t>Hücredeki yapım (sentez) reaksiyonlarının </a:t>
            </a:r>
          </a:p>
          <a:p>
            <a:pPr eaLnBrk="1" hangingPunct="1">
              <a:buFontTx/>
              <a:buNone/>
            </a:pPr>
            <a:r>
              <a:rPr lang="tr-TR" sz="1700" smtClean="0"/>
              <a:t>tümüdür.  Örneğin: Fotosentez, ATP sentezi, Protein sentezi, Nişasta </a:t>
            </a:r>
          </a:p>
          <a:p>
            <a:pPr eaLnBrk="1" hangingPunct="1">
              <a:buFontTx/>
              <a:buNone/>
            </a:pPr>
            <a:r>
              <a:rPr lang="tr-TR" sz="1700" smtClean="0"/>
              <a:t>sentezi…</a:t>
            </a:r>
          </a:p>
          <a:p>
            <a:pPr eaLnBrk="1" hangingPunct="1">
              <a:buFontTx/>
              <a:buNone/>
            </a:pPr>
            <a:endParaRPr lang="tr-TR" sz="1700" smtClean="0"/>
          </a:p>
          <a:p>
            <a:pPr eaLnBrk="1" hangingPunct="1">
              <a:buFontTx/>
              <a:buNone/>
            </a:pPr>
            <a:r>
              <a:rPr lang="tr-TR" sz="1700" smtClean="0">
                <a:solidFill>
                  <a:srgbClr val="0070C0"/>
                </a:solidFill>
              </a:rPr>
              <a:t>b) Katabolizma (Yadımlama): </a:t>
            </a:r>
            <a:r>
              <a:rPr lang="tr-TR" sz="1700" smtClean="0"/>
              <a:t>Organik moleküllerin yıkım reaksiyonlarının</a:t>
            </a:r>
          </a:p>
          <a:p>
            <a:pPr eaLnBrk="1" hangingPunct="1">
              <a:buFontTx/>
              <a:buNone/>
            </a:pPr>
            <a:r>
              <a:rPr lang="tr-TR" sz="1700" smtClean="0"/>
              <a:t>Tümüdür. Örneğin: Sindirim, Oksijenli solunum, Oksijensiz solunum, ATP </a:t>
            </a:r>
          </a:p>
          <a:p>
            <a:pPr eaLnBrk="1" hangingPunct="1">
              <a:buFontTx/>
              <a:buNone/>
            </a:pPr>
            <a:r>
              <a:rPr lang="tr-TR" sz="1700" smtClean="0"/>
              <a:t>hidrolizi…</a:t>
            </a:r>
            <a:endParaRPr lang="tr-TR" sz="1700" smtClean="0">
              <a:solidFill>
                <a:srgbClr val="358B37"/>
              </a:solidFill>
            </a:endParaRPr>
          </a:p>
          <a:p>
            <a:pPr eaLnBrk="1" hangingPunct="1">
              <a:buFontTx/>
              <a:buNone/>
            </a:pPr>
            <a:endParaRPr lang="tr-TR" sz="1700" smtClean="0"/>
          </a:p>
          <a:p>
            <a:pPr eaLnBrk="1" hangingPunct="1">
              <a:buFontTx/>
              <a:buNone/>
            </a:pPr>
            <a:endParaRPr lang="tr-TR" sz="1700" smtClean="0"/>
          </a:p>
          <a:p>
            <a:pPr eaLnBrk="1" hangingPunct="1">
              <a:buFontTx/>
              <a:buNone/>
            </a:pPr>
            <a:endParaRPr lang="tr-TR" sz="1500" smtClean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8" descr="next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32813" y="6359525"/>
            <a:ext cx="6032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9" descr="next">
            <a:hlinkClick r:id="" action="ppaction://hlinkshowjump?jump=previousslide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" y="6351588"/>
            <a:ext cx="6032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32 Dikdörtgen"/>
          <p:cNvSpPr/>
          <p:nvPr/>
        </p:nvSpPr>
        <p:spPr>
          <a:xfrm>
            <a:off x="914400" y="609600"/>
            <a:ext cx="7162800" cy="55399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tr-TR" sz="30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Metabolizma</a:t>
            </a:r>
            <a:endParaRPr lang="tr-TR" sz="3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5" name="34 İçerik Yer Tutucusu"/>
          <p:cNvSpPr>
            <a:spLocks noGrp="1"/>
          </p:cNvSpPr>
          <p:nvPr>
            <p:ph/>
          </p:nvPr>
        </p:nvSpPr>
        <p:spPr>
          <a:xfrm>
            <a:off x="838200" y="1447800"/>
            <a:ext cx="7315200" cy="3276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sz="1700" smtClean="0">
              <a:solidFill>
                <a:srgbClr val="0070C0"/>
              </a:solidFill>
            </a:endParaRPr>
          </a:p>
          <a:p>
            <a:pPr eaLnBrk="1" hangingPunct="1">
              <a:buFontTx/>
              <a:buNone/>
            </a:pPr>
            <a:r>
              <a:rPr lang="tr-TR" sz="1700" smtClean="0"/>
              <a:t>Özümleme &gt; Yadımlama </a:t>
            </a:r>
            <a:r>
              <a:rPr lang="tr-TR" sz="1700" smtClean="0">
                <a:sym typeface="Wingdings" pitchFamily="2" charset="2"/>
              </a:rPr>
              <a:t> 	Organizma büyüyor, gelişiyor. (Bebeklik ve 			çocukluk dönemi)</a:t>
            </a:r>
          </a:p>
          <a:p>
            <a:pPr eaLnBrk="1" hangingPunct="1">
              <a:buFontTx/>
              <a:buNone/>
            </a:pPr>
            <a:endParaRPr lang="tr-TR" sz="170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endParaRPr lang="tr-TR" sz="170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tr-TR" sz="1700" smtClean="0"/>
              <a:t>Özümleme = Yadımlama </a:t>
            </a:r>
            <a:r>
              <a:rPr lang="tr-TR" sz="1700" smtClean="0">
                <a:sym typeface="Wingdings" pitchFamily="2" charset="2"/>
              </a:rPr>
              <a:t> 	Organizma gelişmesini tamamlamış, dengeli 			metabolizma vardır. (Gençlik dönemi)</a:t>
            </a:r>
          </a:p>
          <a:p>
            <a:pPr eaLnBrk="1" hangingPunct="1">
              <a:buFontTx/>
              <a:buNone/>
            </a:pPr>
            <a:endParaRPr lang="tr-TR" sz="170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endParaRPr lang="tr-TR" sz="170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tr-TR" sz="1700" smtClean="0"/>
              <a:t>Özümleme &lt; Yadımlama </a:t>
            </a:r>
            <a:r>
              <a:rPr lang="tr-TR" sz="1700" smtClean="0">
                <a:sym typeface="Wingdings" pitchFamily="2" charset="2"/>
              </a:rPr>
              <a:t> Organizma gerilemekte, yaşlılık devri.</a:t>
            </a:r>
          </a:p>
          <a:p>
            <a:pPr eaLnBrk="1" hangingPunct="1">
              <a:buFontTx/>
              <a:buNone/>
            </a:pPr>
            <a:endParaRPr lang="tr-TR" sz="1700" smtClean="0">
              <a:solidFill>
                <a:srgbClr val="358B37"/>
              </a:solidFill>
              <a:sym typeface="Wingdings" pitchFamily="2" charset="2"/>
            </a:endParaRPr>
          </a:p>
          <a:p>
            <a:pPr eaLnBrk="1" hangingPunct="1">
              <a:buFontTx/>
              <a:buNone/>
            </a:pPr>
            <a:endParaRPr lang="tr-TR" sz="1700" smtClean="0">
              <a:solidFill>
                <a:srgbClr val="358B37"/>
              </a:solidFill>
            </a:endParaRPr>
          </a:p>
          <a:p>
            <a:pPr eaLnBrk="1" hangingPunct="1">
              <a:buFontTx/>
              <a:buNone/>
            </a:pPr>
            <a:endParaRPr lang="tr-TR" sz="1700" smtClean="0"/>
          </a:p>
          <a:p>
            <a:pPr eaLnBrk="1" hangingPunct="1">
              <a:buFontTx/>
              <a:buNone/>
            </a:pPr>
            <a:endParaRPr lang="tr-TR" sz="1700" smtClean="0"/>
          </a:p>
          <a:p>
            <a:pPr eaLnBrk="1" hangingPunct="1">
              <a:buFontTx/>
              <a:buNone/>
            </a:pPr>
            <a:endParaRPr lang="tr-TR" sz="1500" smtClean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8" descr="next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32813" y="6359525"/>
            <a:ext cx="6032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9" descr="next">
            <a:hlinkClick r:id="" action="ppaction://hlinkshowjump?jump=previousslide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" y="6351588"/>
            <a:ext cx="6032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32 Dikdörtgen"/>
          <p:cNvSpPr/>
          <p:nvPr/>
        </p:nvSpPr>
        <p:spPr>
          <a:xfrm>
            <a:off x="914400" y="609600"/>
            <a:ext cx="7162800" cy="55399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tr-TR" sz="30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Metabolizma</a:t>
            </a:r>
            <a:endParaRPr lang="tr-TR" sz="3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5" name="34 İçerik Yer Tutucusu"/>
          <p:cNvSpPr>
            <a:spLocks noGrp="1"/>
          </p:cNvSpPr>
          <p:nvPr>
            <p:ph/>
          </p:nvPr>
        </p:nvSpPr>
        <p:spPr>
          <a:xfrm>
            <a:off x="838200" y="1219200"/>
            <a:ext cx="38100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1800" b="1" smtClean="0">
                <a:solidFill>
                  <a:srgbClr val="FF0000"/>
                </a:solidFill>
              </a:rPr>
              <a:t>Bazal Metabolizma</a:t>
            </a:r>
          </a:p>
          <a:p>
            <a:pPr eaLnBrk="1" hangingPunct="1">
              <a:buFontTx/>
              <a:buNone/>
            </a:pPr>
            <a:endParaRPr lang="tr-TR" sz="1800" b="1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tr-TR" sz="1800" smtClean="0"/>
              <a:t>* </a:t>
            </a:r>
            <a:r>
              <a:rPr lang="tr-TR" sz="1700" smtClean="0"/>
              <a:t>Herhangi bir iş yapmadan, sadece </a:t>
            </a:r>
          </a:p>
          <a:p>
            <a:pPr eaLnBrk="1" hangingPunct="1">
              <a:buFontTx/>
              <a:buNone/>
            </a:pPr>
            <a:r>
              <a:rPr lang="tr-TR" sz="1700" smtClean="0"/>
              <a:t>canlı kalabilmek için yapılan en düşük </a:t>
            </a:r>
          </a:p>
          <a:p>
            <a:pPr eaLnBrk="1" hangingPunct="1">
              <a:buFontTx/>
              <a:buNone/>
            </a:pPr>
            <a:r>
              <a:rPr lang="tr-TR" sz="1700" smtClean="0"/>
              <a:t>metabolizmaya bazal metabolizma </a:t>
            </a:r>
          </a:p>
          <a:p>
            <a:pPr eaLnBrk="1" hangingPunct="1">
              <a:buFontTx/>
              <a:buNone/>
            </a:pPr>
            <a:r>
              <a:rPr lang="tr-TR" sz="1700" smtClean="0"/>
              <a:t>denir. </a:t>
            </a:r>
          </a:p>
          <a:p>
            <a:pPr eaLnBrk="1" hangingPunct="1">
              <a:buFontTx/>
              <a:buNone/>
            </a:pPr>
            <a:endParaRPr lang="tr-TR" sz="1700" smtClean="0"/>
          </a:p>
          <a:p>
            <a:pPr eaLnBrk="1" hangingPunct="1">
              <a:buFontTx/>
              <a:buNone/>
            </a:pPr>
            <a:r>
              <a:rPr lang="tr-TR" sz="1700" smtClean="0"/>
              <a:t>* Örneğin insanlarda ve hayvanlarda </a:t>
            </a:r>
          </a:p>
          <a:p>
            <a:pPr eaLnBrk="1" hangingPunct="1">
              <a:buFontTx/>
              <a:buNone/>
            </a:pPr>
            <a:r>
              <a:rPr lang="tr-TR" sz="1700" smtClean="0"/>
              <a:t>uyku, bitkilerde tohum ya da kışı </a:t>
            </a:r>
          </a:p>
          <a:p>
            <a:pPr eaLnBrk="1" hangingPunct="1">
              <a:buFontTx/>
              <a:buNone/>
            </a:pPr>
            <a:r>
              <a:rPr lang="tr-TR" sz="1700" smtClean="0"/>
              <a:t>geçiren ağaçlar, kış uykusuna yatan </a:t>
            </a:r>
          </a:p>
          <a:p>
            <a:pPr eaLnBrk="1" hangingPunct="1">
              <a:buFontTx/>
              <a:buNone/>
            </a:pPr>
            <a:r>
              <a:rPr lang="tr-TR" sz="1700" smtClean="0"/>
              <a:t>hayvanlar, endospor halindeki </a:t>
            </a:r>
          </a:p>
          <a:p>
            <a:pPr eaLnBrk="1" hangingPunct="1">
              <a:buFontTx/>
              <a:buNone/>
            </a:pPr>
            <a:r>
              <a:rPr lang="tr-TR" sz="1700" smtClean="0"/>
              <a:t>bakteriler…   </a:t>
            </a:r>
          </a:p>
          <a:p>
            <a:pPr eaLnBrk="1" hangingPunct="1">
              <a:buFontTx/>
              <a:buNone/>
            </a:pPr>
            <a:endParaRPr lang="tr-TR" sz="1700" smtClean="0"/>
          </a:p>
          <a:p>
            <a:pPr eaLnBrk="1" hangingPunct="1">
              <a:buFontTx/>
              <a:buNone/>
            </a:pPr>
            <a:endParaRPr lang="tr-TR" sz="1700" smtClean="0"/>
          </a:p>
          <a:p>
            <a:pPr eaLnBrk="1" hangingPunct="1">
              <a:buFontTx/>
              <a:buNone/>
            </a:pPr>
            <a:endParaRPr lang="tr-TR" sz="1700" smtClean="0">
              <a:solidFill>
                <a:srgbClr val="358B37"/>
              </a:solidFill>
              <a:sym typeface="Wingdings" pitchFamily="2" charset="2"/>
            </a:endParaRPr>
          </a:p>
          <a:p>
            <a:pPr eaLnBrk="1" hangingPunct="1">
              <a:buFontTx/>
              <a:buNone/>
            </a:pPr>
            <a:endParaRPr lang="tr-TR" sz="1700" smtClean="0">
              <a:solidFill>
                <a:srgbClr val="358B37"/>
              </a:solidFill>
            </a:endParaRPr>
          </a:p>
          <a:p>
            <a:pPr eaLnBrk="1" hangingPunct="1">
              <a:buFontTx/>
              <a:buNone/>
            </a:pPr>
            <a:endParaRPr lang="tr-TR" sz="1700" smtClean="0"/>
          </a:p>
          <a:p>
            <a:pPr eaLnBrk="1" hangingPunct="1">
              <a:buFontTx/>
              <a:buNone/>
            </a:pPr>
            <a:endParaRPr lang="tr-TR" sz="1700" smtClean="0"/>
          </a:p>
          <a:p>
            <a:pPr eaLnBrk="1" hangingPunct="1">
              <a:buFontTx/>
              <a:buNone/>
            </a:pPr>
            <a:endParaRPr lang="tr-TR" sz="1500" smtClean="0"/>
          </a:p>
        </p:txBody>
      </p:sp>
      <p:pic>
        <p:nvPicPr>
          <p:cNvPr id="29698" name="Picture 2" descr="D:\10 FEN A-B 2012-2013 DERS SUNUMLARI\METABOLİZMA\Bradypu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1295400"/>
            <a:ext cx="3302000" cy="440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9" descr="next">
            <a:hlinkClick r:id="" action="ppaction://hlinkshowjump?jump=previousslide"/>
          </p:cNvPr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25" y="6351588"/>
            <a:ext cx="6032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32 Dikdörtgen"/>
          <p:cNvSpPr/>
          <p:nvPr/>
        </p:nvSpPr>
        <p:spPr>
          <a:xfrm>
            <a:off x="914400" y="609600"/>
            <a:ext cx="7162800" cy="55399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tr-TR" sz="30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Metabolizma</a:t>
            </a:r>
            <a:endParaRPr lang="tr-TR" sz="3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5" name="34 İçerik Yer Tutucusu"/>
          <p:cNvSpPr>
            <a:spLocks noGrp="1"/>
          </p:cNvSpPr>
          <p:nvPr>
            <p:ph/>
          </p:nvPr>
        </p:nvSpPr>
        <p:spPr>
          <a:xfrm>
            <a:off x="838200" y="1219200"/>
            <a:ext cx="7315200" cy="502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1800" b="1" smtClean="0">
                <a:solidFill>
                  <a:srgbClr val="FF0000"/>
                </a:solidFill>
              </a:rPr>
              <a:t>Metabolik Reaksiyonlar</a:t>
            </a:r>
          </a:p>
          <a:p>
            <a:pPr eaLnBrk="1" hangingPunct="1">
              <a:buFontTx/>
              <a:buNone/>
            </a:pPr>
            <a:endParaRPr lang="tr-TR" sz="1700" smtClean="0">
              <a:solidFill>
                <a:srgbClr val="358B37"/>
              </a:solidFill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tr-TR" sz="1700" smtClean="0">
                <a:sym typeface="Wingdings" pitchFamily="2" charset="2"/>
              </a:rPr>
              <a:t>* Canlıların metabolik faaliyetlerinin düzenlenmesi, bir takım anabolik ve </a:t>
            </a:r>
          </a:p>
          <a:p>
            <a:pPr eaLnBrk="1" hangingPunct="1">
              <a:buFontTx/>
              <a:buNone/>
            </a:pPr>
            <a:r>
              <a:rPr lang="tr-TR" sz="1700" smtClean="0">
                <a:sym typeface="Wingdings" pitchFamily="2" charset="2"/>
              </a:rPr>
              <a:t>katabolik reaksiyonlarla mümkündür. </a:t>
            </a:r>
          </a:p>
          <a:p>
            <a:pPr eaLnBrk="1" hangingPunct="1">
              <a:buFontTx/>
              <a:buNone/>
            </a:pPr>
            <a:endParaRPr lang="tr-TR" sz="170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tr-TR" sz="1700" smtClean="0">
                <a:sym typeface="Wingdings" pitchFamily="2" charset="2"/>
              </a:rPr>
              <a:t>* Hücredeki metabolik reaksiyonlar endotermik ve ekzotermik reaksiyon </a:t>
            </a:r>
          </a:p>
          <a:p>
            <a:pPr eaLnBrk="1" hangingPunct="1">
              <a:buFontTx/>
              <a:buNone/>
            </a:pPr>
            <a:r>
              <a:rPr lang="tr-TR" sz="1700" smtClean="0">
                <a:sym typeface="Wingdings" pitchFamily="2" charset="2"/>
              </a:rPr>
              <a:t>gösterirler.</a:t>
            </a:r>
          </a:p>
          <a:p>
            <a:pPr eaLnBrk="1" hangingPunct="1">
              <a:buFontTx/>
              <a:buNone/>
            </a:pPr>
            <a:endParaRPr lang="tr-TR" sz="170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tr-TR" sz="1700" smtClean="0">
                <a:solidFill>
                  <a:srgbClr val="0070C0"/>
                </a:solidFill>
                <a:sym typeface="Wingdings" pitchFamily="2" charset="2"/>
              </a:rPr>
              <a:t>a) Endotermik Reaksiyonlar: </a:t>
            </a:r>
            <a:r>
              <a:rPr lang="tr-TR" sz="1700" smtClean="0">
                <a:sym typeface="Wingdings" pitchFamily="2" charset="2"/>
              </a:rPr>
              <a:t>Enerji ve ısı kullanan ve bunu da dışarıdan </a:t>
            </a:r>
          </a:p>
          <a:p>
            <a:pPr eaLnBrk="1" hangingPunct="1">
              <a:buFontTx/>
              <a:buNone/>
            </a:pPr>
            <a:r>
              <a:rPr lang="tr-TR" sz="1700" smtClean="0">
                <a:sym typeface="Wingdings" pitchFamily="2" charset="2"/>
              </a:rPr>
              <a:t>temin eden reaksiyonlardır. Örneğin: Protein sentezi… </a:t>
            </a:r>
          </a:p>
          <a:p>
            <a:pPr eaLnBrk="1" hangingPunct="1">
              <a:buFontTx/>
              <a:buNone/>
            </a:pPr>
            <a:endParaRPr lang="tr-TR" sz="1700" smtClean="0">
              <a:solidFill>
                <a:srgbClr val="358B37"/>
              </a:solidFill>
            </a:endParaRPr>
          </a:p>
          <a:p>
            <a:pPr eaLnBrk="1" hangingPunct="1">
              <a:buFontTx/>
              <a:buNone/>
            </a:pPr>
            <a:r>
              <a:rPr lang="tr-TR" sz="1700" smtClean="0">
                <a:solidFill>
                  <a:srgbClr val="0070C0"/>
                </a:solidFill>
                <a:sym typeface="Wingdings" pitchFamily="2" charset="2"/>
              </a:rPr>
              <a:t>b) Ekzotermik Reaksiyonlar: </a:t>
            </a:r>
            <a:r>
              <a:rPr lang="tr-TR" sz="1700" smtClean="0">
                <a:sym typeface="Wingdings" pitchFamily="2" charset="2"/>
              </a:rPr>
              <a:t>Enerji ve ısı açığa çıkaran reaksiyonlardır. </a:t>
            </a:r>
          </a:p>
          <a:p>
            <a:pPr eaLnBrk="1" hangingPunct="1">
              <a:buFontTx/>
              <a:buNone/>
            </a:pPr>
            <a:r>
              <a:rPr lang="tr-TR" sz="1700" smtClean="0">
                <a:sym typeface="Wingdings" pitchFamily="2" charset="2"/>
              </a:rPr>
              <a:t>Oksijenli ve Oksijensiz solunum… </a:t>
            </a:r>
          </a:p>
          <a:p>
            <a:pPr eaLnBrk="1" hangingPunct="1">
              <a:buFontTx/>
              <a:buNone/>
            </a:pPr>
            <a:endParaRPr lang="tr-TR" sz="1700" smtClean="0">
              <a:solidFill>
                <a:srgbClr val="358B37"/>
              </a:solidFill>
            </a:endParaRPr>
          </a:p>
          <a:p>
            <a:pPr eaLnBrk="1" hangingPunct="1">
              <a:buFontTx/>
              <a:buNone/>
            </a:pPr>
            <a:endParaRPr lang="tr-TR" sz="1700" smtClean="0"/>
          </a:p>
          <a:p>
            <a:pPr eaLnBrk="1" hangingPunct="1">
              <a:buFontTx/>
              <a:buNone/>
            </a:pPr>
            <a:endParaRPr lang="tr-TR" sz="1700" smtClean="0"/>
          </a:p>
          <a:p>
            <a:pPr eaLnBrk="1" hangingPunct="1">
              <a:buFontTx/>
              <a:buNone/>
            </a:pPr>
            <a:endParaRPr lang="tr-TR" sz="1500" smtClean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www.slaytyerim.com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652" name="Picture 4" descr="0000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1285860"/>
            <a:ext cx="6667500" cy="3429000"/>
          </a:xfrm>
          <a:prstGeom prst="rect">
            <a:avLst/>
          </a:prstGeom>
          <a:noFill/>
        </p:spPr>
      </p:pic>
      <p:pic>
        <p:nvPicPr>
          <p:cNvPr id="155653" name="Picture 5" descr="0000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00496" y="642918"/>
            <a:ext cx="1190625" cy="666750"/>
          </a:xfrm>
          <a:prstGeom prst="rect">
            <a:avLst/>
          </a:prstGeom>
          <a:noFill/>
        </p:spPr>
      </p:pic>
      <p:pic>
        <p:nvPicPr>
          <p:cNvPr id="155656" name="Picture 8" descr="0000003">
            <a:hlinkClick r:id="rId2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34" y="5072074"/>
            <a:ext cx="8335991" cy="1062037"/>
          </a:xfrm>
          <a:prstGeom prst="rect">
            <a:avLst/>
          </a:prstGeom>
          <a:noFill/>
        </p:spPr>
      </p:pic>
      <p:pic>
        <p:nvPicPr>
          <p:cNvPr id="155657" name="Picture 9" descr="Çıkış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956550" y="6483350"/>
            <a:ext cx="742950" cy="28892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 tmFilter="0, 0; .2, .5; .8, .5; 1, 0"/>
                                        <p:tgtEl>
                                          <p:spTgt spid="1556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500" autoRev="1" fill="hold"/>
                                        <p:tgtEl>
                                          <p:spTgt spid="1556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iyoloji_11-_metabolizma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biyoloji_11-_metabolizma</Template>
  <TotalTime>2</TotalTime>
  <Words>190</Words>
  <Application>Microsoft Office PowerPoint</Application>
  <PresentationFormat>Ekran Gösterisi (4:3)</PresentationFormat>
  <Paragraphs>63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4" baseType="lpstr">
      <vt:lpstr>Arial</vt:lpstr>
      <vt:lpstr>Calibri</vt:lpstr>
      <vt:lpstr>Georgia</vt:lpstr>
      <vt:lpstr>Monotype Corsiva</vt:lpstr>
      <vt:lpstr>Verdana</vt:lpstr>
      <vt:lpstr>Tahoma</vt:lpstr>
      <vt:lpstr>Wingdings</vt:lpstr>
      <vt:lpstr>biyoloji_11-_metabolizma</vt:lpstr>
      <vt:lpstr>Slayt 1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1</cp:revision>
  <dcterms:created xsi:type="dcterms:W3CDTF">2016-01-05T00:19:35Z</dcterms:created>
  <dcterms:modified xsi:type="dcterms:W3CDTF">2016-01-05T00:22:33Z</dcterms:modified>
</cp:coreProperties>
</file>