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8B37"/>
    <a:srgbClr val="3366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398" autoAdjust="0"/>
    <p:restoredTop sz="97013" autoAdjust="0"/>
  </p:normalViewPr>
  <p:slideViewPr>
    <p:cSldViewPr>
      <p:cViewPr varScale="1">
        <p:scale>
          <a:sx n="71" d="100"/>
          <a:sy n="71" d="100"/>
        </p:scale>
        <p:origin x="-14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07CCA-AD60-4E7B-9D79-701EBCA4AAE5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0086B-BCA1-4719-9115-C64352B87DF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86EC8-A7ED-4ADC-A2A7-6963320597B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FB727-5229-4666-93E7-250EF83015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F8F80-36A8-4B85-AD92-CE2BC48304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B83D3-E1C2-4076-A433-BE1A0B00698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A45C8-6F07-4238-AA75-B4867EE2A5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7201C-C735-4A63-97F6-5471097724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40576-ADE1-4060-9173-224D2F8A2A6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75CA7-9A35-43F2-970E-27358BE5C89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E27D6-FB98-416F-A6BD-8D59C454F17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49B82-C3BC-4761-BB14-760DADA65F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0EE5C-7DC8-4524-A023-962427B8B7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4A372-5FE5-4E00-BBD8-0F53452D2CE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E92A4-B074-4500-83DE-60A0DB9131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40A2758-7441-4F21-8913-CCB88290D2D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Dikdörtgen"/>
          <p:cNvSpPr/>
          <p:nvPr/>
        </p:nvSpPr>
        <p:spPr>
          <a:xfrm>
            <a:off x="914400" y="609600"/>
            <a:ext cx="7015186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Metabolizma</a:t>
            </a:r>
            <a:endParaRPr lang="tr-TR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21" descr="000000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643446"/>
            <a:ext cx="4301339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Metabolizma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077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3200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Metabolizma: </a:t>
            </a:r>
            <a:r>
              <a:rPr lang="tr-TR" sz="1700" smtClean="0"/>
              <a:t>Canlılarda meydana gelen yapım, yıkım ve dönüşüm</a:t>
            </a:r>
          </a:p>
          <a:p>
            <a:pPr eaLnBrk="1" hangingPunct="1">
              <a:buFontTx/>
              <a:buNone/>
            </a:pPr>
            <a:r>
              <a:rPr lang="tr-TR" sz="1700" smtClean="0"/>
              <a:t>olaylarının tümüne birden Metabolizma denir. </a:t>
            </a: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r>
              <a:rPr lang="tr-TR" sz="1700" smtClean="0">
                <a:solidFill>
                  <a:srgbClr val="0070C0"/>
                </a:solidFill>
              </a:rPr>
              <a:t>a) Anabolizma (Özümleme): </a:t>
            </a:r>
            <a:r>
              <a:rPr lang="tr-TR" sz="1700" smtClean="0"/>
              <a:t>Hücredeki yapım (sentez) reaksiyonlarının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tümüdür.  Örneğin: Fotosentez, ATP sentezi, Protein sentezi, Nişasta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sentezi…</a:t>
            </a: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r>
              <a:rPr lang="tr-TR" sz="1700" smtClean="0">
                <a:solidFill>
                  <a:srgbClr val="0070C0"/>
                </a:solidFill>
              </a:rPr>
              <a:t>b) Katabolizma (Yadımlama): </a:t>
            </a:r>
            <a:r>
              <a:rPr lang="tr-TR" sz="1700" smtClean="0"/>
              <a:t>Organik moleküllerin yıkım reaksiyonlarının</a:t>
            </a:r>
          </a:p>
          <a:p>
            <a:pPr eaLnBrk="1" hangingPunct="1">
              <a:buFontTx/>
              <a:buNone/>
            </a:pPr>
            <a:r>
              <a:rPr lang="tr-TR" sz="1700" smtClean="0"/>
              <a:t>Tümüdür. Örneğin: Sindirim, Oksijenli solunum, Oksijensiz solunum, ATP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hidrolizi…</a:t>
            </a:r>
            <a:endParaRPr lang="tr-TR" sz="1700" smtClean="0">
              <a:solidFill>
                <a:srgbClr val="358B37"/>
              </a:solidFill>
            </a:endParaRP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500" smtClean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Metabolizma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838200" y="1447800"/>
            <a:ext cx="7315200" cy="3276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sz="1700" smtClean="0">
              <a:solidFill>
                <a:srgbClr val="0070C0"/>
              </a:solidFill>
            </a:endParaRPr>
          </a:p>
          <a:p>
            <a:pPr eaLnBrk="1" hangingPunct="1">
              <a:buFontTx/>
              <a:buNone/>
            </a:pPr>
            <a:r>
              <a:rPr lang="tr-TR" sz="1700" smtClean="0"/>
              <a:t>Özümleme &gt; Yadımlama </a:t>
            </a:r>
            <a:r>
              <a:rPr lang="tr-TR" sz="1700" smtClean="0">
                <a:sym typeface="Wingdings" pitchFamily="2" charset="2"/>
              </a:rPr>
              <a:t> 	Organizma büyüyor, gelişiyor. (Bebeklik ve 			çocukluk dönemi)</a:t>
            </a:r>
          </a:p>
          <a:p>
            <a:pPr eaLnBrk="1" hangingPunct="1">
              <a:buFontTx/>
              <a:buNone/>
            </a:pPr>
            <a:endParaRPr lang="tr-TR" sz="170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endParaRPr lang="tr-TR" sz="170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tr-TR" sz="1700" smtClean="0"/>
              <a:t>Özümleme = Yadımlama </a:t>
            </a:r>
            <a:r>
              <a:rPr lang="tr-TR" sz="1700" smtClean="0">
                <a:sym typeface="Wingdings" pitchFamily="2" charset="2"/>
              </a:rPr>
              <a:t> 	Organizma gelişmesini tamamlamış, dengeli 			metabolizma vardır. (Gençlik dönemi)</a:t>
            </a:r>
          </a:p>
          <a:p>
            <a:pPr eaLnBrk="1" hangingPunct="1">
              <a:buFontTx/>
              <a:buNone/>
            </a:pPr>
            <a:endParaRPr lang="tr-TR" sz="170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endParaRPr lang="tr-TR" sz="170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tr-TR" sz="1700" smtClean="0"/>
              <a:t>Özümleme &lt; Yadımlama </a:t>
            </a:r>
            <a:r>
              <a:rPr lang="tr-TR" sz="1700" smtClean="0">
                <a:sym typeface="Wingdings" pitchFamily="2" charset="2"/>
              </a:rPr>
              <a:t> Organizma gerilemekte, yaşlılık devri.</a:t>
            </a:r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  <a:sym typeface="Wingdings" pitchFamily="2" charset="2"/>
            </a:endParaRPr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</a:endParaRP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500" smtClean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Metabolizma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38100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Bazal Metabolizma</a:t>
            </a:r>
          </a:p>
          <a:p>
            <a:pPr eaLnBrk="1" hangingPunct="1">
              <a:buFontTx/>
              <a:buNone/>
            </a:pPr>
            <a:endParaRPr lang="tr-TR" sz="1800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tr-TR" sz="1800" smtClean="0"/>
              <a:t>* </a:t>
            </a:r>
            <a:r>
              <a:rPr lang="tr-TR" sz="1700" smtClean="0"/>
              <a:t>Herhangi bir iş yapmadan, sadece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canlı kalabilmek için yapılan en düşük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metabolizmaya bazal metabolizma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denir. </a:t>
            </a: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r>
              <a:rPr lang="tr-TR" sz="1700" smtClean="0"/>
              <a:t>* Örneğin insanlarda ve hayvanlarda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uyku, bitkilerde tohum ya da kışı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geçiren ağaçlar, kış uykusuna yatan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hayvanlar, endospor halindeki </a:t>
            </a:r>
          </a:p>
          <a:p>
            <a:pPr eaLnBrk="1" hangingPunct="1">
              <a:buFontTx/>
              <a:buNone/>
            </a:pPr>
            <a:r>
              <a:rPr lang="tr-TR" sz="1700" smtClean="0"/>
              <a:t>bakteriler…   </a:t>
            </a: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  <a:sym typeface="Wingdings" pitchFamily="2" charset="2"/>
            </a:endParaRPr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</a:endParaRP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500" smtClean="0"/>
          </a:p>
        </p:txBody>
      </p:sp>
      <p:pic>
        <p:nvPicPr>
          <p:cNvPr id="29698" name="Picture 2" descr="D:\10 FEN A-B 2012-2013 DERS SUNUMLARI\METABOLİZMA\Bradypu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295400"/>
            <a:ext cx="3302000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Metabolizma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Metabolik Reaksiyonlar</a:t>
            </a:r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tr-TR" sz="1700" smtClean="0">
                <a:sym typeface="Wingdings" pitchFamily="2" charset="2"/>
              </a:rPr>
              <a:t>* Canlıların metabolik faaliyetlerinin düzenlenmesi, bir takım anabolik ve </a:t>
            </a:r>
          </a:p>
          <a:p>
            <a:pPr eaLnBrk="1" hangingPunct="1">
              <a:buFontTx/>
              <a:buNone/>
            </a:pPr>
            <a:r>
              <a:rPr lang="tr-TR" sz="1700" smtClean="0">
                <a:sym typeface="Wingdings" pitchFamily="2" charset="2"/>
              </a:rPr>
              <a:t>katabolik reaksiyonlarla mümkündür. </a:t>
            </a:r>
          </a:p>
          <a:p>
            <a:pPr eaLnBrk="1" hangingPunct="1">
              <a:buFontTx/>
              <a:buNone/>
            </a:pPr>
            <a:endParaRPr lang="tr-TR" sz="170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tr-TR" sz="1700" smtClean="0">
                <a:sym typeface="Wingdings" pitchFamily="2" charset="2"/>
              </a:rPr>
              <a:t>* Hücredeki metabolik reaksiyonlar endotermik ve ekzotermik reaksiyon </a:t>
            </a:r>
          </a:p>
          <a:p>
            <a:pPr eaLnBrk="1" hangingPunct="1">
              <a:buFontTx/>
              <a:buNone/>
            </a:pPr>
            <a:r>
              <a:rPr lang="tr-TR" sz="1700" smtClean="0">
                <a:sym typeface="Wingdings" pitchFamily="2" charset="2"/>
              </a:rPr>
              <a:t>gösterirler.</a:t>
            </a:r>
          </a:p>
          <a:p>
            <a:pPr eaLnBrk="1" hangingPunct="1">
              <a:buFontTx/>
              <a:buNone/>
            </a:pPr>
            <a:endParaRPr lang="tr-TR" sz="170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tr-TR" sz="1700" smtClean="0">
                <a:solidFill>
                  <a:srgbClr val="0070C0"/>
                </a:solidFill>
                <a:sym typeface="Wingdings" pitchFamily="2" charset="2"/>
              </a:rPr>
              <a:t>a) Endotermik Reaksiyonlar: </a:t>
            </a:r>
            <a:r>
              <a:rPr lang="tr-TR" sz="1700" smtClean="0">
                <a:sym typeface="Wingdings" pitchFamily="2" charset="2"/>
              </a:rPr>
              <a:t>Enerji ve ısı kullanan ve bunu da dışarıdan </a:t>
            </a:r>
          </a:p>
          <a:p>
            <a:pPr eaLnBrk="1" hangingPunct="1">
              <a:buFontTx/>
              <a:buNone/>
            </a:pPr>
            <a:r>
              <a:rPr lang="tr-TR" sz="1700" smtClean="0">
                <a:sym typeface="Wingdings" pitchFamily="2" charset="2"/>
              </a:rPr>
              <a:t>temin eden reaksiyonlardır. Örneğin: Protein sentezi… </a:t>
            </a:r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</a:endParaRPr>
          </a:p>
          <a:p>
            <a:pPr eaLnBrk="1" hangingPunct="1">
              <a:buFontTx/>
              <a:buNone/>
            </a:pPr>
            <a:r>
              <a:rPr lang="tr-TR" sz="1700" smtClean="0">
                <a:solidFill>
                  <a:srgbClr val="0070C0"/>
                </a:solidFill>
                <a:sym typeface="Wingdings" pitchFamily="2" charset="2"/>
              </a:rPr>
              <a:t>b) Ekzotermik Reaksiyonlar: </a:t>
            </a:r>
            <a:r>
              <a:rPr lang="tr-TR" sz="1700" smtClean="0">
                <a:sym typeface="Wingdings" pitchFamily="2" charset="2"/>
              </a:rPr>
              <a:t>Enerji ve ısı açığa çıkaran reaksiyonlardır. </a:t>
            </a:r>
          </a:p>
          <a:p>
            <a:pPr eaLnBrk="1" hangingPunct="1">
              <a:buFontTx/>
              <a:buNone/>
            </a:pPr>
            <a:r>
              <a:rPr lang="tr-TR" sz="1700" smtClean="0">
                <a:sym typeface="Wingdings" pitchFamily="2" charset="2"/>
              </a:rPr>
              <a:t>Oksijenli ve Oksijensiz solunum… </a:t>
            </a:r>
          </a:p>
          <a:p>
            <a:pPr eaLnBrk="1" hangingPunct="1">
              <a:buFontTx/>
              <a:buNone/>
            </a:pPr>
            <a:endParaRPr lang="tr-TR" sz="1700" smtClean="0">
              <a:solidFill>
                <a:srgbClr val="358B37"/>
              </a:solidFill>
            </a:endParaRPr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700" smtClean="0"/>
          </a:p>
          <a:p>
            <a:pPr eaLnBrk="1" hangingPunct="1">
              <a:buFontTx/>
              <a:buNone/>
            </a:pPr>
            <a:endParaRPr lang="tr-TR" sz="1500" smtClean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285860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642918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5072074"/>
            <a:ext cx="8335991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yoloji_11-_metabolizma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biyoloji_11-_metabolizma</Template>
  <TotalTime>2</TotalTime>
  <Words>190</Words>
  <Application>Microsoft Office PowerPoint</Application>
  <PresentationFormat>Ekran Gösterisi (4:3)</PresentationFormat>
  <Paragraphs>63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Arial</vt:lpstr>
      <vt:lpstr>Calibri</vt:lpstr>
      <vt:lpstr>Georgia</vt:lpstr>
      <vt:lpstr>Monotype Corsiva</vt:lpstr>
      <vt:lpstr>Verdana</vt:lpstr>
      <vt:lpstr>Tahoma</vt:lpstr>
      <vt:lpstr>Wingdings</vt:lpstr>
      <vt:lpstr>biyoloji_11-_metabolizma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2016-01-05T00:19:35Z</dcterms:created>
  <dcterms:modified xsi:type="dcterms:W3CDTF">2016-01-05T00:22:33Z</dcterms:modified>
</cp:coreProperties>
</file>