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slideshow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3"/>
  </p:notesMasterIdLst>
  <p:sldIdLst>
    <p:sldId id="256" r:id="rId2"/>
    <p:sldId id="262" r:id="rId3"/>
    <p:sldId id="278" r:id="rId4"/>
    <p:sldId id="263" r:id="rId5"/>
    <p:sldId id="264" r:id="rId6"/>
    <p:sldId id="265" r:id="rId7"/>
    <p:sldId id="279" r:id="rId8"/>
    <p:sldId id="260" r:id="rId9"/>
    <p:sldId id="266" r:id="rId10"/>
    <p:sldId id="267" r:id="rId11"/>
    <p:sldId id="268" r:id="rId12"/>
    <p:sldId id="269" r:id="rId13"/>
    <p:sldId id="280" r:id="rId14"/>
    <p:sldId id="270" r:id="rId15"/>
    <p:sldId id="276" r:id="rId16"/>
    <p:sldId id="271" r:id="rId17"/>
    <p:sldId id="272" r:id="rId18"/>
    <p:sldId id="277" r:id="rId19"/>
    <p:sldId id="275" r:id="rId20"/>
    <p:sldId id="273" r:id="rId21"/>
    <p:sldId id="281" r:id="rId22"/>
  </p:sldIdLst>
  <p:sldSz cx="9144000" cy="6858000" type="screen4x3"/>
  <p:notesSz cx="6858000" cy="9144000"/>
  <p:defaultTextStyle>
    <a:defPPr>
      <a:defRPr lang="tr-T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66FF"/>
    <a:srgbClr val="99FF33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 horzBarState="maximized">
    <p:restoredLeft sz="10797" autoAdjust="0"/>
    <p:restoredTop sz="97013" autoAdjust="0"/>
  </p:normalViewPr>
  <p:slideViewPr>
    <p:cSldViewPr>
      <p:cViewPr varScale="1">
        <p:scale>
          <a:sx n="73" d="100"/>
          <a:sy n="73" d="100"/>
        </p:scale>
        <p:origin x="-1488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Üstbilgi Yer Tutucusu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3" name="2 Veri Yer Tutucusu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2423B9F-6C26-4AE4-B3CE-C71D2311DBD2}" type="datetimeFigureOut">
              <a:rPr lang="tr-TR" smtClean="0"/>
              <a:t>05.01.2016</a:t>
            </a:fld>
            <a:endParaRPr lang="tr-TR"/>
          </a:p>
        </p:txBody>
      </p:sp>
      <p:sp>
        <p:nvSpPr>
          <p:cNvPr id="4" name="3 Slayt Görüntüsü Yer Tutucusu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tr-TR"/>
          </a:p>
        </p:txBody>
      </p:sp>
      <p:sp>
        <p:nvSpPr>
          <p:cNvPr id="5" name="4 Not Yer Tutucusu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F8D5A9D-5337-4A86-8F30-FF261E8D908E}" type="slidenum">
              <a:rPr lang="tr-TR" smtClean="0"/>
              <a:t>‹#›</a:t>
            </a:fld>
            <a:endParaRPr lang="tr-T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Alt Başlık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tr-TR" smtClean="0"/>
              <a:t>Asıl alt başlık stilini düzenlemek için tıklatın</a:t>
            </a:r>
            <a:endParaRPr lang="tr-T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tr-TR" smtClean="0"/>
              <a:t>www.slaytyerim.com</a:t>
            </a:r>
            <a:endParaRPr lang="tr-T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337892D-84F8-4E46-B266-BA8BA2FD87E4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tr-TR" smtClean="0"/>
              <a:t>www.slaytyerim.com</a:t>
            </a:r>
            <a:endParaRPr lang="tr-T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7103233-33FA-4454-B323-020C936CAE5B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Dikey Başlık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tr-TR" smtClean="0"/>
              <a:t>www.slaytyerim.com</a:t>
            </a:r>
            <a:endParaRPr lang="tr-T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B7E265B-C94C-4D4F-BC78-7E46EE769406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Başlık, İçerik ve 2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İçerik Yer Tutucusu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4 İçerik Yer Tutucusu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tr-TR" smtClean="0"/>
              <a:t>www.slaytyerim.com</a:t>
            </a:r>
            <a:endParaRPr lang="tr-TR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8C039D6-B11E-4114-93D8-0DD85D48EC82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İçerik Yer Tutucusu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tr-TR" smtClean="0"/>
              <a:t>www.slaytyerim.com</a:t>
            </a:r>
            <a:endParaRPr lang="tr-TR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9223DD8-AD48-49E3-9CC7-09EB60EB12E2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tr-TR" smtClean="0"/>
              <a:t>www.slaytyerim.com</a:t>
            </a:r>
            <a:endParaRPr lang="tr-T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F67CC58-A032-4122-8CFF-30EE599A80B9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tr-TR" smtClean="0"/>
              <a:t>www.slaytyerim.com</a:t>
            </a:r>
            <a:endParaRPr lang="tr-T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8CF3940-1C25-4321-A58A-7FD247BA0A17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tr-TR" smtClean="0"/>
              <a:t>www.slaytyerim.com</a:t>
            </a:r>
            <a:endParaRPr lang="tr-T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E9F57F3-4760-43FA-8EB9-C95630F440CC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4 Metin Yer Tutucusu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6" name="5 İçerik Yer Tutucusu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tr-TR" smtClean="0"/>
              <a:t>www.slaytyerim.com</a:t>
            </a:r>
            <a:endParaRPr lang="tr-TR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D9F4CE8-5704-48FC-9C69-95437E14AE06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tr-TR" smtClean="0"/>
              <a:t>www.slaytyerim.com</a:t>
            </a:r>
            <a:endParaRPr lang="tr-TR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EEEF718-4E61-4644-AFD2-5D93123F4940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tr-TR" smtClean="0"/>
              <a:t>www.slaytyerim.com</a:t>
            </a:r>
            <a:endParaRPr lang="tr-TR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97E7DA5-381C-4860-BF57-663A4E28EBB8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tr-TR" smtClean="0"/>
              <a:t>www.slaytyerim.com</a:t>
            </a:r>
            <a:endParaRPr lang="tr-T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3B49CC5-E836-4912-9DE2-CC91EFEDE634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Resim Yer Tutucusu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tr-TR" noProof="0" smtClean="0"/>
              <a:t>Resim eklemek için simgeyi tıklatın</a:t>
            </a:r>
            <a:endParaRPr lang="tr-TR" noProof="0" smtClean="0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tr-TR" smtClean="0"/>
              <a:t>www.slaytyerim.com</a:t>
            </a:r>
            <a:endParaRPr lang="tr-T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C84B21D-4751-43AF-A2E0-57A20CA8A217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tr-TR" smtClean="0"/>
              <a:t>Asıl başlık stili için tıklatın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 charset="0"/>
              </a:defRPr>
            </a:lvl1pPr>
          </a:lstStyle>
          <a:p>
            <a:pPr>
              <a:defRPr/>
            </a:pPr>
            <a:r>
              <a:rPr lang="tr-TR" smtClean="0"/>
              <a:t>www.slaytyerim.com</a:t>
            </a:r>
            <a:endParaRPr lang="tr-TR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Arial" charset="0"/>
              </a:defRPr>
            </a:lvl1pPr>
          </a:lstStyle>
          <a:p>
            <a:pPr>
              <a:defRPr/>
            </a:pPr>
            <a:fld id="{F8F0F16F-DF96-403E-A8BA-1BE6C8EF93F5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hf sldNum="0" hdr="0" dt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8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9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image" Target="../media/image4.png"/><Relationship Id="rId7" Type="http://schemas.openxmlformats.org/officeDocument/2006/relationships/image" Target="../media/image2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5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hyperlink" Target="http://www.slaytyerim.com/" TargetMode="Externa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8.jpeg"/><Relationship Id="rId5" Type="http://schemas.openxmlformats.org/officeDocument/2006/relationships/image" Target="../media/image27.jpeg"/><Relationship Id="rId4" Type="http://schemas.openxmlformats.org/officeDocument/2006/relationships/image" Target="../media/image26.gi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6.png"/><Relationship Id="rId4" Type="http://schemas.openxmlformats.org/officeDocument/2006/relationships/image" Target="../media/image2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7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8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11 Dikdörtgen"/>
          <p:cNvSpPr/>
          <p:nvPr/>
        </p:nvSpPr>
        <p:spPr>
          <a:xfrm>
            <a:off x="762000" y="381000"/>
            <a:ext cx="7696200" cy="1107996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tr-TR" sz="6600" b="1" dirty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Hücre Bölünmeleri</a:t>
            </a:r>
            <a:endParaRPr lang="tr-TR" sz="5400" b="1" dirty="0">
              <a:ln w="24500" cmpd="dbl">
                <a:solidFill>
                  <a:schemeClr val="accent2">
                    <a:shade val="85000"/>
                    <a:satMod val="155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2">
                      <a:tint val="10000"/>
                      <a:satMod val="155000"/>
                    </a:schemeClr>
                  </a:gs>
                  <a:gs pos="60000">
                    <a:schemeClr val="accent2">
                      <a:tint val="30000"/>
                      <a:satMod val="155000"/>
                    </a:schemeClr>
                  </a:gs>
                  <a:gs pos="100000">
                    <a:schemeClr val="accent2">
                      <a:tint val="73000"/>
                      <a:satMod val="155000"/>
                    </a:schemeClr>
                  </a:gs>
                </a:gsLst>
                <a:lin ang="5400000"/>
              </a:gra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</a:endParaRPr>
          </a:p>
        </p:txBody>
      </p:sp>
      <p:pic>
        <p:nvPicPr>
          <p:cNvPr id="2053" name="Picture 8" descr="next">
            <a:hlinkClick r:id="" action="ppaction://hlinkshowjump?jump=nextslide"/>
          </p:cNvPr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532813" y="6172200"/>
            <a:ext cx="603250" cy="454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2" descr="J:\BİYOLOJİ SUNUMLARI\PPT\029.Yönetici Moleküller\resim\dna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62000" y="1592263"/>
            <a:ext cx="2514600" cy="495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21" descr="00000000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000628" y="4572008"/>
            <a:ext cx="3227387" cy="9112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8" descr="next">
            <a:hlinkClick r:id="" action="ppaction://hlinkshowjump?jump=nextslide"/>
          </p:cNvPr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532813" y="6103938"/>
            <a:ext cx="603250" cy="454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67" name="Picture 9" descr="next">
            <a:hlinkClick r:id="" action="ppaction://hlinkshowjump?jump=previousslide"/>
          </p:cNvPr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4925" y="6096000"/>
            <a:ext cx="603250" cy="454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3" name="32 Dikdörtgen"/>
          <p:cNvSpPr/>
          <p:nvPr/>
        </p:nvSpPr>
        <p:spPr>
          <a:xfrm>
            <a:off x="304800" y="228600"/>
            <a:ext cx="8534400" cy="553998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tr-TR" sz="3000" b="1" dirty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Hücre Bölünmeleri – Mitoz &amp; </a:t>
            </a:r>
            <a:r>
              <a:rPr lang="tr-TR" sz="3000" b="1" dirty="0" err="1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Mayoz</a:t>
            </a:r>
            <a:endParaRPr lang="tr-TR" sz="3000" b="1" dirty="0">
              <a:ln w="24500" cmpd="dbl">
                <a:solidFill>
                  <a:schemeClr val="accent2">
                    <a:shade val="85000"/>
                    <a:satMod val="155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2">
                      <a:tint val="10000"/>
                      <a:satMod val="155000"/>
                    </a:schemeClr>
                  </a:gs>
                  <a:gs pos="60000">
                    <a:schemeClr val="accent2">
                      <a:tint val="30000"/>
                      <a:satMod val="155000"/>
                    </a:schemeClr>
                  </a:gs>
                  <a:gs pos="100000">
                    <a:schemeClr val="accent2">
                      <a:tint val="73000"/>
                      <a:satMod val="155000"/>
                    </a:schemeClr>
                  </a:gs>
                </a:gsLst>
                <a:lin ang="5400000"/>
              </a:gra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</a:endParaRPr>
          </a:p>
        </p:txBody>
      </p:sp>
      <p:sp>
        <p:nvSpPr>
          <p:cNvPr id="35" name="34 İçerik Yer Tutucusu"/>
          <p:cNvSpPr>
            <a:spLocks noGrp="1"/>
          </p:cNvSpPr>
          <p:nvPr>
            <p:ph/>
          </p:nvPr>
        </p:nvSpPr>
        <p:spPr>
          <a:xfrm>
            <a:off x="304800" y="838200"/>
            <a:ext cx="8534400" cy="1676400"/>
          </a:xfrm>
        </p:spPr>
        <p:txBody>
          <a:bodyPr/>
          <a:lstStyle/>
          <a:p>
            <a:pPr>
              <a:lnSpc>
                <a:spcPct val="150000"/>
              </a:lnSpc>
              <a:buFontTx/>
              <a:buNone/>
              <a:defRPr/>
            </a:pPr>
            <a:r>
              <a:rPr lang="tr-TR" sz="1600" b="1" dirty="0" smtClean="0">
                <a:effectLst>
                  <a:outerShdw blurRad="38100" dist="38100" dir="2700000" algn="tl">
                    <a:srgbClr val="C0C0C0"/>
                  </a:outerShdw>
                </a:effectLst>
                <a:sym typeface="Wingdings" pitchFamily="2" charset="2"/>
              </a:rPr>
              <a:t>S</a:t>
            </a:r>
            <a:r>
              <a:rPr lang="tr-TR" sz="16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  <a:cs typeface="Tahoma" pitchFamily="34" charset="0"/>
                <a:sym typeface="Wingdings" pitchFamily="2" charset="2"/>
              </a:rPr>
              <a:t> Evresi:</a:t>
            </a:r>
            <a:r>
              <a:rPr lang="tr-TR" sz="16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  <a:cs typeface="Tahoma" pitchFamily="34" charset="0"/>
                <a:sym typeface="Wingdings" pitchFamily="2" charset="2"/>
              </a:rPr>
              <a:t> </a:t>
            </a:r>
            <a:r>
              <a:rPr lang="tr-TR" sz="1600" dirty="0" smtClean="0">
                <a:latin typeface="Tahoma" pitchFamily="34" charset="0"/>
                <a:cs typeface="Tahoma" pitchFamily="34" charset="0"/>
                <a:sym typeface="Wingdings" pitchFamily="2" charset="2"/>
              </a:rPr>
              <a:t>Yaklaşık 8 saat sürer. DNA eşlenir. Hücre yüzeyi düzelir. S evresi geçirmeyen </a:t>
            </a:r>
          </a:p>
          <a:p>
            <a:pPr>
              <a:lnSpc>
                <a:spcPct val="150000"/>
              </a:lnSpc>
              <a:buFontTx/>
              <a:buNone/>
              <a:defRPr/>
            </a:pPr>
            <a:r>
              <a:rPr lang="tr-TR" sz="1600" dirty="0" smtClean="0">
                <a:latin typeface="Tahoma" pitchFamily="34" charset="0"/>
                <a:cs typeface="Tahoma" pitchFamily="34" charset="0"/>
                <a:sym typeface="Wingdings" pitchFamily="2" charset="2"/>
              </a:rPr>
              <a:t>hücre bölünemez. DNA bir sonraki hücre bölünmesine kadar beşlenmez.</a:t>
            </a:r>
          </a:p>
          <a:p>
            <a:pPr>
              <a:lnSpc>
                <a:spcPct val="150000"/>
              </a:lnSpc>
              <a:buFontTx/>
              <a:buNone/>
              <a:defRPr/>
            </a:pPr>
            <a:r>
              <a:rPr lang="tr-TR" sz="16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G</a:t>
            </a:r>
            <a:r>
              <a:rPr lang="tr-TR" sz="1600" b="1" baseline="-250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2</a:t>
            </a:r>
            <a:r>
              <a:rPr lang="tr-TR" sz="16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  <a:cs typeface="Tahoma" pitchFamily="34" charset="0"/>
                <a:sym typeface="Wingdings" pitchFamily="2" charset="2"/>
              </a:rPr>
              <a:t> Evresi:</a:t>
            </a:r>
            <a:r>
              <a:rPr lang="tr-TR" sz="16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  <a:cs typeface="Tahoma" pitchFamily="34" charset="0"/>
                <a:sym typeface="Wingdings" pitchFamily="2" charset="2"/>
              </a:rPr>
              <a:t> </a:t>
            </a:r>
            <a:r>
              <a:rPr lang="tr-TR" sz="1600" dirty="0" smtClean="0">
                <a:latin typeface="Tahoma" pitchFamily="34" charset="0"/>
                <a:cs typeface="Tahoma" pitchFamily="34" charset="0"/>
                <a:sym typeface="Wingdings" pitchFamily="2" charset="2"/>
              </a:rPr>
              <a:t>4,5 saat kadar sürer. Eşlenmiş DNA’lar türe özgü olarak kısalıp kalınlaşarak </a:t>
            </a:r>
          </a:p>
          <a:p>
            <a:pPr>
              <a:lnSpc>
                <a:spcPct val="150000"/>
              </a:lnSpc>
              <a:buFontTx/>
              <a:buNone/>
              <a:defRPr/>
            </a:pPr>
            <a:r>
              <a:rPr lang="tr-TR" sz="1600" dirty="0" smtClean="0">
                <a:latin typeface="Tahoma" pitchFamily="34" charset="0"/>
                <a:cs typeface="Tahoma" pitchFamily="34" charset="0"/>
                <a:sym typeface="Wingdings" pitchFamily="2" charset="2"/>
              </a:rPr>
              <a:t>boyanabilir kromozom halini alırlar. Mitozda eşit dağılımın yapılabilmesi için bu şarttır. </a:t>
            </a:r>
          </a:p>
          <a:p>
            <a:pPr>
              <a:lnSpc>
                <a:spcPct val="150000"/>
              </a:lnSpc>
              <a:buFontTx/>
              <a:buNone/>
              <a:defRPr/>
            </a:pPr>
            <a:endParaRPr lang="tr-TR" sz="1600" dirty="0" smtClean="0"/>
          </a:p>
        </p:txBody>
      </p:sp>
      <p:pic>
        <p:nvPicPr>
          <p:cNvPr id="45060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04800" y="2667000"/>
            <a:ext cx="2716213" cy="1439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34 İçerik Yer Tutucusu"/>
          <p:cNvSpPr txBox="1">
            <a:spLocks/>
          </p:cNvSpPr>
          <p:nvPr/>
        </p:nvSpPr>
        <p:spPr bwMode="auto">
          <a:xfrm>
            <a:off x="3352800" y="3124200"/>
            <a:ext cx="5410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eaLnBrk="0" hangingPunct="0">
              <a:lnSpc>
                <a:spcPct val="150000"/>
              </a:lnSpc>
              <a:spcBef>
                <a:spcPct val="20000"/>
              </a:spcBef>
            </a:pPr>
            <a:r>
              <a:rPr lang="tr-TR" sz="1600">
                <a:latin typeface="Tahoma" pitchFamily="34" charset="0"/>
                <a:cs typeface="Tahoma" pitchFamily="34" charset="0"/>
                <a:sym typeface="Wingdings" pitchFamily="2" charset="2"/>
              </a:rPr>
              <a:t>Bölünmeye hazır, diploit bir hücre</a:t>
            </a:r>
            <a:endParaRPr lang="tr-TR" sz="1600"/>
          </a:p>
        </p:txBody>
      </p:sp>
      <p:pic>
        <p:nvPicPr>
          <p:cNvPr id="45061" name="Picture 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28600" y="4495800"/>
            <a:ext cx="3006725" cy="1439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34 İçerik Yer Tutucusu"/>
          <p:cNvSpPr txBox="1">
            <a:spLocks/>
          </p:cNvSpPr>
          <p:nvPr/>
        </p:nvSpPr>
        <p:spPr bwMode="auto">
          <a:xfrm>
            <a:off x="3352800" y="4800600"/>
            <a:ext cx="54102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eaLnBrk="0" hangingPunct="0">
              <a:lnSpc>
                <a:spcPct val="150000"/>
              </a:lnSpc>
              <a:spcBef>
                <a:spcPct val="20000"/>
              </a:spcBef>
              <a:defRPr/>
            </a:pPr>
            <a:r>
              <a:rPr lang="tr-TR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</a:t>
            </a:r>
            <a:r>
              <a:rPr lang="tr-TR" sz="1600" b="1" baseline="-25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</a:t>
            </a:r>
            <a:r>
              <a:rPr lang="tr-TR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cs typeface="Tahoma" pitchFamily="34" charset="0"/>
                <a:sym typeface="Wingdings" pitchFamily="2" charset="2"/>
              </a:rPr>
              <a:t>, S ve </a:t>
            </a:r>
            <a:r>
              <a:rPr lang="tr-TR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</a:t>
            </a:r>
            <a:r>
              <a:rPr lang="tr-TR" sz="1600" b="1" baseline="-25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</a:t>
            </a:r>
            <a:r>
              <a:rPr lang="tr-TR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cs typeface="Tahoma" pitchFamily="34" charset="0"/>
                <a:sym typeface="Wingdings" pitchFamily="2" charset="2"/>
              </a:rPr>
              <a:t> </a:t>
            </a:r>
            <a:r>
              <a:rPr lang="tr-TR" sz="1600" dirty="0">
                <a:latin typeface="Tahoma" pitchFamily="34" charset="0"/>
                <a:cs typeface="Tahoma" pitchFamily="34" charset="0"/>
                <a:sym typeface="Wingdings" pitchFamily="2" charset="2"/>
              </a:rPr>
              <a:t>safhalarını içerir. DNA’nın eşlendiği, protein </a:t>
            </a:r>
          </a:p>
          <a:p>
            <a:pPr marL="342900" indent="-342900" eaLnBrk="0" hangingPunct="0">
              <a:lnSpc>
                <a:spcPct val="150000"/>
              </a:lnSpc>
              <a:spcBef>
                <a:spcPct val="20000"/>
              </a:spcBef>
              <a:defRPr/>
            </a:pPr>
            <a:r>
              <a:rPr lang="tr-TR" sz="1600" dirty="0">
                <a:latin typeface="Tahoma" pitchFamily="34" charset="0"/>
                <a:cs typeface="Tahoma" pitchFamily="34" charset="0"/>
                <a:sym typeface="Wingdings" pitchFamily="2" charset="2"/>
              </a:rPr>
              <a:t>sentezinin hızlı olduğu safhadır. </a:t>
            </a:r>
            <a:r>
              <a:rPr lang="tr-TR" sz="1600" dirty="0" err="1">
                <a:latin typeface="Tahoma" pitchFamily="34" charset="0"/>
                <a:cs typeface="Tahoma" pitchFamily="34" charset="0"/>
                <a:sym typeface="Wingdings" pitchFamily="2" charset="2"/>
              </a:rPr>
              <a:t>Sentrozomlar</a:t>
            </a:r>
            <a:r>
              <a:rPr lang="tr-TR" sz="1600" dirty="0">
                <a:latin typeface="Tahoma" pitchFamily="34" charset="0"/>
                <a:cs typeface="Tahoma" pitchFamily="34" charset="0"/>
                <a:sym typeface="Wingdings" pitchFamily="2" charset="2"/>
              </a:rPr>
              <a:t> eşlenir.</a:t>
            </a:r>
            <a:endParaRPr lang="tr-TR" sz="1600" dirty="0"/>
          </a:p>
        </p:txBody>
      </p:sp>
      <p:sp>
        <p:nvSpPr>
          <p:cNvPr id="11" name="10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tr-TR" smtClean="0"/>
              <a:t>www.slaytyerim.com</a:t>
            </a:r>
            <a:endParaRPr lang="tr-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1000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" dur="1000"/>
                                        <p:tgtEl>
                                          <p:spTgt spid="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6" dur="1000"/>
                                        <p:tgtEl>
                                          <p:spTgt spid="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0" dur="1000"/>
                                        <p:tgtEl>
                                          <p:spTgt spid="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5" dur="1000"/>
                                        <p:tgtEl>
                                          <p:spTgt spid="450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0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5" dur="1000"/>
                                        <p:tgtEl>
                                          <p:spTgt spid="450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0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8" descr="next">
            <a:hlinkClick r:id="" action="ppaction://hlinkshowjump?jump=nextslide"/>
          </p:cNvPr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532813" y="6103938"/>
            <a:ext cx="603250" cy="454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1" name="Picture 9" descr="next">
            <a:hlinkClick r:id="" action="ppaction://hlinkshowjump?jump=previousslide"/>
          </p:cNvPr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4925" y="6096000"/>
            <a:ext cx="603250" cy="454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3" name="32 Dikdörtgen"/>
          <p:cNvSpPr/>
          <p:nvPr/>
        </p:nvSpPr>
        <p:spPr>
          <a:xfrm>
            <a:off x="304800" y="228600"/>
            <a:ext cx="8534400" cy="553998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tr-TR" sz="3000" b="1" dirty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Hücre Bölünmeleri – Mitoz &amp; </a:t>
            </a:r>
            <a:r>
              <a:rPr lang="tr-TR" sz="3000" b="1" dirty="0" err="1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Mayoz</a:t>
            </a:r>
            <a:endParaRPr lang="tr-TR" sz="3000" b="1" dirty="0">
              <a:ln w="24500" cmpd="dbl">
                <a:solidFill>
                  <a:schemeClr val="accent2">
                    <a:shade val="85000"/>
                    <a:satMod val="155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2">
                      <a:tint val="10000"/>
                      <a:satMod val="155000"/>
                    </a:schemeClr>
                  </a:gs>
                  <a:gs pos="60000">
                    <a:schemeClr val="accent2">
                      <a:tint val="30000"/>
                      <a:satMod val="155000"/>
                    </a:schemeClr>
                  </a:gs>
                  <a:gs pos="100000">
                    <a:schemeClr val="accent2">
                      <a:tint val="73000"/>
                      <a:satMod val="155000"/>
                    </a:schemeClr>
                  </a:gs>
                </a:gsLst>
                <a:lin ang="5400000"/>
              </a:gra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</a:endParaRPr>
          </a:p>
        </p:txBody>
      </p:sp>
      <p:sp>
        <p:nvSpPr>
          <p:cNvPr id="10" name="34 İçerik Yer Tutucusu"/>
          <p:cNvSpPr txBox="1">
            <a:spLocks/>
          </p:cNvSpPr>
          <p:nvPr/>
        </p:nvSpPr>
        <p:spPr bwMode="auto">
          <a:xfrm>
            <a:off x="3352800" y="838200"/>
            <a:ext cx="5410200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eaLnBrk="0" hangingPunct="0">
              <a:lnSpc>
                <a:spcPct val="150000"/>
              </a:lnSpc>
              <a:spcBef>
                <a:spcPct val="20000"/>
              </a:spcBef>
            </a:pPr>
            <a:r>
              <a:rPr lang="tr-TR" sz="1600">
                <a:latin typeface="Tahoma" pitchFamily="34" charset="0"/>
                <a:cs typeface="Tahoma" pitchFamily="34" charset="0"/>
                <a:sym typeface="Wingdings" pitchFamily="2" charset="2"/>
              </a:rPr>
              <a:t>Sentrozomlar zıt kutuplara çekilerek iğ ipliklerini meydana </a:t>
            </a:r>
          </a:p>
          <a:p>
            <a:pPr marL="342900" indent="-342900" eaLnBrk="0" hangingPunct="0">
              <a:lnSpc>
                <a:spcPct val="150000"/>
              </a:lnSpc>
              <a:spcBef>
                <a:spcPct val="20000"/>
              </a:spcBef>
            </a:pPr>
            <a:r>
              <a:rPr lang="tr-TR" sz="1600">
                <a:latin typeface="Tahoma" pitchFamily="34" charset="0"/>
                <a:cs typeface="Tahoma" pitchFamily="34" charset="0"/>
                <a:sym typeface="Wingdings" pitchFamily="2" charset="2"/>
              </a:rPr>
              <a:t>getirirler. Bitki hücrelerinde iğ iplikleri sitoplazmadaki </a:t>
            </a:r>
          </a:p>
          <a:p>
            <a:pPr marL="342900" indent="-342900" eaLnBrk="0" hangingPunct="0">
              <a:lnSpc>
                <a:spcPct val="150000"/>
              </a:lnSpc>
              <a:spcBef>
                <a:spcPct val="20000"/>
              </a:spcBef>
            </a:pPr>
            <a:r>
              <a:rPr lang="tr-TR" sz="1600">
                <a:latin typeface="Tahoma" pitchFamily="34" charset="0"/>
                <a:cs typeface="Tahoma" pitchFamily="34" charset="0"/>
                <a:sym typeface="Wingdings" pitchFamily="2" charset="2"/>
              </a:rPr>
              <a:t>mikrotübüller tarafından meydana getirilir. Çekirdekçik, </a:t>
            </a:r>
          </a:p>
          <a:p>
            <a:pPr marL="342900" indent="-342900" eaLnBrk="0" hangingPunct="0">
              <a:lnSpc>
                <a:spcPct val="150000"/>
              </a:lnSpc>
              <a:spcBef>
                <a:spcPct val="20000"/>
              </a:spcBef>
            </a:pPr>
            <a:r>
              <a:rPr lang="tr-TR" sz="1600">
                <a:latin typeface="Tahoma" pitchFamily="34" charset="0"/>
                <a:cs typeface="Tahoma" pitchFamily="34" charset="0"/>
                <a:sym typeface="Wingdings" pitchFamily="2" charset="2"/>
              </a:rPr>
              <a:t>çekirdek zarı kaybolur. Kromozomlar sitoplazmaya dağılır.</a:t>
            </a:r>
            <a:endParaRPr lang="tr-TR" sz="1600"/>
          </a:p>
        </p:txBody>
      </p:sp>
      <p:pic>
        <p:nvPicPr>
          <p:cNvPr id="46082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22263" y="838200"/>
            <a:ext cx="2638425" cy="1439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6083" name="Picture 3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38138" y="2590800"/>
            <a:ext cx="2962275" cy="1439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34 İçerik Yer Tutucusu"/>
          <p:cNvSpPr txBox="1">
            <a:spLocks/>
          </p:cNvSpPr>
          <p:nvPr/>
        </p:nvSpPr>
        <p:spPr bwMode="auto">
          <a:xfrm>
            <a:off x="3352800" y="2743200"/>
            <a:ext cx="5410200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eaLnBrk="0" hangingPunct="0">
              <a:lnSpc>
                <a:spcPct val="150000"/>
              </a:lnSpc>
              <a:spcBef>
                <a:spcPct val="20000"/>
              </a:spcBef>
            </a:pPr>
            <a:r>
              <a:rPr lang="tr-TR" sz="1600">
                <a:latin typeface="Tahoma" pitchFamily="34" charset="0"/>
                <a:cs typeface="Tahoma" pitchFamily="34" charset="0"/>
                <a:sym typeface="Wingdings" pitchFamily="2" charset="2"/>
              </a:rPr>
              <a:t>Kardeş kromatitler hücrenin ortasında toplanırlar. </a:t>
            </a:r>
          </a:p>
          <a:p>
            <a:pPr marL="342900" indent="-342900" eaLnBrk="0" hangingPunct="0">
              <a:lnSpc>
                <a:spcPct val="150000"/>
              </a:lnSpc>
              <a:spcBef>
                <a:spcPct val="20000"/>
              </a:spcBef>
            </a:pPr>
            <a:r>
              <a:rPr lang="tr-TR" sz="1600">
                <a:latin typeface="Tahoma" pitchFamily="34" charset="0"/>
                <a:cs typeface="Tahoma" pitchFamily="34" charset="0"/>
                <a:sym typeface="Wingdings" pitchFamily="2" charset="2"/>
              </a:rPr>
              <a:t>Kromozomlar, sentrozomlardan salınan iğ ipliklerine </a:t>
            </a:r>
          </a:p>
          <a:p>
            <a:pPr marL="342900" indent="-342900" eaLnBrk="0" hangingPunct="0">
              <a:lnSpc>
                <a:spcPct val="150000"/>
              </a:lnSpc>
              <a:spcBef>
                <a:spcPct val="20000"/>
              </a:spcBef>
            </a:pPr>
            <a:r>
              <a:rPr lang="tr-TR" sz="1600">
                <a:latin typeface="Tahoma" pitchFamily="34" charset="0"/>
                <a:cs typeface="Tahoma" pitchFamily="34" charset="0"/>
                <a:sym typeface="Wingdings" pitchFamily="2" charset="2"/>
              </a:rPr>
              <a:t>sentromerlerinden (kinetekor) bağlanırlar.</a:t>
            </a:r>
            <a:endParaRPr lang="tr-TR" sz="1600"/>
          </a:p>
        </p:txBody>
      </p:sp>
      <p:pic>
        <p:nvPicPr>
          <p:cNvPr id="46084" name="Picture 4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81000" y="4572000"/>
            <a:ext cx="3649663" cy="1439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34 İçerik Yer Tutucusu"/>
          <p:cNvSpPr txBox="1">
            <a:spLocks/>
          </p:cNvSpPr>
          <p:nvPr/>
        </p:nvSpPr>
        <p:spPr bwMode="auto">
          <a:xfrm>
            <a:off x="4114800" y="4495800"/>
            <a:ext cx="4648200" cy="167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eaLnBrk="0" hangingPunct="0">
              <a:lnSpc>
                <a:spcPct val="150000"/>
              </a:lnSpc>
              <a:spcBef>
                <a:spcPct val="20000"/>
              </a:spcBef>
            </a:pPr>
            <a:r>
              <a:rPr lang="tr-TR" sz="1600">
                <a:latin typeface="Tahoma" pitchFamily="34" charset="0"/>
                <a:cs typeface="Tahoma" pitchFamily="34" charset="0"/>
                <a:sym typeface="Wingdings" pitchFamily="2" charset="2"/>
              </a:rPr>
              <a:t>Sentrozomların iğ ipliklerini çekmesiyle, kardeş </a:t>
            </a:r>
          </a:p>
          <a:p>
            <a:pPr marL="342900" indent="-342900" eaLnBrk="0" hangingPunct="0">
              <a:lnSpc>
                <a:spcPct val="150000"/>
              </a:lnSpc>
              <a:spcBef>
                <a:spcPct val="20000"/>
              </a:spcBef>
            </a:pPr>
            <a:r>
              <a:rPr lang="tr-TR" sz="1600">
                <a:latin typeface="Tahoma" pitchFamily="34" charset="0"/>
                <a:cs typeface="Tahoma" pitchFamily="34" charset="0"/>
                <a:sym typeface="Wingdings" pitchFamily="2" charset="2"/>
              </a:rPr>
              <a:t>kromatitler birbirlerinden ayrılır. Her biri bir </a:t>
            </a:r>
          </a:p>
          <a:p>
            <a:pPr marL="342900" indent="-342900" eaLnBrk="0" hangingPunct="0">
              <a:lnSpc>
                <a:spcPct val="150000"/>
              </a:lnSpc>
              <a:spcBef>
                <a:spcPct val="20000"/>
              </a:spcBef>
            </a:pPr>
            <a:r>
              <a:rPr lang="tr-TR" sz="1600">
                <a:latin typeface="Tahoma" pitchFamily="34" charset="0"/>
                <a:cs typeface="Tahoma" pitchFamily="34" charset="0"/>
                <a:sym typeface="Wingdings" pitchFamily="2" charset="2"/>
              </a:rPr>
              <a:t>hücreye gitmek üzere zıt kutuplara çekilirler. Bu </a:t>
            </a:r>
          </a:p>
          <a:p>
            <a:pPr marL="342900" indent="-342900" eaLnBrk="0" hangingPunct="0">
              <a:lnSpc>
                <a:spcPct val="150000"/>
              </a:lnSpc>
              <a:spcBef>
                <a:spcPct val="20000"/>
              </a:spcBef>
            </a:pPr>
            <a:r>
              <a:rPr lang="tr-TR" sz="1600">
                <a:latin typeface="Tahoma" pitchFamily="34" charset="0"/>
                <a:cs typeface="Tahoma" pitchFamily="34" charset="0"/>
                <a:sym typeface="Wingdings" pitchFamily="2" charset="2"/>
              </a:rPr>
              <a:t>arada hücre boğumlanmaya başlar.  </a:t>
            </a:r>
            <a:endParaRPr lang="tr-TR" sz="1600"/>
          </a:p>
        </p:txBody>
      </p:sp>
      <p:sp>
        <p:nvSpPr>
          <p:cNvPr id="11" name="10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tr-TR" smtClean="0"/>
              <a:t>www.slaytyerim.com</a:t>
            </a:r>
            <a:endParaRPr lang="tr-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1000"/>
                                        <p:tgtEl>
                                          <p:spTgt spid="460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1000"/>
                                        <p:tgtEl>
                                          <p:spTgt spid="460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1000"/>
                                        <p:tgtEl>
                                          <p:spTgt spid="460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3" grpId="0"/>
      <p:bldP spid="1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8" descr="next">
            <a:hlinkClick r:id="" action="ppaction://hlinkshowjump?jump=nextslide"/>
          </p:cNvPr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532813" y="6103938"/>
            <a:ext cx="603250" cy="454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5" name="Picture 9" descr="next">
            <a:hlinkClick r:id="" action="ppaction://hlinkshowjump?jump=previousslide"/>
          </p:cNvPr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4925" y="6096000"/>
            <a:ext cx="603250" cy="454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3" name="32 Dikdörtgen"/>
          <p:cNvSpPr/>
          <p:nvPr/>
        </p:nvSpPr>
        <p:spPr>
          <a:xfrm>
            <a:off x="304800" y="228600"/>
            <a:ext cx="8534400" cy="553998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tr-TR" sz="3000" b="1" dirty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Hücre Bölünmeleri – Mitoz &amp; </a:t>
            </a:r>
            <a:r>
              <a:rPr lang="tr-TR" sz="3000" b="1" dirty="0" err="1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Mayoz</a:t>
            </a:r>
            <a:endParaRPr lang="tr-TR" sz="3000" b="1" dirty="0">
              <a:ln w="24500" cmpd="dbl">
                <a:solidFill>
                  <a:schemeClr val="accent2">
                    <a:shade val="85000"/>
                    <a:satMod val="155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2">
                      <a:tint val="10000"/>
                      <a:satMod val="155000"/>
                    </a:schemeClr>
                  </a:gs>
                  <a:gs pos="60000">
                    <a:schemeClr val="accent2">
                      <a:tint val="30000"/>
                      <a:satMod val="155000"/>
                    </a:schemeClr>
                  </a:gs>
                  <a:gs pos="100000">
                    <a:schemeClr val="accent2">
                      <a:tint val="73000"/>
                      <a:satMod val="155000"/>
                    </a:schemeClr>
                  </a:gs>
                </a:gsLst>
                <a:lin ang="5400000"/>
              </a:gra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</a:endParaRPr>
          </a:p>
        </p:txBody>
      </p:sp>
      <p:sp>
        <p:nvSpPr>
          <p:cNvPr id="10" name="34 İçerik Yer Tutucusu"/>
          <p:cNvSpPr txBox="1">
            <a:spLocks/>
          </p:cNvSpPr>
          <p:nvPr/>
        </p:nvSpPr>
        <p:spPr bwMode="auto">
          <a:xfrm>
            <a:off x="3143240" y="2428868"/>
            <a:ext cx="556260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eaLnBrk="0" hangingPunct="0">
              <a:lnSpc>
                <a:spcPct val="150000"/>
              </a:lnSpc>
              <a:spcBef>
                <a:spcPct val="20000"/>
              </a:spcBef>
            </a:pPr>
            <a:r>
              <a:rPr lang="tr-TR" sz="1600" dirty="0">
                <a:latin typeface="Tahoma" pitchFamily="34" charset="0"/>
                <a:cs typeface="Tahoma" pitchFamily="34" charset="0"/>
                <a:sym typeface="Wingdings" pitchFamily="2" charset="2"/>
              </a:rPr>
              <a:t>Kardeş </a:t>
            </a:r>
            <a:r>
              <a:rPr lang="tr-TR" sz="1600" dirty="0" err="1">
                <a:latin typeface="Tahoma" pitchFamily="34" charset="0"/>
                <a:cs typeface="Tahoma" pitchFamily="34" charset="0"/>
                <a:sym typeface="Wingdings" pitchFamily="2" charset="2"/>
              </a:rPr>
              <a:t>kromatitler</a:t>
            </a:r>
            <a:r>
              <a:rPr lang="tr-TR" sz="1600" dirty="0">
                <a:latin typeface="Tahoma" pitchFamily="34" charset="0"/>
                <a:cs typeface="Tahoma" pitchFamily="34" charset="0"/>
                <a:sym typeface="Wingdings" pitchFamily="2" charset="2"/>
              </a:rPr>
              <a:t> zıt kutuplara çekilmiş, çekirdek zarı </a:t>
            </a:r>
          </a:p>
          <a:p>
            <a:pPr marL="342900" indent="-342900" eaLnBrk="0" hangingPunct="0">
              <a:lnSpc>
                <a:spcPct val="150000"/>
              </a:lnSpc>
              <a:spcBef>
                <a:spcPct val="20000"/>
              </a:spcBef>
            </a:pPr>
            <a:r>
              <a:rPr lang="tr-TR" sz="1600" dirty="0">
                <a:latin typeface="Tahoma" pitchFamily="34" charset="0"/>
                <a:cs typeface="Tahoma" pitchFamily="34" charset="0"/>
                <a:sym typeface="Wingdings" pitchFamily="2" charset="2"/>
              </a:rPr>
              <a:t>meydana gelmiş, çekirdekçik belirmiş,  Kromozomlar tekrar </a:t>
            </a:r>
          </a:p>
          <a:p>
            <a:pPr marL="342900" indent="-342900" eaLnBrk="0" hangingPunct="0">
              <a:lnSpc>
                <a:spcPct val="150000"/>
              </a:lnSpc>
              <a:spcBef>
                <a:spcPct val="20000"/>
              </a:spcBef>
            </a:pPr>
            <a:r>
              <a:rPr lang="tr-TR" sz="1600" dirty="0">
                <a:latin typeface="Tahoma" pitchFamily="34" charset="0"/>
                <a:cs typeface="Tahoma" pitchFamily="34" charset="0"/>
                <a:sym typeface="Wingdings" pitchFamily="2" charset="2"/>
              </a:rPr>
              <a:t>kromatin iplik haline dönüşürler. İğ iplikleri kaybolur. </a:t>
            </a:r>
            <a:endParaRPr lang="tr-TR" sz="1600" dirty="0"/>
          </a:p>
        </p:txBody>
      </p:sp>
      <p:pic>
        <p:nvPicPr>
          <p:cNvPr id="47107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42910" y="2000240"/>
            <a:ext cx="2474913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6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tr-TR" smtClean="0"/>
              <a:t>www.slaytyerim.com</a:t>
            </a:r>
            <a:endParaRPr lang="tr-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1000"/>
                                        <p:tgtEl>
                                          <p:spTgt spid="47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8 İçerik Yer Tutucusu" descr="sitokinez.jpg"/>
          <p:cNvPicPr>
            <a:picLocks noGrp="1" noChangeAspect="1"/>
          </p:cNvPicPr>
          <p:nvPr>
            <p:ph sz="half" idx="4294967295"/>
          </p:nvPr>
        </p:nvPicPr>
        <p:blipFill>
          <a:blip r:embed="rId2"/>
          <a:srcRect/>
          <a:stretch>
            <a:fillRect/>
          </a:stretch>
        </p:blipFill>
        <p:spPr>
          <a:xfrm>
            <a:off x="1371600" y="2438400"/>
            <a:ext cx="6400800" cy="4141788"/>
          </a:xfrm>
        </p:spPr>
      </p:pic>
      <p:pic>
        <p:nvPicPr>
          <p:cNvPr id="14339" name="Picture 8" descr="next">
            <a:hlinkClick r:id="" action="ppaction://hlinkshowjump?jump=nextslide"/>
          </p:cNvPr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532813" y="6103938"/>
            <a:ext cx="603250" cy="454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0" name="Picture 9" descr="next">
            <a:hlinkClick r:id="" action="ppaction://hlinkshowjump?jump=previousslide"/>
          </p:cNvPr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4925" y="6096000"/>
            <a:ext cx="603250" cy="454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3" name="32 Dikdörtgen"/>
          <p:cNvSpPr/>
          <p:nvPr/>
        </p:nvSpPr>
        <p:spPr>
          <a:xfrm>
            <a:off x="304800" y="228600"/>
            <a:ext cx="8534400" cy="553998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tr-TR" sz="3000" b="1" dirty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Hücre Bölünmeleri – Mitoz &amp; </a:t>
            </a:r>
            <a:r>
              <a:rPr lang="tr-TR" sz="3000" b="1" dirty="0" err="1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Mayoz</a:t>
            </a:r>
            <a:endParaRPr lang="tr-TR" sz="3000" b="1" dirty="0">
              <a:ln w="24500" cmpd="dbl">
                <a:solidFill>
                  <a:schemeClr val="accent2">
                    <a:shade val="85000"/>
                    <a:satMod val="155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2">
                      <a:tint val="10000"/>
                      <a:satMod val="155000"/>
                    </a:schemeClr>
                  </a:gs>
                  <a:gs pos="60000">
                    <a:schemeClr val="accent2">
                      <a:tint val="30000"/>
                      <a:satMod val="155000"/>
                    </a:schemeClr>
                  </a:gs>
                  <a:gs pos="100000">
                    <a:schemeClr val="accent2">
                      <a:tint val="73000"/>
                      <a:satMod val="155000"/>
                    </a:schemeClr>
                  </a:gs>
                </a:gsLst>
                <a:lin ang="5400000"/>
              </a:gra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</a:endParaRPr>
          </a:p>
        </p:txBody>
      </p:sp>
      <p:sp>
        <p:nvSpPr>
          <p:cNvPr id="14" name="34 İçerik Yer Tutucusu"/>
          <p:cNvSpPr txBox="1">
            <a:spLocks/>
          </p:cNvSpPr>
          <p:nvPr/>
        </p:nvSpPr>
        <p:spPr bwMode="auto">
          <a:xfrm>
            <a:off x="304800" y="914400"/>
            <a:ext cx="8534400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eaLnBrk="0" hangingPunct="0">
              <a:lnSpc>
                <a:spcPct val="150000"/>
              </a:lnSpc>
              <a:spcBef>
                <a:spcPct val="20000"/>
              </a:spcBef>
            </a:pPr>
            <a:r>
              <a:rPr lang="tr-TR" sz="1600">
                <a:latin typeface="Tahoma" pitchFamily="34" charset="0"/>
                <a:cs typeface="Tahoma" pitchFamily="34" charset="0"/>
                <a:sym typeface="Wingdings" pitchFamily="2" charset="2"/>
              </a:rPr>
              <a:t> Hayvan hücrelerinde telofazda hücre, boğumlanarak ortadan ikiye ayrılır. </a:t>
            </a:r>
          </a:p>
          <a:p>
            <a:pPr marL="342900" indent="-342900" eaLnBrk="0" hangingPunct="0">
              <a:lnSpc>
                <a:spcPct val="150000"/>
              </a:lnSpc>
              <a:spcBef>
                <a:spcPct val="20000"/>
              </a:spcBef>
            </a:pPr>
            <a:r>
              <a:rPr lang="tr-TR" sz="1600">
                <a:latin typeface="Tahoma" pitchFamily="34" charset="0"/>
                <a:cs typeface="Tahoma" pitchFamily="34" charset="0"/>
                <a:sym typeface="Wingdings" pitchFamily="2" charset="2"/>
              </a:rPr>
              <a:t> Bitki hücrelerinde telofazda ise selüloz çeper boğumlanmaya izin vermediğinden iki </a:t>
            </a:r>
          </a:p>
          <a:p>
            <a:pPr marL="342900" indent="-342900" eaLnBrk="0" hangingPunct="0">
              <a:lnSpc>
                <a:spcPct val="150000"/>
              </a:lnSpc>
              <a:spcBef>
                <a:spcPct val="20000"/>
              </a:spcBef>
            </a:pPr>
            <a:r>
              <a:rPr lang="tr-TR" sz="1600">
                <a:latin typeface="Tahoma" pitchFamily="34" charset="0"/>
                <a:cs typeface="Tahoma" pitchFamily="34" charset="0"/>
                <a:sym typeface="Wingdings" pitchFamily="2" charset="2"/>
              </a:rPr>
              <a:t>çekirdek arasında fragmoplast adı verilen hücre plağı meydan gelir. </a:t>
            </a:r>
            <a:endParaRPr lang="tr-TR" sz="1600"/>
          </a:p>
        </p:txBody>
      </p:sp>
      <p:sp>
        <p:nvSpPr>
          <p:cNvPr id="7" name="6 Altbilgi Yer Tutucusu"/>
          <p:cNvSpPr>
            <a:spLocks noGrp="1"/>
          </p:cNvSpPr>
          <p:nvPr>
            <p:ph type="ftr" sz="quarter" idx="11"/>
          </p:nvPr>
        </p:nvSpPr>
        <p:spPr>
          <a:xfrm>
            <a:off x="6429388" y="6596088"/>
            <a:ext cx="2895600" cy="476250"/>
          </a:xfrm>
        </p:spPr>
        <p:txBody>
          <a:bodyPr/>
          <a:lstStyle/>
          <a:p>
            <a:pPr>
              <a:defRPr/>
            </a:pPr>
            <a:r>
              <a:rPr lang="tr-TR" sz="1000" dirty="0" smtClean="0"/>
              <a:t>www.</a:t>
            </a:r>
            <a:r>
              <a:rPr lang="tr-TR" sz="1000" dirty="0" err="1" smtClean="0"/>
              <a:t>slaytyerim</a:t>
            </a:r>
            <a:r>
              <a:rPr lang="tr-TR" sz="1000" dirty="0" smtClean="0"/>
              <a:t>.com</a:t>
            </a:r>
            <a:endParaRPr lang="tr-TR" sz="10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8" descr="next">
            <a:hlinkClick r:id="" action="ppaction://hlinkshowjump?jump=nextslide"/>
          </p:cNvPr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532813" y="6103938"/>
            <a:ext cx="603250" cy="454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3" name="Picture 9" descr="next">
            <a:hlinkClick r:id="" action="ppaction://hlinkshowjump?jump=previousslide"/>
          </p:cNvPr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4925" y="6096000"/>
            <a:ext cx="603250" cy="454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3" name="32 Dikdörtgen"/>
          <p:cNvSpPr/>
          <p:nvPr/>
        </p:nvSpPr>
        <p:spPr>
          <a:xfrm>
            <a:off x="304800" y="228600"/>
            <a:ext cx="8534400" cy="553998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tr-TR" sz="3000" b="1" dirty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Hücre Bölünmeleri – Mitoz &amp; </a:t>
            </a:r>
            <a:r>
              <a:rPr lang="tr-TR" sz="3000" b="1" dirty="0" err="1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Mayoz</a:t>
            </a:r>
            <a:endParaRPr lang="tr-TR" sz="3000" b="1" dirty="0">
              <a:ln w="24500" cmpd="dbl">
                <a:solidFill>
                  <a:schemeClr val="accent2">
                    <a:shade val="85000"/>
                    <a:satMod val="155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2">
                      <a:tint val="10000"/>
                      <a:satMod val="155000"/>
                    </a:schemeClr>
                  </a:gs>
                  <a:gs pos="60000">
                    <a:schemeClr val="accent2">
                      <a:tint val="30000"/>
                      <a:satMod val="155000"/>
                    </a:schemeClr>
                  </a:gs>
                  <a:gs pos="100000">
                    <a:schemeClr val="accent2">
                      <a:tint val="73000"/>
                      <a:satMod val="155000"/>
                    </a:schemeClr>
                  </a:gs>
                </a:gsLst>
                <a:lin ang="5400000"/>
              </a:gra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</a:endParaRPr>
          </a:p>
        </p:txBody>
      </p:sp>
      <p:sp>
        <p:nvSpPr>
          <p:cNvPr id="35" name="34 İçerik Yer Tutucusu"/>
          <p:cNvSpPr>
            <a:spLocks noGrp="1"/>
          </p:cNvSpPr>
          <p:nvPr>
            <p:ph/>
          </p:nvPr>
        </p:nvSpPr>
        <p:spPr>
          <a:xfrm>
            <a:off x="304800" y="838200"/>
            <a:ext cx="8534400" cy="5486400"/>
          </a:xfrm>
        </p:spPr>
        <p:txBody>
          <a:bodyPr/>
          <a:lstStyle/>
          <a:p>
            <a:pPr eaLnBrk="1" hangingPunct="1">
              <a:lnSpc>
                <a:spcPct val="150000"/>
              </a:lnSpc>
              <a:buFontTx/>
              <a:buNone/>
              <a:defRPr/>
            </a:pPr>
            <a:r>
              <a:rPr lang="tr-TR" sz="1600" b="1" dirty="0" smtClean="0">
                <a:solidFill>
                  <a:srgbClr val="FF0000"/>
                </a:solidFill>
              </a:rPr>
              <a:t>Hücre bölünmesinin Kontrolü</a:t>
            </a:r>
          </a:p>
          <a:p>
            <a:pPr>
              <a:lnSpc>
                <a:spcPct val="150000"/>
              </a:lnSpc>
              <a:buFontTx/>
              <a:buNone/>
              <a:defRPr/>
            </a:pPr>
            <a:r>
              <a:rPr lang="tr-TR" sz="1600" dirty="0" smtClean="0">
                <a:latin typeface="Tahoma" pitchFamily="34" charset="0"/>
                <a:cs typeface="Tahoma" pitchFamily="34" charset="0"/>
                <a:sym typeface="Wingdings" pitchFamily="2" charset="2"/>
              </a:rPr>
              <a:t> Hücre döngüsünde bir hücrenin hayat sürecini meydana getiren olaylar genlerin kontrolleri </a:t>
            </a:r>
          </a:p>
          <a:p>
            <a:pPr>
              <a:lnSpc>
                <a:spcPct val="150000"/>
              </a:lnSpc>
              <a:buFontTx/>
              <a:buNone/>
              <a:defRPr/>
            </a:pPr>
            <a:r>
              <a:rPr lang="tr-TR" sz="1600" dirty="0" smtClean="0">
                <a:latin typeface="Tahoma" pitchFamily="34" charset="0"/>
                <a:cs typeface="Tahoma" pitchFamily="34" charset="0"/>
                <a:sym typeface="Wingdings" pitchFamily="2" charset="2"/>
              </a:rPr>
              <a:t>altındadır. </a:t>
            </a:r>
          </a:p>
          <a:p>
            <a:pPr>
              <a:lnSpc>
                <a:spcPct val="150000"/>
              </a:lnSpc>
              <a:buFontTx/>
              <a:buNone/>
              <a:defRPr/>
            </a:pPr>
            <a:r>
              <a:rPr lang="tr-TR" sz="1600" dirty="0" smtClean="0">
                <a:latin typeface="Tahoma" pitchFamily="34" charset="0"/>
                <a:cs typeface="Tahoma" pitchFamily="34" charset="0"/>
                <a:sym typeface="Wingdings" pitchFamily="2" charset="2"/>
              </a:rPr>
              <a:t> Hücrelerin çoğunda, hücre bölünmesinin kontrolünü yapan kontrol noktaları vardır. Bunlar </a:t>
            </a:r>
          </a:p>
          <a:p>
            <a:pPr>
              <a:lnSpc>
                <a:spcPct val="150000"/>
              </a:lnSpc>
              <a:buFontTx/>
              <a:buNone/>
              <a:defRPr/>
            </a:pPr>
            <a:r>
              <a:rPr lang="tr-TR" sz="16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G</a:t>
            </a:r>
            <a:r>
              <a:rPr lang="tr-TR" sz="1600" b="1" baseline="-250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1</a:t>
            </a:r>
            <a:r>
              <a:rPr lang="tr-TR" sz="16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  <a:cs typeface="Tahoma" pitchFamily="34" charset="0"/>
                <a:sym typeface="Wingdings" pitchFamily="2" charset="2"/>
              </a:rPr>
              <a:t>, </a:t>
            </a:r>
            <a:r>
              <a:rPr lang="tr-TR" sz="16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G</a:t>
            </a:r>
            <a:r>
              <a:rPr lang="tr-TR" sz="1600" b="1" baseline="-250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2</a:t>
            </a:r>
            <a:r>
              <a:rPr lang="tr-TR" sz="1600" dirty="0" smtClean="0">
                <a:latin typeface="Tahoma" pitchFamily="34" charset="0"/>
                <a:cs typeface="Tahoma" pitchFamily="34" charset="0"/>
                <a:sym typeface="Wingdings" pitchFamily="2" charset="2"/>
              </a:rPr>
              <a:t> </a:t>
            </a:r>
            <a:r>
              <a:rPr lang="tr-TR" sz="16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  <a:cs typeface="Tahoma" pitchFamily="34" charset="0"/>
                <a:sym typeface="Wingdings" pitchFamily="2" charset="2"/>
              </a:rPr>
              <a:t>, M</a:t>
            </a:r>
            <a:r>
              <a:rPr lang="tr-TR" sz="1600" dirty="0" smtClean="0">
                <a:latin typeface="Tahoma" pitchFamily="34" charset="0"/>
                <a:cs typeface="Tahoma" pitchFamily="34" charset="0"/>
                <a:sym typeface="Wingdings" pitchFamily="2" charset="2"/>
              </a:rPr>
              <a:t> kontrol noktalarıdır. Bu noktalardaki “dur” ve “devam et” sinyalleri döngüyü </a:t>
            </a:r>
          </a:p>
          <a:p>
            <a:pPr>
              <a:lnSpc>
                <a:spcPct val="150000"/>
              </a:lnSpc>
              <a:buFontTx/>
              <a:buNone/>
              <a:defRPr/>
            </a:pPr>
            <a:r>
              <a:rPr lang="tr-TR" sz="1600" dirty="0" smtClean="0">
                <a:latin typeface="Tahoma" pitchFamily="34" charset="0"/>
                <a:cs typeface="Tahoma" pitchFamily="34" charset="0"/>
                <a:sym typeface="Wingdings" pitchFamily="2" charset="2"/>
              </a:rPr>
              <a:t>düzenler.</a:t>
            </a:r>
          </a:p>
          <a:p>
            <a:pPr>
              <a:lnSpc>
                <a:spcPct val="150000"/>
              </a:lnSpc>
              <a:buFontTx/>
              <a:buNone/>
              <a:defRPr/>
            </a:pPr>
            <a:r>
              <a:rPr lang="tr-TR" sz="1600" dirty="0" smtClean="0">
                <a:latin typeface="Tahoma" pitchFamily="34" charset="0"/>
                <a:cs typeface="Tahoma" pitchFamily="34" charset="0"/>
                <a:sym typeface="Wingdings" pitchFamily="2" charset="2"/>
              </a:rPr>
              <a:t> Kontrol noktası, hücre döngüsünde bir önceki safhada olaylar tamamlanmadan, sonraki </a:t>
            </a:r>
          </a:p>
          <a:p>
            <a:pPr>
              <a:lnSpc>
                <a:spcPct val="150000"/>
              </a:lnSpc>
              <a:buFontTx/>
              <a:buNone/>
              <a:defRPr/>
            </a:pPr>
            <a:r>
              <a:rPr lang="tr-TR" sz="1600" dirty="0" smtClean="0">
                <a:latin typeface="Tahoma" pitchFamily="34" charset="0"/>
                <a:cs typeface="Tahoma" pitchFamily="34" charset="0"/>
                <a:sym typeface="Wingdings" pitchFamily="2" charset="2"/>
              </a:rPr>
              <a:t>safhanın başlamasını engeller.</a:t>
            </a:r>
          </a:p>
          <a:p>
            <a:pPr>
              <a:lnSpc>
                <a:spcPct val="150000"/>
              </a:lnSpc>
              <a:buFontTx/>
              <a:buNone/>
              <a:defRPr/>
            </a:pPr>
            <a:r>
              <a:rPr lang="tr-TR" sz="1600" dirty="0" smtClean="0">
                <a:latin typeface="Tahoma" pitchFamily="34" charset="0"/>
                <a:cs typeface="Tahoma" pitchFamily="34" charset="0"/>
                <a:sym typeface="Wingdings" pitchFamily="2" charset="2"/>
              </a:rPr>
              <a:t> </a:t>
            </a:r>
            <a:r>
              <a:rPr lang="tr-TR" sz="16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G</a:t>
            </a:r>
            <a:r>
              <a:rPr lang="tr-TR" sz="1600" b="1" baseline="-250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1</a:t>
            </a:r>
            <a:r>
              <a:rPr lang="tr-TR" sz="1600" dirty="0" smtClean="0">
                <a:latin typeface="Tahoma" pitchFamily="34" charset="0"/>
                <a:cs typeface="Tahoma" pitchFamily="34" charset="0"/>
                <a:sym typeface="Wingdings" pitchFamily="2" charset="2"/>
              </a:rPr>
              <a:t> kontrol noktasında hücre yeterli büyüklüğe ulaşmışsa, ortamda yeterli besin ve büyüme </a:t>
            </a:r>
          </a:p>
          <a:p>
            <a:pPr>
              <a:lnSpc>
                <a:spcPct val="150000"/>
              </a:lnSpc>
              <a:buFontTx/>
              <a:buNone/>
              <a:defRPr/>
            </a:pPr>
            <a:r>
              <a:rPr lang="tr-TR" sz="1600" dirty="0" smtClean="0">
                <a:latin typeface="Tahoma" pitchFamily="34" charset="0"/>
                <a:cs typeface="Tahoma" pitchFamily="34" charset="0"/>
                <a:sym typeface="Wingdings" pitchFamily="2" charset="2"/>
              </a:rPr>
              <a:t>faktörü varsa, DNA’da hasar yoksa “devam et” sinyali verir.</a:t>
            </a:r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tr-TR" smtClean="0"/>
              <a:t>www.slaytyerim.com</a:t>
            </a:r>
            <a:endParaRPr lang="tr-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1000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1000"/>
                                        <p:tgtEl>
                                          <p:spTgt spid="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1000"/>
                                        <p:tgtEl>
                                          <p:spTgt spid="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1000"/>
                                        <p:tgtEl>
                                          <p:spTgt spid="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00"/>
                            </p:stCondLst>
                            <p:childTnLst>
                              <p:par>
                                <p:cTn id="23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1000"/>
                                        <p:tgtEl>
                                          <p:spTgt spid="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9" dur="1000"/>
                                        <p:tgtEl>
                                          <p:spTgt spid="3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4" dur="1000"/>
                                        <p:tgtEl>
                                          <p:spTgt spid="3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9" dur="1000"/>
                                        <p:tgtEl>
                                          <p:spTgt spid="3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4" dur="1000"/>
                                        <p:tgtEl>
                                          <p:spTgt spid="3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9" dur="1000"/>
                                        <p:tgtEl>
                                          <p:spTgt spid="3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8" descr="next">
            <a:hlinkClick r:id="" action="ppaction://hlinkshowjump?jump=nextslide"/>
          </p:cNvPr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532813" y="6103938"/>
            <a:ext cx="603250" cy="454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87" name="Picture 9" descr="next">
            <a:hlinkClick r:id="" action="ppaction://hlinkshowjump?jump=previousslide"/>
          </p:cNvPr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4925" y="6096000"/>
            <a:ext cx="603250" cy="454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3" name="32 Dikdörtgen"/>
          <p:cNvSpPr/>
          <p:nvPr/>
        </p:nvSpPr>
        <p:spPr>
          <a:xfrm>
            <a:off x="304800" y="228600"/>
            <a:ext cx="8534400" cy="553998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tr-TR" sz="3000" b="1" dirty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Hücre Bölünmeleri – Mitoz &amp; </a:t>
            </a:r>
            <a:r>
              <a:rPr lang="tr-TR" sz="3000" b="1" dirty="0" err="1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Mayoz</a:t>
            </a:r>
            <a:endParaRPr lang="tr-TR" sz="3000" b="1" dirty="0">
              <a:ln w="24500" cmpd="dbl">
                <a:solidFill>
                  <a:schemeClr val="accent2">
                    <a:shade val="85000"/>
                    <a:satMod val="155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2">
                      <a:tint val="10000"/>
                      <a:satMod val="155000"/>
                    </a:schemeClr>
                  </a:gs>
                  <a:gs pos="60000">
                    <a:schemeClr val="accent2">
                      <a:tint val="30000"/>
                      <a:satMod val="155000"/>
                    </a:schemeClr>
                  </a:gs>
                  <a:gs pos="100000">
                    <a:schemeClr val="accent2">
                      <a:tint val="73000"/>
                      <a:satMod val="155000"/>
                    </a:schemeClr>
                  </a:gs>
                </a:gsLst>
                <a:lin ang="5400000"/>
              </a:gra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</a:endParaRPr>
          </a:p>
        </p:txBody>
      </p:sp>
      <p:sp>
        <p:nvSpPr>
          <p:cNvPr id="35" name="34 İçerik Yer Tutucusu"/>
          <p:cNvSpPr>
            <a:spLocks noGrp="1"/>
          </p:cNvSpPr>
          <p:nvPr>
            <p:ph/>
          </p:nvPr>
        </p:nvSpPr>
        <p:spPr>
          <a:xfrm>
            <a:off x="285720" y="1447800"/>
            <a:ext cx="8534400" cy="5410200"/>
          </a:xfrm>
        </p:spPr>
        <p:txBody>
          <a:bodyPr/>
          <a:lstStyle/>
          <a:p>
            <a:pPr>
              <a:lnSpc>
                <a:spcPct val="150000"/>
              </a:lnSpc>
              <a:buFontTx/>
              <a:buNone/>
              <a:defRPr/>
            </a:pPr>
            <a:r>
              <a:rPr lang="tr-TR" sz="1600" dirty="0" smtClean="0">
                <a:latin typeface="Tahoma" pitchFamily="34" charset="0"/>
                <a:cs typeface="Tahoma" pitchFamily="34" charset="0"/>
                <a:sym typeface="Wingdings" pitchFamily="2" charset="2"/>
              </a:rPr>
              <a:t> </a:t>
            </a:r>
            <a:r>
              <a:rPr lang="tr-TR" sz="16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G</a:t>
            </a:r>
            <a:r>
              <a:rPr lang="tr-TR" sz="1600" b="1" baseline="-250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2</a:t>
            </a:r>
            <a:r>
              <a:rPr lang="tr-TR" sz="1600" dirty="0" smtClean="0">
                <a:latin typeface="Tahoma" pitchFamily="34" charset="0"/>
                <a:cs typeface="Tahoma" pitchFamily="34" charset="0"/>
                <a:sym typeface="Wingdings" pitchFamily="2" charset="2"/>
              </a:rPr>
              <a:t> kontrol noktasında, hücrenin büyüklüğü ve DNA hasarı kontrol edilir. DNA kendini </a:t>
            </a:r>
          </a:p>
          <a:p>
            <a:pPr>
              <a:lnSpc>
                <a:spcPct val="150000"/>
              </a:lnSpc>
              <a:buFontTx/>
              <a:buNone/>
              <a:defRPr/>
            </a:pPr>
            <a:r>
              <a:rPr lang="tr-TR" sz="1600" dirty="0" smtClean="0">
                <a:latin typeface="Tahoma" pitchFamily="34" charset="0"/>
                <a:cs typeface="Tahoma" pitchFamily="34" charset="0"/>
                <a:sym typeface="Wingdings" pitchFamily="2" charset="2"/>
              </a:rPr>
              <a:t>eşlerken “hasar” ya da “hata” meydana gelmişse  bu durumlar düzeltilinceye kadar “dur” </a:t>
            </a:r>
          </a:p>
          <a:p>
            <a:pPr>
              <a:lnSpc>
                <a:spcPct val="150000"/>
              </a:lnSpc>
              <a:buFontTx/>
              <a:buNone/>
              <a:defRPr/>
            </a:pPr>
            <a:r>
              <a:rPr lang="tr-TR" sz="1600" dirty="0" smtClean="0">
                <a:latin typeface="Tahoma" pitchFamily="34" charset="0"/>
                <a:cs typeface="Tahoma" pitchFamily="34" charset="0"/>
                <a:sym typeface="Wingdings" pitchFamily="2" charset="2"/>
              </a:rPr>
              <a:t>sinyali verilir. </a:t>
            </a:r>
          </a:p>
          <a:p>
            <a:pPr>
              <a:lnSpc>
                <a:spcPct val="150000"/>
              </a:lnSpc>
              <a:buFontTx/>
              <a:buNone/>
              <a:defRPr/>
            </a:pPr>
            <a:r>
              <a:rPr lang="tr-TR" sz="1600" dirty="0" smtClean="0">
                <a:latin typeface="Tahoma" pitchFamily="34" charset="0"/>
                <a:cs typeface="Tahoma" pitchFamily="34" charset="0"/>
                <a:sym typeface="Wingdings" pitchFamily="2" charset="2"/>
              </a:rPr>
              <a:t> </a:t>
            </a:r>
            <a:r>
              <a:rPr lang="tr-TR" sz="16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M</a:t>
            </a:r>
            <a:r>
              <a:rPr lang="tr-TR" sz="1600" dirty="0" smtClean="0">
                <a:latin typeface="Tahoma" pitchFamily="34" charset="0"/>
                <a:cs typeface="Tahoma" pitchFamily="34" charset="0"/>
                <a:sym typeface="Wingdings" pitchFamily="2" charset="2"/>
              </a:rPr>
              <a:t> kontrol noktasında, kromozomların iğ ipliklerine bağlanması kontrol edilir. </a:t>
            </a:r>
            <a:r>
              <a:rPr lang="tr-TR" sz="1600" dirty="0" err="1" smtClean="0">
                <a:latin typeface="Tahoma" pitchFamily="34" charset="0"/>
                <a:cs typeface="Tahoma" pitchFamily="34" charset="0"/>
                <a:sym typeface="Wingdings" pitchFamily="2" charset="2"/>
              </a:rPr>
              <a:t>Kinetekorlar</a:t>
            </a:r>
            <a:r>
              <a:rPr lang="tr-TR" sz="1600" dirty="0" smtClean="0">
                <a:latin typeface="Tahoma" pitchFamily="34" charset="0"/>
                <a:cs typeface="Tahoma" pitchFamily="34" charset="0"/>
                <a:sym typeface="Wingdings" pitchFamily="2" charset="2"/>
              </a:rPr>
              <a:t> iğ </a:t>
            </a:r>
          </a:p>
          <a:p>
            <a:pPr>
              <a:lnSpc>
                <a:spcPct val="150000"/>
              </a:lnSpc>
              <a:buFontTx/>
              <a:buNone/>
              <a:defRPr/>
            </a:pPr>
            <a:r>
              <a:rPr lang="tr-TR" sz="1600" dirty="0" smtClean="0">
                <a:latin typeface="Tahoma" pitchFamily="34" charset="0"/>
                <a:cs typeface="Tahoma" pitchFamily="34" charset="0"/>
                <a:sym typeface="Wingdings" pitchFamily="2" charset="2"/>
              </a:rPr>
              <a:t>ipliklerine tutunmazsa </a:t>
            </a:r>
            <a:r>
              <a:rPr lang="tr-TR" sz="1600" dirty="0" err="1" smtClean="0">
                <a:latin typeface="Tahoma" pitchFamily="34" charset="0"/>
                <a:cs typeface="Tahoma" pitchFamily="34" charset="0"/>
                <a:sym typeface="Wingdings" pitchFamily="2" charset="2"/>
              </a:rPr>
              <a:t>anafaz</a:t>
            </a:r>
            <a:r>
              <a:rPr lang="tr-TR" sz="1600" dirty="0" smtClean="0">
                <a:latin typeface="Tahoma" pitchFamily="34" charset="0"/>
                <a:cs typeface="Tahoma" pitchFamily="34" charset="0"/>
                <a:sym typeface="Wingdings" pitchFamily="2" charset="2"/>
              </a:rPr>
              <a:t> başlamaz. Bütün </a:t>
            </a:r>
            <a:r>
              <a:rPr lang="tr-TR" sz="1600" dirty="0" err="1" smtClean="0">
                <a:latin typeface="Tahoma" pitchFamily="34" charset="0"/>
                <a:cs typeface="Tahoma" pitchFamily="34" charset="0"/>
                <a:sym typeface="Wingdings" pitchFamily="2" charset="2"/>
              </a:rPr>
              <a:t>kinetekorlar</a:t>
            </a:r>
            <a:r>
              <a:rPr lang="tr-TR" sz="1600" dirty="0" smtClean="0">
                <a:latin typeface="Tahoma" pitchFamily="34" charset="0"/>
                <a:cs typeface="Tahoma" pitchFamily="34" charset="0"/>
                <a:sym typeface="Wingdings" pitchFamily="2" charset="2"/>
              </a:rPr>
              <a:t> iğ ipliklerine tutunduktan sonra </a:t>
            </a:r>
          </a:p>
          <a:p>
            <a:pPr>
              <a:lnSpc>
                <a:spcPct val="150000"/>
              </a:lnSpc>
              <a:buFontTx/>
              <a:buNone/>
              <a:defRPr/>
            </a:pPr>
            <a:r>
              <a:rPr lang="tr-TR" sz="1600" dirty="0" smtClean="0">
                <a:latin typeface="Tahoma" pitchFamily="34" charset="0"/>
                <a:cs typeface="Tahoma" pitchFamily="34" charset="0"/>
                <a:sym typeface="Wingdings" pitchFamily="2" charset="2"/>
              </a:rPr>
              <a:t>“</a:t>
            </a:r>
            <a:r>
              <a:rPr lang="tr-TR" sz="1600" dirty="0" err="1" smtClean="0">
                <a:latin typeface="Tahoma" pitchFamily="34" charset="0"/>
                <a:cs typeface="Tahoma" pitchFamily="34" charset="0"/>
                <a:sym typeface="Wingdings" pitchFamily="2" charset="2"/>
              </a:rPr>
              <a:t>dur”sinyali</a:t>
            </a:r>
            <a:r>
              <a:rPr lang="tr-TR" sz="1600" dirty="0" smtClean="0">
                <a:latin typeface="Tahoma" pitchFamily="34" charset="0"/>
                <a:cs typeface="Tahoma" pitchFamily="34" charset="0"/>
                <a:sym typeface="Wingdings" pitchFamily="2" charset="2"/>
              </a:rPr>
              <a:t> ortadan kalkar ve </a:t>
            </a:r>
            <a:r>
              <a:rPr lang="tr-TR" sz="1600" dirty="0" err="1" smtClean="0">
                <a:latin typeface="Tahoma" pitchFamily="34" charset="0"/>
                <a:cs typeface="Tahoma" pitchFamily="34" charset="0"/>
                <a:sym typeface="Wingdings" pitchFamily="2" charset="2"/>
              </a:rPr>
              <a:t>anafaz</a:t>
            </a:r>
            <a:r>
              <a:rPr lang="tr-TR" sz="1600" dirty="0" smtClean="0">
                <a:latin typeface="Tahoma" pitchFamily="34" charset="0"/>
                <a:cs typeface="Tahoma" pitchFamily="34" charset="0"/>
                <a:sym typeface="Wingdings" pitchFamily="2" charset="2"/>
              </a:rPr>
              <a:t> başlar. </a:t>
            </a:r>
          </a:p>
          <a:p>
            <a:pPr>
              <a:lnSpc>
                <a:spcPct val="150000"/>
              </a:lnSpc>
              <a:buFontTx/>
              <a:buNone/>
              <a:defRPr/>
            </a:pPr>
            <a:r>
              <a:rPr lang="tr-TR" sz="1600" dirty="0" smtClean="0">
                <a:latin typeface="Tahoma" pitchFamily="34" charset="0"/>
                <a:cs typeface="Tahoma" pitchFamily="34" charset="0"/>
                <a:sym typeface="Wingdings" pitchFamily="2" charset="2"/>
              </a:rPr>
              <a:t> Dur sinyaline cevap vermeyen hücreler çoğalmaya devam ederler. Bunlar kanser </a:t>
            </a:r>
          </a:p>
          <a:p>
            <a:pPr>
              <a:lnSpc>
                <a:spcPct val="150000"/>
              </a:lnSpc>
              <a:buFontTx/>
              <a:buNone/>
              <a:defRPr/>
            </a:pPr>
            <a:r>
              <a:rPr lang="tr-TR" sz="1600" dirty="0" smtClean="0">
                <a:latin typeface="Tahoma" pitchFamily="34" charset="0"/>
                <a:cs typeface="Tahoma" pitchFamily="34" charset="0"/>
                <a:sym typeface="Wingdings" pitchFamily="2" charset="2"/>
              </a:rPr>
              <a:t>hücreleridir.</a:t>
            </a:r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tr-TR" smtClean="0"/>
              <a:t>www.slaytyerim.com</a:t>
            </a:r>
            <a:endParaRPr lang="tr-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1000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1000"/>
                                        <p:tgtEl>
                                          <p:spTgt spid="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1000"/>
                                        <p:tgtEl>
                                          <p:spTgt spid="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1000"/>
                                        <p:tgtEl>
                                          <p:spTgt spid="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1000"/>
                                        <p:tgtEl>
                                          <p:spTgt spid="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1000"/>
                                        <p:tgtEl>
                                          <p:spTgt spid="3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1000"/>
                                        <p:tgtEl>
                                          <p:spTgt spid="3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1000"/>
                                        <p:tgtEl>
                                          <p:spTgt spid="3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8" descr="next">
            <a:hlinkClick r:id="" action="ppaction://hlinkshowjump?jump=nextslide"/>
          </p:cNvPr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532813" y="6103938"/>
            <a:ext cx="603250" cy="454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1" name="Picture 9" descr="next">
            <a:hlinkClick r:id="" action="ppaction://hlinkshowjump?jump=previousslide"/>
          </p:cNvPr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4925" y="6096000"/>
            <a:ext cx="603250" cy="454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3" name="32 Dikdörtgen"/>
          <p:cNvSpPr/>
          <p:nvPr/>
        </p:nvSpPr>
        <p:spPr>
          <a:xfrm>
            <a:off x="304800" y="228600"/>
            <a:ext cx="8534400" cy="553998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tr-TR" sz="3000" b="1" dirty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Hücre Bölünmeleri – Mitoz &amp; </a:t>
            </a:r>
            <a:r>
              <a:rPr lang="tr-TR" sz="3000" b="1" dirty="0" err="1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Mayoz</a:t>
            </a:r>
            <a:endParaRPr lang="tr-TR" sz="3000" b="1" dirty="0">
              <a:ln w="24500" cmpd="dbl">
                <a:solidFill>
                  <a:schemeClr val="accent2">
                    <a:shade val="85000"/>
                    <a:satMod val="155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2">
                      <a:tint val="10000"/>
                      <a:satMod val="155000"/>
                    </a:schemeClr>
                  </a:gs>
                  <a:gs pos="60000">
                    <a:schemeClr val="accent2">
                      <a:tint val="30000"/>
                      <a:satMod val="155000"/>
                    </a:schemeClr>
                  </a:gs>
                  <a:gs pos="100000">
                    <a:schemeClr val="accent2">
                      <a:tint val="73000"/>
                      <a:satMod val="155000"/>
                    </a:schemeClr>
                  </a:gs>
                </a:gsLst>
                <a:lin ang="5400000"/>
              </a:gra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</a:endParaRPr>
          </a:p>
        </p:txBody>
      </p:sp>
      <p:sp>
        <p:nvSpPr>
          <p:cNvPr id="35" name="34 İçerik Yer Tutucusu"/>
          <p:cNvSpPr>
            <a:spLocks noGrp="1"/>
          </p:cNvSpPr>
          <p:nvPr>
            <p:ph/>
          </p:nvPr>
        </p:nvSpPr>
        <p:spPr>
          <a:xfrm>
            <a:off x="304800" y="838200"/>
            <a:ext cx="8534400" cy="5257800"/>
          </a:xfrm>
        </p:spPr>
        <p:txBody>
          <a:bodyPr/>
          <a:lstStyle/>
          <a:p>
            <a:pPr eaLnBrk="1" hangingPunct="1">
              <a:lnSpc>
                <a:spcPct val="150000"/>
              </a:lnSpc>
              <a:buFontTx/>
              <a:buNone/>
            </a:pPr>
            <a:r>
              <a:rPr lang="tr-TR" sz="1600" b="1" smtClean="0">
                <a:solidFill>
                  <a:srgbClr val="FF0000"/>
                </a:solidFill>
              </a:rPr>
              <a:t>3- Mayoz hücre bölünmesi</a:t>
            </a:r>
          </a:p>
          <a:p>
            <a:pPr>
              <a:lnSpc>
                <a:spcPct val="150000"/>
              </a:lnSpc>
              <a:buFontTx/>
              <a:buNone/>
            </a:pPr>
            <a:r>
              <a:rPr lang="tr-TR" sz="1600" smtClean="0">
                <a:latin typeface="Tahoma" pitchFamily="34" charset="0"/>
                <a:cs typeface="Tahoma" pitchFamily="34" charset="0"/>
                <a:sym typeface="Wingdings" pitchFamily="2" charset="2"/>
              </a:rPr>
              <a:t> Eşeyli üreyen canlılarda gametlerin meydana gelmesini sağlayan özel bir bölünme şeklidir. </a:t>
            </a:r>
          </a:p>
          <a:p>
            <a:pPr>
              <a:lnSpc>
                <a:spcPct val="150000"/>
              </a:lnSpc>
              <a:buFontTx/>
              <a:buNone/>
            </a:pPr>
            <a:r>
              <a:rPr lang="tr-TR" sz="1600" smtClean="0">
                <a:latin typeface="Tahoma" pitchFamily="34" charset="0"/>
                <a:cs typeface="Tahoma" pitchFamily="34" charset="0"/>
                <a:sym typeface="Wingdings" pitchFamily="2" charset="2"/>
              </a:rPr>
              <a:t> Mayoz bölünme; her ne kadar hücrenin kromozom sayısını yarıya indirse de türün </a:t>
            </a:r>
          </a:p>
          <a:p>
            <a:pPr>
              <a:lnSpc>
                <a:spcPct val="150000"/>
              </a:lnSpc>
              <a:buFontTx/>
              <a:buNone/>
            </a:pPr>
            <a:r>
              <a:rPr lang="tr-TR" sz="1600" smtClean="0">
                <a:latin typeface="Tahoma" pitchFamily="34" charset="0"/>
                <a:cs typeface="Tahoma" pitchFamily="34" charset="0"/>
                <a:sym typeface="Wingdings" pitchFamily="2" charset="2"/>
              </a:rPr>
              <a:t>kromozom sayısının sabit tutulmasına sebep olur.</a:t>
            </a:r>
          </a:p>
          <a:p>
            <a:pPr>
              <a:lnSpc>
                <a:spcPct val="150000"/>
              </a:lnSpc>
              <a:buFontTx/>
              <a:buNone/>
            </a:pPr>
            <a:r>
              <a:rPr lang="tr-TR" sz="1600" smtClean="0">
                <a:latin typeface="Tahoma" pitchFamily="34" charset="0"/>
                <a:cs typeface="Tahoma" pitchFamily="34" charset="0"/>
                <a:sym typeface="Wingdings" pitchFamily="2" charset="2"/>
              </a:rPr>
              <a:t> Mayoz bölünme insanda dişide ovaryumda yumurta oluşumunu, erkekte ise testislerde </a:t>
            </a:r>
          </a:p>
          <a:p>
            <a:pPr>
              <a:lnSpc>
                <a:spcPct val="150000"/>
              </a:lnSpc>
              <a:buFontTx/>
              <a:buNone/>
            </a:pPr>
            <a:r>
              <a:rPr lang="tr-TR" sz="1600" smtClean="0">
                <a:latin typeface="Tahoma" pitchFamily="34" charset="0"/>
                <a:cs typeface="Tahoma" pitchFamily="34" charset="0"/>
                <a:sym typeface="Wingdings" pitchFamily="2" charset="2"/>
              </a:rPr>
              <a:t>sperm oluşumunu sağlar.</a:t>
            </a:r>
          </a:p>
          <a:p>
            <a:pPr>
              <a:lnSpc>
                <a:spcPct val="150000"/>
              </a:lnSpc>
              <a:buFontTx/>
              <a:buNone/>
            </a:pPr>
            <a:r>
              <a:rPr lang="tr-TR" sz="1600" smtClean="0">
                <a:latin typeface="Tahoma" pitchFamily="34" charset="0"/>
                <a:cs typeface="Tahoma" pitchFamily="34" charset="0"/>
                <a:sym typeface="Wingdings" pitchFamily="2" charset="2"/>
              </a:rPr>
              <a:t> Mayoz bölünme sonucu meydana gelen ve gamet adı verilen hücrelerde homolog </a:t>
            </a:r>
          </a:p>
          <a:p>
            <a:pPr>
              <a:lnSpc>
                <a:spcPct val="150000"/>
              </a:lnSpc>
              <a:buFontTx/>
              <a:buNone/>
            </a:pPr>
            <a:r>
              <a:rPr lang="tr-TR" sz="1600" smtClean="0">
                <a:latin typeface="Tahoma" pitchFamily="34" charset="0"/>
                <a:cs typeface="Tahoma" pitchFamily="34" charset="0"/>
                <a:sym typeface="Wingdings" pitchFamily="2" charset="2"/>
              </a:rPr>
              <a:t>kromozom çiftlerinden yalnız biri bulunur. </a:t>
            </a:r>
          </a:p>
          <a:p>
            <a:pPr>
              <a:lnSpc>
                <a:spcPct val="150000"/>
              </a:lnSpc>
              <a:buFontTx/>
              <a:buNone/>
            </a:pPr>
            <a:r>
              <a:rPr lang="tr-TR" sz="1600" smtClean="0">
                <a:latin typeface="Tahoma" pitchFamily="34" charset="0"/>
                <a:cs typeface="Tahoma" pitchFamily="34" charset="0"/>
                <a:sym typeface="Wingdings" pitchFamily="2" charset="2"/>
              </a:rPr>
              <a:t> Mayoz bölünme iki basamakta gerçekleşir; Mayoz- I ve Mayoz -I</a:t>
            </a:r>
          </a:p>
          <a:p>
            <a:pPr>
              <a:lnSpc>
                <a:spcPct val="150000"/>
              </a:lnSpc>
              <a:buFontTx/>
              <a:buNone/>
            </a:pPr>
            <a:r>
              <a:rPr lang="tr-TR" sz="1600" smtClean="0">
                <a:latin typeface="Tahoma" pitchFamily="34" charset="0"/>
                <a:cs typeface="Tahoma" pitchFamily="34" charset="0"/>
                <a:sym typeface="Wingdings" pitchFamily="2" charset="2"/>
              </a:rPr>
              <a:t> Mayoz- I’in mayoz- II’den en önemli farkı; Mayoz-I’de İnterfaz, krossing-over, snaps ve </a:t>
            </a:r>
          </a:p>
          <a:p>
            <a:pPr>
              <a:lnSpc>
                <a:spcPct val="150000"/>
              </a:lnSpc>
              <a:buFontTx/>
              <a:buNone/>
            </a:pPr>
            <a:r>
              <a:rPr lang="tr-TR" sz="1600" smtClean="0">
                <a:latin typeface="Tahoma" pitchFamily="34" charset="0"/>
                <a:cs typeface="Tahoma" pitchFamily="34" charset="0"/>
                <a:sym typeface="Wingdings" pitchFamily="2" charset="2"/>
              </a:rPr>
              <a:t>tetrat, homolog kromozom ayrılması vardır.</a:t>
            </a:r>
          </a:p>
          <a:p>
            <a:pPr>
              <a:lnSpc>
                <a:spcPct val="150000"/>
              </a:lnSpc>
              <a:buFontTx/>
              <a:buNone/>
            </a:pPr>
            <a:r>
              <a:rPr lang="tr-TR" sz="1600" smtClean="0">
                <a:latin typeface="Tahoma" pitchFamily="34" charset="0"/>
                <a:cs typeface="Tahoma" pitchFamily="34" charset="0"/>
                <a:sym typeface="Wingdings" pitchFamily="2" charset="2"/>
              </a:rPr>
              <a:t> Mayoz- II’nin mayoz- I’den en önemli farkı ise kromatit ayrılması gerçekleşmesidir.  </a:t>
            </a:r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tr-TR" smtClean="0"/>
              <a:t>www.slaytyerim.com</a:t>
            </a:r>
            <a:endParaRPr lang="tr-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1000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1000"/>
                                        <p:tgtEl>
                                          <p:spTgt spid="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1000"/>
                                        <p:tgtEl>
                                          <p:spTgt spid="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1" dur="1000"/>
                                        <p:tgtEl>
                                          <p:spTgt spid="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6" dur="1000"/>
                                        <p:tgtEl>
                                          <p:spTgt spid="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00"/>
                            </p:stCondLst>
                            <p:childTnLst>
                              <p:par>
                                <p:cTn id="28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0" dur="1000"/>
                                        <p:tgtEl>
                                          <p:spTgt spid="3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5" dur="1000"/>
                                        <p:tgtEl>
                                          <p:spTgt spid="3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0" dur="1000"/>
                                        <p:tgtEl>
                                          <p:spTgt spid="3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5" dur="1000"/>
                                        <p:tgtEl>
                                          <p:spTgt spid="3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0" dur="1000"/>
                                        <p:tgtEl>
                                          <p:spTgt spid="3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1000"/>
                            </p:stCondLst>
                            <p:childTnLst>
                              <p:par>
                                <p:cTn id="52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4" dur="1000"/>
                                        <p:tgtEl>
                                          <p:spTgt spid="3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9" dur="1000"/>
                                        <p:tgtEl>
                                          <p:spTgt spid="3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8" descr="next">
            <a:hlinkClick r:id="" action="ppaction://hlinkshowjump?jump=nextslide"/>
          </p:cNvPr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532813" y="6103938"/>
            <a:ext cx="603250" cy="454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5" name="Picture 9" descr="next">
            <a:hlinkClick r:id="" action="ppaction://hlinkshowjump?jump=previousslide"/>
          </p:cNvPr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4925" y="6096000"/>
            <a:ext cx="603250" cy="454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3" name="32 Dikdörtgen"/>
          <p:cNvSpPr/>
          <p:nvPr/>
        </p:nvSpPr>
        <p:spPr>
          <a:xfrm>
            <a:off x="304800" y="228600"/>
            <a:ext cx="8534400" cy="553998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tr-TR" sz="3000" b="1" dirty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Hücre Bölünmeleri – Mitoz &amp; </a:t>
            </a:r>
            <a:r>
              <a:rPr lang="tr-TR" sz="3000" b="1" dirty="0" err="1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Mayoz</a:t>
            </a:r>
            <a:endParaRPr lang="tr-TR" sz="3000" b="1" dirty="0">
              <a:ln w="24500" cmpd="dbl">
                <a:solidFill>
                  <a:schemeClr val="accent2">
                    <a:shade val="85000"/>
                    <a:satMod val="155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2">
                      <a:tint val="10000"/>
                      <a:satMod val="155000"/>
                    </a:schemeClr>
                  </a:gs>
                  <a:gs pos="60000">
                    <a:schemeClr val="accent2">
                      <a:tint val="30000"/>
                      <a:satMod val="155000"/>
                    </a:schemeClr>
                  </a:gs>
                  <a:gs pos="100000">
                    <a:schemeClr val="accent2">
                      <a:tint val="73000"/>
                      <a:satMod val="155000"/>
                    </a:schemeClr>
                  </a:gs>
                </a:gsLst>
                <a:lin ang="5400000"/>
              </a:gra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</a:endParaRPr>
          </a:p>
        </p:txBody>
      </p:sp>
      <p:sp>
        <p:nvSpPr>
          <p:cNvPr id="12" name="11 Sağ Ok"/>
          <p:cNvSpPr/>
          <p:nvPr/>
        </p:nvSpPr>
        <p:spPr>
          <a:xfrm rot="2010769">
            <a:off x="1709738" y="3495675"/>
            <a:ext cx="609600" cy="304800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tr-TR" b="1" dirty="0">
              <a:solidFill>
                <a:srgbClr val="FF0000"/>
              </a:solidFill>
            </a:endParaRPr>
          </a:p>
        </p:txBody>
      </p:sp>
      <p:sp>
        <p:nvSpPr>
          <p:cNvPr id="13" name="12 Metin kutusu"/>
          <p:cNvSpPr txBox="1"/>
          <p:nvPr/>
        </p:nvSpPr>
        <p:spPr>
          <a:xfrm>
            <a:off x="381000" y="2286000"/>
            <a:ext cx="1752600" cy="9239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tr-TR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Krossing</a:t>
            </a:r>
            <a:r>
              <a:rPr lang="tr-TR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</a:t>
            </a:r>
            <a:r>
              <a:rPr lang="tr-TR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over</a:t>
            </a:r>
            <a:endParaRPr lang="tr-TR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defRPr/>
            </a:pPr>
            <a:r>
              <a:rPr lang="tr-TR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Tetrat</a:t>
            </a:r>
            <a:endParaRPr lang="tr-TR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defRPr/>
            </a:pPr>
            <a:r>
              <a:rPr lang="tr-TR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Snaps</a:t>
            </a:r>
            <a:endParaRPr lang="tr-TR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8439" name="Picture 8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305050" y="2133600"/>
            <a:ext cx="5965825" cy="297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7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tr-TR" smtClean="0"/>
              <a:t>www.slaytyerim.com</a:t>
            </a:r>
            <a:endParaRPr lang="tr-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8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5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8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8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2" grpId="1" animBg="1"/>
      <p:bldP spid="13" grpId="0"/>
      <p:bldP spid="13" grpId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8" descr="next">
            <a:hlinkClick r:id="" action="ppaction://hlinkshowjump?jump=nextslide"/>
          </p:cNvPr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532813" y="6103938"/>
            <a:ext cx="603250" cy="454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59" name="Picture 9" descr="next">
            <a:hlinkClick r:id="" action="ppaction://hlinkshowjump?jump=previousslide"/>
          </p:cNvPr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4925" y="6096000"/>
            <a:ext cx="603250" cy="454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3" name="32 Dikdörtgen"/>
          <p:cNvSpPr/>
          <p:nvPr/>
        </p:nvSpPr>
        <p:spPr>
          <a:xfrm>
            <a:off x="304800" y="228600"/>
            <a:ext cx="8534400" cy="553998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tr-TR" sz="3000" b="1" dirty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Hücre Bölünmeleri – Mitoz &amp; </a:t>
            </a:r>
            <a:r>
              <a:rPr lang="tr-TR" sz="3000" b="1" dirty="0" err="1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Mayoz</a:t>
            </a:r>
            <a:endParaRPr lang="tr-TR" sz="3000" b="1" dirty="0">
              <a:ln w="24500" cmpd="dbl">
                <a:solidFill>
                  <a:schemeClr val="accent2">
                    <a:shade val="85000"/>
                    <a:satMod val="155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2">
                      <a:tint val="10000"/>
                      <a:satMod val="155000"/>
                    </a:schemeClr>
                  </a:gs>
                  <a:gs pos="60000">
                    <a:schemeClr val="accent2">
                      <a:tint val="30000"/>
                      <a:satMod val="155000"/>
                    </a:schemeClr>
                  </a:gs>
                  <a:gs pos="100000">
                    <a:schemeClr val="accent2">
                      <a:tint val="73000"/>
                      <a:satMod val="155000"/>
                    </a:schemeClr>
                  </a:gs>
                </a:gsLst>
                <a:lin ang="5400000"/>
              </a:gra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</a:endParaRPr>
          </a:p>
        </p:txBody>
      </p:sp>
      <p:pic>
        <p:nvPicPr>
          <p:cNvPr id="19461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371600" y="1676400"/>
            <a:ext cx="6408738" cy="4052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tr-TR" smtClean="0"/>
              <a:t>www.slaytyerim.com</a:t>
            </a:r>
            <a:endParaRPr lang="tr-T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8" descr="next">
            <a:hlinkClick r:id="" action="ppaction://hlinkshowjump?jump=nextslide"/>
          </p:cNvPr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532813" y="6103938"/>
            <a:ext cx="603250" cy="454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3" name="Picture 9" descr="next">
            <a:hlinkClick r:id="" action="ppaction://hlinkshowjump?jump=previousslide"/>
          </p:cNvPr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4925" y="6096000"/>
            <a:ext cx="603250" cy="454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3" name="32 Dikdörtgen"/>
          <p:cNvSpPr/>
          <p:nvPr/>
        </p:nvSpPr>
        <p:spPr>
          <a:xfrm>
            <a:off x="304800" y="228600"/>
            <a:ext cx="8534400" cy="553998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tr-TR" sz="3000" b="1" dirty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Hücre Bölünmeleri – Mitoz &amp; </a:t>
            </a:r>
            <a:r>
              <a:rPr lang="tr-TR" sz="3000" b="1" dirty="0" err="1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Mayoz</a:t>
            </a:r>
            <a:endParaRPr lang="tr-TR" sz="3000" b="1" dirty="0">
              <a:ln w="24500" cmpd="dbl">
                <a:solidFill>
                  <a:schemeClr val="accent2">
                    <a:shade val="85000"/>
                    <a:satMod val="155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2">
                      <a:tint val="10000"/>
                      <a:satMod val="155000"/>
                    </a:schemeClr>
                  </a:gs>
                  <a:gs pos="60000">
                    <a:schemeClr val="accent2">
                      <a:tint val="30000"/>
                      <a:satMod val="155000"/>
                    </a:schemeClr>
                  </a:gs>
                  <a:gs pos="100000">
                    <a:schemeClr val="accent2">
                      <a:tint val="73000"/>
                      <a:satMod val="155000"/>
                    </a:schemeClr>
                  </a:gs>
                </a:gsLst>
                <a:lin ang="5400000"/>
              </a:gra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</a:endParaRPr>
          </a:p>
        </p:txBody>
      </p:sp>
      <p:sp>
        <p:nvSpPr>
          <p:cNvPr id="8" name="34 İçerik Yer Tutucusu"/>
          <p:cNvSpPr>
            <a:spLocks noGrp="1"/>
          </p:cNvSpPr>
          <p:nvPr>
            <p:ph/>
          </p:nvPr>
        </p:nvSpPr>
        <p:spPr>
          <a:xfrm>
            <a:off x="304800" y="838200"/>
            <a:ext cx="8534400" cy="2895600"/>
          </a:xfrm>
        </p:spPr>
        <p:txBody>
          <a:bodyPr/>
          <a:lstStyle/>
          <a:p>
            <a:pPr eaLnBrk="1" hangingPunct="1">
              <a:lnSpc>
                <a:spcPct val="150000"/>
              </a:lnSpc>
              <a:buFontTx/>
              <a:buNone/>
            </a:pPr>
            <a:r>
              <a:rPr lang="tr-TR" sz="1600" b="1" smtClean="0">
                <a:solidFill>
                  <a:srgbClr val="FF0000"/>
                </a:solidFill>
              </a:rPr>
              <a:t>Krossing – Over (Parça değişimi)</a:t>
            </a:r>
          </a:p>
          <a:p>
            <a:pPr>
              <a:lnSpc>
                <a:spcPct val="150000"/>
              </a:lnSpc>
              <a:buFontTx/>
              <a:buNone/>
            </a:pPr>
            <a:r>
              <a:rPr lang="tr-TR" sz="1600" smtClean="0">
                <a:latin typeface="Tahoma" pitchFamily="34" charset="0"/>
                <a:cs typeface="Tahoma" pitchFamily="34" charset="0"/>
                <a:sym typeface="Wingdings" pitchFamily="2" charset="2"/>
              </a:rPr>
              <a:t> Homolog kromozomların eş kromatitleri arasında gen alış verişi yapılır.</a:t>
            </a:r>
          </a:p>
          <a:p>
            <a:pPr>
              <a:lnSpc>
                <a:spcPct val="150000"/>
              </a:lnSpc>
              <a:buFontTx/>
              <a:buNone/>
            </a:pPr>
            <a:r>
              <a:rPr lang="tr-TR" sz="1600" smtClean="0">
                <a:latin typeface="Tahoma" pitchFamily="34" charset="0"/>
                <a:cs typeface="Tahoma" pitchFamily="34" charset="0"/>
                <a:sym typeface="Wingdings" pitchFamily="2" charset="2"/>
              </a:rPr>
              <a:t> Homolog kromozomların oluşturduğu dörtlü yapıya tetrat denir.</a:t>
            </a:r>
          </a:p>
          <a:p>
            <a:pPr>
              <a:lnSpc>
                <a:spcPct val="150000"/>
              </a:lnSpc>
              <a:buFontTx/>
              <a:buNone/>
            </a:pPr>
            <a:r>
              <a:rPr lang="tr-TR" sz="1600" smtClean="0">
                <a:latin typeface="Tahoma" pitchFamily="34" charset="0"/>
                <a:cs typeface="Tahoma" pitchFamily="34" charset="0"/>
                <a:sym typeface="Wingdings" pitchFamily="2" charset="2"/>
              </a:rPr>
              <a:t> Homolog kromozomların eş kromatitlerinin birbirine değdikleri noktaya ise snaps denir.</a:t>
            </a:r>
          </a:p>
          <a:p>
            <a:pPr>
              <a:lnSpc>
                <a:spcPct val="150000"/>
              </a:lnSpc>
              <a:buFontTx/>
              <a:buNone/>
            </a:pPr>
            <a:r>
              <a:rPr lang="tr-TR" sz="1600" smtClean="0">
                <a:latin typeface="Tahoma" pitchFamily="34" charset="0"/>
                <a:cs typeface="Tahoma" pitchFamily="34" charset="0"/>
                <a:sym typeface="Wingdings" pitchFamily="2" charset="2"/>
              </a:rPr>
              <a:t> Her mayoz bölünmede tetrat meydana gelse de her tetratta krossing-over olmayabilir. </a:t>
            </a:r>
          </a:p>
          <a:p>
            <a:pPr>
              <a:lnSpc>
                <a:spcPct val="150000"/>
              </a:lnSpc>
              <a:buFontTx/>
              <a:buNone/>
            </a:pPr>
            <a:r>
              <a:rPr lang="tr-TR" sz="1600" smtClean="0">
                <a:latin typeface="Tahoma" pitchFamily="34" charset="0"/>
                <a:cs typeface="Tahoma" pitchFamily="34" charset="0"/>
                <a:sym typeface="Wingdings" pitchFamily="2" charset="2"/>
              </a:rPr>
              <a:t> Kromozomlar üzerindeki genler arası mesafe ne kadar uzaksa, krossing-over meydana </a:t>
            </a:r>
          </a:p>
          <a:p>
            <a:pPr>
              <a:lnSpc>
                <a:spcPct val="150000"/>
              </a:lnSpc>
              <a:buFontTx/>
              <a:buNone/>
            </a:pPr>
            <a:r>
              <a:rPr lang="tr-TR" sz="1600" smtClean="0">
                <a:latin typeface="Tahoma" pitchFamily="34" charset="0"/>
                <a:cs typeface="Tahoma" pitchFamily="34" charset="0"/>
                <a:sym typeface="Wingdings" pitchFamily="2" charset="2"/>
              </a:rPr>
              <a:t>gelme ihtimali o kadar artar. </a:t>
            </a:r>
          </a:p>
          <a:p>
            <a:pPr>
              <a:lnSpc>
                <a:spcPct val="150000"/>
              </a:lnSpc>
              <a:buFontTx/>
              <a:buNone/>
            </a:pPr>
            <a:endParaRPr lang="tr-TR" sz="1600" smtClean="0">
              <a:latin typeface="Tahoma" pitchFamily="34" charset="0"/>
              <a:cs typeface="Tahoma" pitchFamily="34" charset="0"/>
              <a:sym typeface="Wingdings" pitchFamily="2" charset="2"/>
            </a:endParaRPr>
          </a:p>
          <a:p>
            <a:pPr>
              <a:lnSpc>
                <a:spcPct val="150000"/>
              </a:lnSpc>
              <a:buFontTx/>
              <a:buNone/>
            </a:pPr>
            <a:endParaRPr lang="tr-TR" sz="1600" smtClean="0">
              <a:latin typeface="Tahoma" pitchFamily="34" charset="0"/>
              <a:cs typeface="Tahoma" pitchFamily="34" charset="0"/>
              <a:sym typeface="Wingdings" pitchFamily="2" charset="2"/>
            </a:endParaRPr>
          </a:p>
          <a:p>
            <a:pPr>
              <a:lnSpc>
                <a:spcPct val="150000"/>
              </a:lnSpc>
              <a:buFontTx/>
              <a:buNone/>
            </a:pPr>
            <a:endParaRPr lang="tr-TR" sz="1600" smtClean="0">
              <a:latin typeface="Tahoma" pitchFamily="34" charset="0"/>
              <a:cs typeface="Tahoma" pitchFamily="34" charset="0"/>
              <a:sym typeface="Wingdings" pitchFamily="2" charset="2"/>
            </a:endParaRPr>
          </a:p>
        </p:txBody>
      </p:sp>
      <p:pic>
        <p:nvPicPr>
          <p:cNvPr id="50178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751013" y="4600575"/>
            <a:ext cx="534987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0179" name="Picture 3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514600" y="4600575"/>
            <a:ext cx="581025" cy="1138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10 Sağ Ok"/>
          <p:cNvSpPr/>
          <p:nvPr/>
        </p:nvSpPr>
        <p:spPr>
          <a:xfrm>
            <a:off x="3276600" y="5057775"/>
            <a:ext cx="609600" cy="228600"/>
          </a:xfrm>
          <a:prstGeom prst="rightArrow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tr-TR"/>
          </a:p>
        </p:txBody>
      </p:sp>
      <p:pic>
        <p:nvPicPr>
          <p:cNvPr id="50180" name="Picture 4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114800" y="4600575"/>
            <a:ext cx="1220788" cy="1120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13 Sağ Ok"/>
          <p:cNvSpPr/>
          <p:nvPr/>
        </p:nvSpPr>
        <p:spPr>
          <a:xfrm>
            <a:off x="5486400" y="5057775"/>
            <a:ext cx="609600" cy="228600"/>
          </a:xfrm>
          <a:prstGeom prst="rightArrow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tr-TR"/>
          </a:p>
        </p:txBody>
      </p:sp>
      <p:pic>
        <p:nvPicPr>
          <p:cNvPr id="50181" name="Picture 5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224588" y="4600575"/>
            <a:ext cx="571500" cy="1123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0182" name="Picture 6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7062788" y="4600575"/>
            <a:ext cx="557212" cy="1123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15 Sağ Ayraç"/>
          <p:cNvSpPr/>
          <p:nvPr/>
        </p:nvSpPr>
        <p:spPr>
          <a:xfrm rot="5400000">
            <a:off x="2286000" y="5286375"/>
            <a:ext cx="228600" cy="1295400"/>
          </a:xfrm>
          <a:prstGeom prst="rightBrace">
            <a:avLst>
              <a:gd name="adj1" fmla="val 8333"/>
              <a:gd name="adj2" fmla="val 50000"/>
            </a:avLst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tr-TR"/>
          </a:p>
        </p:txBody>
      </p:sp>
      <p:sp>
        <p:nvSpPr>
          <p:cNvPr id="17" name="16 Metin kutusu"/>
          <p:cNvSpPr txBox="1">
            <a:spLocks noChangeArrowheads="1"/>
          </p:cNvSpPr>
          <p:nvPr/>
        </p:nvSpPr>
        <p:spPr bwMode="auto">
          <a:xfrm>
            <a:off x="1524000" y="6048375"/>
            <a:ext cx="215900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tr-TR" sz="1200"/>
              <a:t>Homolog Kromozomlar</a:t>
            </a:r>
          </a:p>
        </p:txBody>
      </p:sp>
      <p:sp>
        <p:nvSpPr>
          <p:cNvPr id="23" name="22 Sağ Ayraç"/>
          <p:cNvSpPr/>
          <p:nvPr/>
        </p:nvSpPr>
        <p:spPr>
          <a:xfrm rot="16200000">
            <a:off x="1866900" y="4181475"/>
            <a:ext cx="228600" cy="609600"/>
          </a:xfrm>
          <a:prstGeom prst="rightBrace">
            <a:avLst>
              <a:gd name="adj1" fmla="val 8333"/>
              <a:gd name="adj2" fmla="val 50000"/>
            </a:avLst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tr-TR"/>
          </a:p>
        </p:txBody>
      </p:sp>
      <p:sp>
        <p:nvSpPr>
          <p:cNvPr id="24" name="23 Metin kutusu"/>
          <p:cNvSpPr txBox="1">
            <a:spLocks noChangeArrowheads="1"/>
          </p:cNvSpPr>
          <p:nvPr/>
        </p:nvSpPr>
        <p:spPr bwMode="auto">
          <a:xfrm>
            <a:off x="1524000" y="3838575"/>
            <a:ext cx="1066800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tr-TR" sz="1200"/>
              <a:t>Kardeş </a:t>
            </a:r>
          </a:p>
          <a:p>
            <a:r>
              <a:rPr lang="tr-TR" sz="1200"/>
              <a:t>Kromatitler </a:t>
            </a:r>
          </a:p>
        </p:txBody>
      </p:sp>
      <p:sp>
        <p:nvSpPr>
          <p:cNvPr id="25" name="24 Sağ Ayraç"/>
          <p:cNvSpPr/>
          <p:nvPr/>
        </p:nvSpPr>
        <p:spPr>
          <a:xfrm rot="16200000">
            <a:off x="2705100" y="4181475"/>
            <a:ext cx="228600" cy="609600"/>
          </a:xfrm>
          <a:prstGeom prst="rightBrace">
            <a:avLst>
              <a:gd name="adj1" fmla="val 8333"/>
              <a:gd name="adj2" fmla="val 50000"/>
            </a:avLst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tr-TR"/>
          </a:p>
        </p:txBody>
      </p:sp>
      <p:sp>
        <p:nvSpPr>
          <p:cNvPr id="26" name="25 Metin kutusu"/>
          <p:cNvSpPr txBox="1">
            <a:spLocks noChangeArrowheads="1"/>
          </p:cNvSpPr>
          <p:nvPr/>
        </p:nvSpPr>
        <p:spPr bwMode="auto">
          <a:xfrm>
            <a:off x="2362200" y="3838575"/>
            <a:ext cx="1066800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tr-TR" sz="1200"/>
              <a:t>Kardeş </a:t>
            </a:r>
          </a:p>
          <a:p>
            <a:r>
              <a:rPr lang="tr-TR" sz="1200"/>
              <a:t>Kromatitler </a:t>
            </a:r>
          </a:p>
        </p:txBody>
      </p:sp>
      <p:sp>
        <p:nvSpPr>
          <p:cNvPr id="27" name="26 Sağ Ayraç"/>
          <p:cNvSpPr/>
          <p:nvPr/>
        </p:nvSpPr>
        <p:spPr>
          <a:xfrm rot="5400000">
            <a:off x="4622800" y="5286375"/>
            <a:ext cx="228600" cy="1295400"/>
          </a:xfrm>
          <a:prstGeom prst="rightBrace">
            <a:avLst>
              <a:gd name="adj1" fmla="val 8333"/>
              <a:gd name="adj2" fmla="val 50000"/>
            </a:avLst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tr-TR"/>
          </a:p>
        </p:txBody>
      </p:sp>
      <p:sp>
        <p:nvSpPr>
          <p:cNvPr id="28" name="27 Metin kutusu"/>
          <p:cNvSpPr txBox="1">
            <a:spLocks noChangeArrowheads="1"/>
          </p:cNvSpPr>
          <p:nvPr/>
        </p:nvSpPr>
        <p:spPr bwMode="auto">
          <a:xfrm>
            <a:off x="4114800" y="6048375"/>
            <a:ext cx="139700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tr-TR" sz="1200"/>
              <a:t>        Tetrat</a:t>
            </a:r>
          </a:p>
        </p:txBody>
      </p:sp>
      <p:sp>
        <p:nvSpPr>
          <p:cNvPr id="29" name="28 Metin kutusu"/>
          <p:cNvSpPr txBox="1">
            <a:spLocks noChangeArrowheads="1"/>
          </p:cNvSpPr>
          <p:nvPr/>
        </p:nvSpPr>
        <p:spPr bwMode="auto">
          <a:xfrm>
            <a:off x="4191000" y="4017963"/>
            <a:ext cx="1066800" cy="277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tr-TR" sz="1200"/>
              <a:t>    Snaps</a:t>
            </a:r>
          </a:p>
        </p:txBody>
      </p:sp>
      <p:cxnSp>
        <p:nvCxnSpPr>
          <p:cNvPr id="31" name="30 Düz Ok Bağlayıcısı"/>
          <p:cNvCxnSpPr/>
          <p:nvPr/>
        </p:nvCxnSpPr>
        <p:spPr>
          <a:xfrm rot="5400000" flipH="1" flipV="1">
            <a:off x="4306094" y="4714081"/>
            <a:ext cx="838200" cy="1588"/>
          </a:xfrm>
          <a:prstGeom prst="straightConnector1">
            <a:avLst/>
          </a:prstGeom>
          <a:ln w="19050" cmpd="thickThin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35 Sağ Ayraç"/>
          <p:cNvSpPr/>
          <p:nvPr/>
        </p:nvSpPr>
        <p:spPr>
          <a:xfrm rot="5400000">
            <a:off x="6756400" y="5286375"/>
            <a:ext cx="228600" cy="1295400"/>
          </a:xfrm>
          <a:prstGeom prst="rightBrace">
            <a:avLst>
              <a:gd name="adj1" fmla="val 8333"/>
              <a:gd name="adj2" fmla="val 50000"/>
            </a:avLst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tr-TR"/>
          </a:p>
        </p:txBody>
      </p:sp>
      <p:sp>
        <p:nvSpPr>
          <p:cNvPr id="37" name="36 Metin kutusu"/>
          <p:cNvSpPr txBox="1">
            <a:spLocks noChangeArrowheads="1"/>
          </p:cNvSpPr>
          <p:nvPr/>
        </p:nvSpPr>
        <p:spPr bwMode="auto">
          <a:xfrm>
            <a:off x="5918200" y="6048375"/>
            <a:ext cx="215900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tr-TR" sz="1200"/>
              <a:t>          Kromatitler</a:t>
            </a:r>
          </a:p>
        </p:txBody>
      </p:sp>
      <p:sp>
        <p:nvSpPr>
          <p:cNvPr id="40" name="39 Metin kutusu"/>
          <p:cNvSpPr txBox="1">
            <a:spLocks noChangeArrowheads="1"/>
          </p:cNvSpPr>
          <p:nvPr/>
        </p:nvSpPr>
        <p:spPr bwMode="auto">
          <a:xfrm>
            <a:off x="5943600" y="3962400"/>
            <a:ext cx="106680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tr-TR" sz="1200"/>
              <a:t>Kromozom</a:t>
            </a:r>
          </a:p>
        </p:txBody>
      </p:sp>
      <p:cxnSp>
        <p:nvCxnSpPr>
          <p:cNvPr id="41" name="40 Düz Ok Bağlayıcısı"/>
          <p:cNvCxnSpPr/>
          <p:nvPr/>
        </p:nvCxnSpPr>
        <p:spPr>
          <a:xfrm rot="5400000" flipH="1" flipV="1">
            <a:off x="6158706" y="4404519"/>
            <a:ext cx="485775" cy="153988"/>
          </a:xfrm>
          <a:prstGeom prst="straightConnector1">
            <a:avLst/>
          </a:prstGeom>
          <a:ln w="19050" cmpd="thickThin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42 Metin kutusu"/>
          <p:cNvSpPr txBox="1">
            <a:spLocks noChangeArrowheads="1"/>
          </p:cNvSpPr>
          <p:nvPr/>
        </p:nvSpPr>
        <p:spPr bwMode="auto">
          <a:xfrm>
            <a:off x="6858000" y="4038600"/>
            <a:ext cx="106680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tr-TR" sz="1200"/>
              <a:t>       Gen</a:t>
            </a:r>
          </a:p>
        </p:txBody>
      </p:sp>
      <p:cxnSp>
        <p:nvCxnSpPr>
          <p:cNvPr id="44" name="43 Düz Ok Bağlayıcısı"/>
          <p:cNvCxnSpPr/>
          <p:nvPr/>
        </p:nvCxnSpPr>
        <p:spPr>
          <a:xfrm rot="5400000" flipH="1" flipV="1">
            <a:off x="7035006" y="4518819"/>
            <a:ext cx="561975" cy="153988"/>
          </a:xfrm>
          <a:prstGeom prst="straightConnector1">
            <a:avLst/>
          </a:prstGeom>
          <a:ln w="19050" cmpd="thickThin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29 Altbilgi Yer Tutucusu"/>
          <p:cNvSpPr>
            <a:spLocks noGrp="1"/>
          </p:cNvSpPr>
          <p:nvPr>
            <p:ph type="ftr" sz="quarter" idx="11"/>
          </p:nvPr>
        </p:nvSpPr>
        <p:spPr>
          <a:xfrm>
            <a:off x="-428660" y="6524650"/>
            <a:ext cx="2895600" cy="476250"/>
          </a:xfrm>
        </p:spPr>
        <p:txBody>
          <a:bodyPr/>
          <a:lstStyle/>
          <a:p>
            <a:pPr>
              <a:defRPr/>
            </a:pPr>
            <a:r>
              <a:rPr lang="tr-TR" dirty="0" smtClean="0"/>
              <a:t>www.</a:t>
            </a:r>
            <a:r>
              <a:rPr lang="tr-TR" dirty="0" err="1" smtClean="0"/>
              <a:t>slaytyerim</a:t>
            </a:r>
            <a:r>
              <a:rPr lang="tr-TR" dirty="0" smtClean="0"/>
              <a:t>.com</a:t>
            </a:r>
            <a:endParaRPr lang="tr-TR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1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10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10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10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10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1000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000"/>
                            </p:stCondLst>
                            <p:childTnLst>
                              <p:par>
                                <p:cTn id="34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6" dur="1000"/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1" dur="1000"/>
                                        <p:tgtEl>
                                          <p:spTgt spid="501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6" dur="1000"/>
                                        <p:tgtEl>
                                          <p:spTgt spid="501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6" dur="1000"/>
                                        <p:tgtEl>
                                          <p:spTgt spid="501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1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6" dur="1000"/>
                                        <p:tgtEl>
                                          <p:spTgt spid="501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1" dur="1000"/>
                                        <p:tgtEl>
                                          <p:spTgt spid="501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6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1000"/>
                            </p:stCondLst>
                            <p:childTnLst>
                              <p:par>
                                <p:cTn id="78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80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85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1000"/>
                            </p:stCondLst>
                            <p:childTnLst>
                              <p:par>
                                <p:cTn id="87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89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94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1000"/>
                            </p:stCondLst>
                            <p:childTnLst>
                              <p:par>
                                <p:cTn id="96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98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3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1000"/>
                            </p:stCondLst>
                            <p:childTnLst>
                              <p:par>
                                <p:cTn id="10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7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2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14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6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1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2" fill="hold">
                            <p:stCondLst>
                              <p:cond delay="1000"/>
                            </p:stCondLst>
                            <p:childTnLst>
                              <p:par>
                                <p:cTn id="123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5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6" fill="hold">
                      <p:stCondLst>
                        <p:cond delay="indefinite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0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1" fill="hold">
                            <p:stCondLst>
                              <p:cond delay="1000"/>
                            </p:stCondLst>
                            <p:childTnLst>
                              <p:par>
                                <p:cTn id="13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4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>
                      <p:stCondLst>
                        <p:cond delay="indefinite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9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0" fill="hold">
                            <p:stCondLst>
                              <p:cond delay="1000"/>
                            </p:stCondLst>
                            <p:childTnLst>
                              <p:par>
                                <p:cTn id="141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3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4" grpId="0" animBg="1"/>
      <p:bldP spid="16" grpId="0" animBg="1"/>
      <p:bldP spid="17" grpId="0"/>
      <p:bldP spid="23" grpId="0" animBg="1"/>
      <p:bldP spid="24" grpId="0"/>
      <p:bldP spid="25" grpId="0" animBg="1"/>
      <p:bldP spid="26" grpId="0"/>
      <p:bldP spid="27" grpId="0" animBg="1"/>
      <p:bldP spid="28" grpId="0"/>
      <p:bldP spid="29" grpId="0"/>
      <p:bldP spid="36" grpId="0" animBg="1"/>
      <p:bldP spid="37" grpId="0"/>
      <p:bldP spid="40" grpId="0"/>
      <p:bldP spid="4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8" descr="next">
            <a:hlinkClick r:id="" action="ppaction://hlinkshowjump?jump=nextslide"/>
          </p:cNvPr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532813" y="6103938"/>
            <a:ext cx="603250" cy="454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5" name="Picture 9" descr="next">
            <a:hlinkClick r:id="" action="ppaction://hlinkshowjump?jump=previousslide"/>
          </p:cNvPr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4925" y="6096000"/>
            <a:ext cx="603250" cy="454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3" name="32 Dikdörtgen"/>
          <p:cNvSpPr/>
          <p:nvPr/>
        </p:nvSpPr>
        <p:spPr>
          <a:xfrm>
            <a:off x="304800" y="228600"/>
            <a:ext cx="8534400" cy="553998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tr-TR" sz="3000" b="1" dirty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Hücre Bölünmeleri – Mitoz &amp; </a:t>
            </a:r>
            <a:r>
              <a:rPr lang="tr-TR" sz="3000" b="1" dirty="0" err="1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Mayoz</a:t>
            </a:r>
            <a:endParaRPr lang="tr-TR" sz="3000" b="1" dirty="0">
              <a:ln w="24500" cmpd="dbl">
                <a:solidFill>
                  <a:schemeClr val="accent2">
                    <a:shade val="85000"/>
                    <a:satMod val="155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2">
                      <a:tint val="10000"/>
                      <a:satMod val="155000"/>
                    </a:schemeClr>
                  </a:gs>
                  <a:gs pos="60000">
                    <a:schemeClr val="accent2">
                      <a:tint val="30000"/>
                      <a:satMod val="155000"/>
                    </a:schemeClr>
                  </a:gs>
                  <a:gs pos="100000">
                    <a:schemeClr val="accent2">
                      <a:tint val="73000"/>
                      <a:satMod val="155000"/>
                    </a:schemeClr>
                  </a:gs>
                </a:gsLst>
                <a:lin ang="5400000"/>
              </a:gra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</a:endParaRPr>
          </a:p>
        </p:txBody>
      </p:sp>
      <p:sp>
        <p:nvSpPr>
          <p:cNvPr id="35" name="34 İçerik Yer Tutucusu"/>
          <p:cNvSpPr>
            <a:spLocks noGrp="1"/>
          </p:cNvSpPr>
          <p:nvPr>
            <p:ph/>
          </p:nvPr>
        </p:nvSpPr>
        <p:spPr>
          <a:xfrm>
            <a:off x="381000" y="914400"/>
            <a:ext cx="8458200" cy="2971800"/>
          </a:xfrm>
        </p:spPr>
        <p:txBody>
          <a:bodyPr/>
          <a:lstStyle/>
          <a:p>
            <a:pPr eaLnBrk="1" hangingPunct="1">
              <a:lnSpc>
                <a:spcPct val="150000"/>
              </a:lnSpc>
              <a:buFontTx/>
              <a:buNone/>
              <a:defRPr/>
            </a:pPr>
            <a:r>
              <a:rPr lang="tr-TR" sz="1700" b="1" dirty="0" smtClean="0">
                <a:solidFill>
                  <a:srgbClr val="FF0000"/>
                </a:solidFill>
                <a:latin typeface="Tahoma" pitchFamily="34" charset="0"/>
                <a:cs typeface="Tahoma" pitchFamily="34" charset="0"/>
              </a:rPr>
              <a:t>Hücre Neden Bölünür?</a:t>
            </a:r>
          </a:p>
          <a:p>
            <a:pPr>
              <a:lnSpc>
                <a:spcPct val="150000"/>
              </a:lnSpc>
              <a:buFontTx/>
              <a:buNone/>
              <a:defRPr/>
            </a:pPr>
            <a:r>
              <a:rPr lang="tr-TR" sz="1600" dirty="0" smtClean="0">
                <a:latin typeface="Tahoma" pitchFamily="34" charset="0"/>
                <a:cs typeface="Tahoma" pitchFamily="34" charset="0"/>
                <a:sym typeface="Wingdings" pitchFamily="2" charset="2"/>
              </a:rPr>
              <a:t> </a:t>
            </a:r>
            <a:r>
              <a:rPr lang="tr-TR" sz="1600" dirty="0" smtClean="0">
                <a:latin typeface="Tahoma" pitchFamily="34" charset="0"/>
                <a:cs typeface="Tahoma" pitchFamily="34" charset="0"/>
              </a:rPr>
              <a:t>Hücre, belli bir büyüklüğe eriştiğinde ikiye bölünür. Çünkü, hücreyi genel olarak küre </a:t>
            </a:r>
          </a:p>
          <a:p>
            <a:pPr>
              <a:lnSpc>
                <a:spcPct val="150000"/>
              </a:lnSpc>
              <a:buFontTx/>
              <a:buNone/>
              <a:defRPr/>
            </a:pPr>
            <a:r>
              <a:rPr lang="tr-TR" sz="1600" dirty="0" smtClean="0">
                <a:latin typeface="Tahoma" pitchFamily="34" charset="0"/>
                <a:cs typeface="Tahoma" pitchFamily="34" charset="0"/>
              </a:rPr>
              <a:t>şeklinde düşündüğümüzde, bölünmede hacim/yüzey orantısı </a:t>
            </a:r>
            <a:r>
              <a:rPr lang="tr-TR" sz="16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  <a:cs typeface="Tahoma" pitchFamily="34" charset="0"/>
              </a:rPr>
              <a:t>(</a:t>
            </a:r>
            <a:r>
              <a:rPr lang="tr-TR" sz="1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  <a:cs typeface="Tahoma" pitchFamily="34" charset="0"/>
              </a:rPr>
              <a:t>r</a:t>
            </a:r>
            <a:r>
              <a:rPr lang="tr-TR" sz="1600" b="1" baseline="30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  <a:cs typeface="Tahoma" pitchFamily="34" charset="0"/>
              </a:rPr>
              <a:t>3</a:t>
            </a:r>
            <a:r>
              <a:rPr lang="tr-TR" sz="1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  <a:cs typeface="Tahoma" pitchFamily="34" charset="0"/>
              </a:rPr>
              <a:t>/ r</a:t>
            </a:r>
            <a:r>
              <a:rPr lang="tr-TR" sz="1600" b="1" baseline="30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  <a:cs typeface="Tahoma" pitchFamily="34" charset="0"/>
              </a:rPr>
              <a:t>2</a:t>
            </a:r>
            <a:r>
              <a:rPr lang="tr-TR" sz="16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  <a:cs typeface="Tahoma" pitchFamily="34" charset="0"/>
              </a:rPr>
              <a:t>)</a:t>
            </a:r>
            <a:r>
              <a:rPr lang="tr-TR" sz="1600" dirty="0" smtClean="0">
                <a:latin typeface="Tahoma" pitchFamily="34" charset="0"/>
                <a:cs typeface="Tahoma" pitchFamily="34" charset="0"/>
              </a:rPr>
              <a:t> önemli rol oynar. </a:t>
            </a:r>
          </a:p>
          <a:p>
            <a:pPr>
              <a:lnSpc>
                <a:spcPct val="150000"/>
              </a:lnSpc>
              <a:buFontTx/>
              <a:buNone/>
              <a:defRPr/>
            </a:pPr>
            <a:r>
              <a:rPr lang="tr-TR" sz="1600" dirty="0" smtClean="0">
                <a:latin typeface="Tahoma" pitchFamily="34" charset="0"/>
                <a:cs typeface="Tahoma" pitchFamily="34" charset="0"/>
                <a:sym typeface="Wingdings" pitchFamily="2" charset="2"/>
              </a:rPr>
              <a:t> </a:t>
            </a:r>
            <a:r>
              <a:rPr lang="tr-TR" sz="1600" dirty="0" smtClean="0">
                <a:latin typeface="Tahoma" pitchFamily="34" charset="0"/>
                <a:cs typeface="Tahoma" pitchFamily="34" charset="0"/>
              </a:rPr>
              <a:t>Hücre büyürken hücrenin hacmi de yüzeyi de büyür. Ancak hacim ile yüzey aynı oranda </a:t>
            </a:r>
          </a:p>
          <a:p>
            <a:pPr>
              <a:lnSpc>
                <a:spcPct val="150000"/>
              </a:lnSpc>
              <a:buFontTx/>
              <a:buNone/>
              <a:defRPr/>
            </a:pPr>
            <a:r>
              <a:rPr lang="tr-TR" sz="1600" dirty="0" smtClean="0">
                <a:latin typeface="Tahoma" pitchFamily="34" charset="0"/>
                <a:cs typeface="Tahoma" pitchFamily="34" charset="0"/>
              </a:rPr>
              <a:t>artış göstermez. </a:t>
            </a:r>
          </a:p>
          <a:p>
            <a:pPr>
              <a:lnSpc>
                <a:spcPct val="150000"/>
              </a:lnSpc>
              <a:buFontTx/>
              <a:buNone/>
              <a:defRPr/>
            </a:pPr>
            <a:r>
              <a:rPr lang="tr-TR" sz="1600" dirty="0" smtClean="0">
                <a:latin typeface="Tahoma" pitchFamily="34" charset="0"/>
                <a:cs typeface="Tahoma" pitchFamily="34" charset="0"/>
                <a:sym typeface="Wingdings" pitchFamily="2" charset="2"/>
              </a:rPr>
              <a:t> </a:t>
            </a:r>
            <a:r>
              <a:rPr lang="tr-TR" sz="1600" dirty="0" smtClean="0">
                <a:latin typeface="Tahoma" pitchFamily="34" charset="0"/>
                <a:cs typeface="Tahoma" pitchFamily="34" charset="0"/>
              </a:rPr>
              <a:t>Hacme göre yüzey büyümesi daha az olduğundan, hücre için gerekli olan besin </a:t>
            </a:r>
          </a:p>
          <a:p>
            <a:pPr>
              <a:lnSpc>
                <a:spcPct val="150000"/>
              </a:lnSpc>
              <a:buFontTx/>
              <a:buNone/>
              <a:defRPr/>
            </a:pPr>
            <a:r>
              <a:rPr lang="tr-TR" sz="1600" dirty="0" smtClean="0">
                <a:latin typeface="Tahoma" pitchFamily="34" charset="0"/>
                <a:cs typeface="Tahoma" pitchFamily="34" charset="0"/>
              </a:rPr>
              <a:t>alışverişini, atık maddelerin atılımını ve gaz alışverişini sağlayamayacak duruma gelir. </a:t>
            </a:r>
          </a:p>
          <a:p>
            <a:pPr>
              <a:lnSpc>
                <a:spcPct val="150000"/>
              </a:lnSpc>
              <a:buFontTx/>
              <a:buNone/>
              <a:defRPr/>
            </a:pPr>
            <a:endParaRPr lang="tr-TR" sz="1600" dirty="0" smtClean="0"/>
          </a:p>
          <a:p>
            <a:pPr>
              <a:lnSpc>
                <a:spcPct val="150000"/>
              </a:lnSpc>
              <a:buFontTx/>
              <a:buNone/>
              <a:defRPr/>
            </a:pPr>
            <a:endParaRPr lang="tr-TR" sz="1600" dirty="0" smtClean="0">
              <a:latin typeface="Tahoma" pitchFamily="34" charset="0"/>
              <a:cs typeface="Tahoma" pitchFamily="34" charset="0"/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4">
            <a:lum bright="-10000" contrast="40000"/>
          </a:blip>
          <a:srcRect/>
          <a:stretch>
            <a:fillRect/>
          </a:stretch>
        </p:blipFill>
        <p:spPr bwMode="auto">
          <a:xfrm>
            <a:off x="2743200" y="3917950"/>
            <a:ext cx="4110038" cy="2863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6 Altbilgi Yer Tutucusu"/>
          <p:cNvSpPr>
            <a:spLocks noGrp="1"/>
          </p:cNvSpPr>
          <p:nvPr>
            <p:ph type="ftr" sz="quarter" idx="11"/>
          </p:nvPr>
        </p:nvSpPr>
        <p:spPr>
          <a:xfrm>
            <a:off x="0" y="6524602"/>
            <a:ext cx="2214578" cy="333398"/>
          </a:xfrm>
        </p:spPr>
        <p:txBody>
          <a:bodyPr/>
          <a:lstStyle/>
          <a:p>
            <a:pPr>
              <a:defRPr/>
            </a:pPr>
            <a:r>
              <a:rPr lang="tr-TR" sz="1000" dirty="0" smtClean="0"/>
              <a:t>www.</a:t>
            </a:r>
            <a:r>
              <a:rPr lang="tr-TR" sz="1000" dirty="0" err="1" smtClean="0"/>
              <a:t>slaytyerim</a:t>
            </a:r>
            <a:r>
              <a:rPr lang="tr-TR" sz="1000" dirty="0" smtClean="0"/>
              <a:t>.com</a:t>
            </a:r>
            <a:endParaRPr lang="tr-TR" sz="10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1000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1000"/>
                                        <p:tgtEl>
                                          <p:spTgt spid="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6" dur="1000"/>
                                        <p:tgtEl>
                                          <p:spTgt spid="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1" dur="1000"/>
                                        <p:tgtEl>
                                          <p:spTgt spid="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00"/>
                            </p:stCondLst>
                            <p:childTnLst>
                              <p:par>
                                <p:cTn id="23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5" dur="1000"/>
                                        <p:tgtEl>
                                          <p:spTgt spid="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0" dur="1000"/>
                                        <p:tgtEl>
                                          <p:spTgt spid="3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000"/>
                            </p:stCondLst>
                            <p:childTnLst>
                              <p:par>
                                <p:cTn id="32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4" dur="1000"/>
                                        <p:tgtEl>
                                          <p:spTgt spid="3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8" descr="next">
            <a:hlinkClick r:id="" action="ppaction://hlinkshowjump?jump=nextslide"/>
          </p:cNvPr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532813" y="6103938"/>
            <a:ext cx="603250" cy="454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07" name="Picture 9" descr="next">
            <a:hlinkClick r:id="" action="ppaction://hlinkshowjump?jump=previousslide"/>
          </p:cNvPr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4925" y="6096000"/>
            <a:ext cx="603250" cy="454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3" name="32 Dikdörtgen"/>
          <p:cNvSpPr/>
          <p:nvPr/>
        </p:nvSpPr>
        <p:spPr>
          <a:xfrm>
            <a:off x="304800" y="228600"/>
            <a:ext cx="8534400" cy="553998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tr-TR" sz="3000" b="1" dirty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Hücre Bölünmeleri – Mitoz &amp; </a:t>
            </a:r>
            <a:r>
              <a:rPr lang="tr-TR" sz="3000" b="1" dirty="0" err="1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Mayoz</a:t>
            </a:r>
            <a:endParaRPr lang="tr-TR" sz="3000" b="1" dirty="0">
              <a:ln w="24500" cmpd="dbl">
                <a:solidFill>
                  <a:schemeClr val="accent2">
                    <a:shade val="85000"/>
                    <a:satMod val="155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2">
                      <a:tint val="10000"/>
                      <a:satMod val="155000"/>
                    </a:schemeClr>
                  </a:gs>
                  <a:gs pos="60000">
                    <a:schemeClr val="accent2">
                      <a:tint val="30000"/>
                      <a:satMod val="155000"/>
                    </a:schemeClr>
                  </a:gs>
                  <a:gs pos="100000">
                    <a:schemeClr val="accent2">
                      <a:tint val="73000"/>
                      <a:satMod val="155000"/>
                    </a:schemeClr>
                  </a:gs>
                </a:gsLst>
                <a:lin ang="5400000"/>
              </a:gra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</a:endParaRPr>
          </a:p>
        </p:txBody>
      </p:sp>
      <p:sp>
        <p:nvSpPr>
          <p:cNvPr id="6" name="5 Metin kutusu"/>
          <p:cNvSpPr txBox="1"/>
          <p:nvPr/>
        </p:nvSpPr>
        <p:spPr>
          <a:xfrm>
            <a:off x="152400" y="990600"/>
            <a:ext cx="4572000" cy="57245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/>
            <a:r>
              <a:rPr lang="tr-TR" b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Mitoz Hücre Bölünmesi</a:t>
            </a:r>
          </a:p>
          <a:p>
            <a:pPr algn="ctr"/>
            <a:endParaRPr lang="tr-TR" sz="1000"/>
          </a:p>
          <a:p>
            <a:pPr>
              <a:lnSpc>
                <a:spcPct val="150000"/>
              </a:lnSpc>
            </a:pPr>
            <a:r>
              <a:rPr lang="tr-TR" sz="1600">
                <a:latin typeface="Tahoma" pitchFamily="34" charset="0"/>
                <a:cs typeface="Tahoma" pitchFamily="34" charset="0"/>
              </a:rPr>
              <a:t>1- Her çeşit hücre mitoz geçirebilir</a:t>
            </a:r>
          </a:p>
          <a:p>
            <a:pPr>
              <a:lnSpc>
                <a:spcPct val="150000"/>
              </a:lnSpc>
            </a:pPr>
            <a:r>
              <a:rPr lang="tr-TR" sz="1600">
                <a:latin typeface="Tahoma" pitchFamily="34" charset="0"/>
                <a:cs typeface="Tahoma" pitchFamily="34" charset="0"/>
              </a:rPr>
              <a:t>2- Bir hücre bir defa bölünür ve iki </a:t>
            </a:r>
          </a:p>
          <a:p>
            <a:pPr>
              <a:lnSpc>
                <a:spcPct val="150000"/>
              </a:lnSpc>
            </a:pPr>
            <a:r>
              <a:rPr lang="tr-TR" sz="1600">
                <a:latin typeface="Tahoma" pitchFamily="34" charset="0"/>
                <a:cs typeface="Tahoma" pitchFamily="34" charset="0"/>
              </a:rPr>
              <a:t>hücre meydana gelir.</a:t>
            </a:r>
          </a:p>
          <a:p>
            <a:pPr>
              <a:lnSpc>
                <a:spcPct val="150000"/>
              </a:lnSpc>
            </a:pPr>
            <a:r>
              <a:rPr lang="tr-TR" sz="1600">
                <a:latin typeface="Tahoma" pitchFamily="34" charset="0"/>
                <a:cs typeface="Tahoma" pitchFamily="34" charset="0"/>
              </a:rPr>
              <a:t>3- Meydana gelen hücrelerin kromozom sayısı, yapısı ana hücreyle ve birbirleriyle aynıdır.</a:t>
            </a:r>
          </a:p>
          <a:p>
            <a:pPr>
              <a:lnSpc>
                <a:spcPct val="150000"/>
              </a:lnSpc>
            </a:pPr>
            <a:r>
              <a:rPr lang="tr-TR" sz="1600">
                <a:latin typeface="Tahoma" pitchFamily="34" charset="0"/>
                <a:cs typeface="Tahoma" pitchFamily="34" charset="0"/>
              </a:rPr>
              <a:t>4- Kardeş kromozomlar ayrılır.</a:t>
            </a:r>
          </a:p>
          <a:p>
            <a:pPr>
              <a:lnSpc>
                <a:spcPct val="150000"/>
              </a:lnSpc>
            </a:pPr>
            <a:r>
              <a:rPr lang="tr-TR" sz="1600">
                <a:latin typeface="Tahoma" pitchFamily="34" charset="0"/>
                <a:cs typeface="Tahoma" pitchFamily="34" charset="0"/>
              </a:rPr>
              <a:t>5- Eşeysiz üreme, bölünme, gelişme ve rejenerasyon sağlanır.</a:t>
            </a:r>
          </a:p>
          <a:p>
            <a:pPr>
              <a:lnSpc>
                <a:spcPct val="150000"/>
              </a:lnSpc>
            </a:pPr>
            <a:r>
              <a:rPr lang="tr-TR" sz="1600">
                <a:latin typeface="Tahoma" pitchFamily="34" charset="0"/>
                <a:cs typeface="Tahoma" pitchFamily="34" charset="0"/>
              </a:rPr>
              <a:t>6- Krossing-over, tetrat ve snaps görülmez.</a:t>
            </a:r>
          </a:p>
          <a:p>
            <a:pPr>
              <a:lnSpc>
                <a:spcPct val="150000"/>
              </a:lnSpc>
            </a:pPr>
            <a:r>
              <a:rPr lang="tr-TR" sz="1600">
                <a:latin typeface="Tahoma" pitchFamily="34" charset="0"/>
                <a:cs typeface="Tahoma" pitchFamily="34" charset="0"/>
              </a:rPr>
              <a:t>7- Mitoz geçiren hücreler tekrar mitoz geçirebilir, mitoz geçiren hücreler mayoz geçirebilirler, mayoz geçiren hücreler mitoz geçirebilirler. </a:t>
            </a:r>
          </a:p>
          <a:p>
            <a:pPr>
              <a:lnSpc>
                <a:spcPct val="150000"/>
              </a:lnSpc>
            </a:pPr>
            <a:r>
              <a:rPr lang="tr-TR" sz="1600">
                <a:latin typeface="Tahoma" pitchFamily="34" charset="0"/>
                <a:cs typeface="Tahoma" pitchFamily="34" charset="0"/>
              </a:rPr>
              <a:t>8- Hayat boyu devam eder.</a:t>
            </a:r>
          </a:p>
          <a:p>
            <a:endParaRPr lang="tr-TR"/>
          </a:p>
        </p:txBody>
      </p:sp>
      <p:sp>
        <p:nvSpPr>
          <p:cNvPr id="7" name="6 Metin kutusu"/>
          <p:cNvSpPr txBox="1"/>
          <p:nvPr/>
        </p:nvSpPr>
        <p:spPr>
          <a:xfrm>
            <a:off x="4800600" y="990600"/>
            <a:ext cx="4114800" cy="53244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/>
            <a:r>
              <a:rPr lang="tr-TR" b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Mayoz Hücre Bölünmesi</a:t>
            </a:r>
          </a:p>
          <a:p>
            <a:pPr algn="ctr"/>
            <a:endParaRPr lang="tr-TR" sz="1000"/>
          </a:p>
          <a:p>
            <a:pPr>
              <a:lnSpc>
                <a:spcPct val="150000"/>
              </a:lnSpc>
            </a:pPr>
            <a:r>
              <a:rPr lang="tr-TR" sz="1600">
                <a:latin typeface="Tahoma" pitchFamily="34" charset="0"/>
                <a:cs typeface="Tahoma" pitchFamily="34" charset="0"/>
              </a:rPr>
              <a:t>1- Sadece diploit hücreler mayoz geçirebilir. </a:t>
            </a:r>
          </a:p>
          <a:p>
            <a:pPr>
              <a:lnSpc>
                <a:spcPct val="150000"/>
              </a:lnSpc>
            </a:pPr>
            <a:r>
              <a:rPr lang="tr-TR" sz="1600">
                <a:latin typeface="Tahoma" pitchFamily="34" charset="0"/>
                <a:cs typeface="Tahoma" pitchFamily="34" charset="0"/>
              </a:rPr>
              <a:t>2- Bir hücre iki defa bölünür ve dört hücre meydana gelir.</a:t>
            </a:r>
          </a:p>
          <a:p>
            <a:pPr>
              <a:lnSpc>
                <a:spcPct val="150000"/>
              </a:lnSpc>
            </a:pPr>
            <a:r>
              <a:rPr lang="tr-TR" sz="1600">
                <a:latin typeface="Tahoma" pitchFamily="34" charset="0"/>
                <a:cs typeface="Tahoma" pitchFamily="34" charset="0"/>
              </a:rPr>
              <a:t>3- Meydana gelen hücrelerin kromozom sayısı yarıya iner ve canlılarda kalıtsal çeşitlilik sağlanır.</a:t>
            </a:r>
          </a:p>
          <a:p>
            <a:pPr>
              <a:lnSpc>
                <a:spcPct val="150000"/>
              </a:lnSpc>
            </a:pPr>
            <a:r>
              <a:rPr lang="tr-TR" sz="1600">
                <a:latin typeface="Tahoma" pitchFamily="34" charset="0"/>
                <a:cs typeface="Tahoma" pitchFamily="34" charset="0"/>
              </a:rPr>
              <a:t>4- Homolog kromozomlar ve kromatitler ayrılır.</a:t>
            </a:r>
          </a:p>
          <a:p>
            <a:pPr>
              <a:lnSpc>
                <a:spcPct val="150000"/>
              </a:lnSpc>
            </a:pPr>
            <a:r>
              <a:rPr lang="tr-TR" sz="1600">
                <a:latin typeface="Tahoma" pitchFamily="34" charset="0"/>
                <a:cs typeface="Tahoma" pitchFamily="34" charset="0"/>
              </a:rPr>
              <a:t>5- Eşeyli üremenin gerçekleşmesi sağlanır.</a:t>
            </a:r>
          </a:p>
          <a:p>
            <a:pPr>
              <a:lnSpc>
                <a:spcPct val="150000"/>
              </a:lnSpc>
            </a:pPr>
            <a:r>
              <a:rPr lang="tr-TR" sz="1600">
                <a:latin typeface="Tahoma" pitchFamily="34" charset="0"/>
                <a:cs typeface="Tahoma" pitchFamily="34" charset="0"/>
              </a:rPr>
              <a:t>6- Krossing-over, tetrat ve snaps görülür.</a:t>
            </a:r>
          </a:p>
          <a:p>
            <a:pPr>
              <a:lnSpc>
                <a:spcPct val="150000"/>
              </a:lnSpc>
            </a:pPr>
            <a:r>
              <a:rPr lang="tr-TR" sz="1600">
                <a:latin typeface="Tahoma" pitchFamily="34" charset="0"/>
                <a:cs typeface="Tahoma" pitchFamily="34" charset="0"/>
              </a:rPr>
              <a:t>7- Mayoz geçiren hücreler tekrar mayoz geçiremezler. </a:t>
            </a:r>
          </a:p>
          <a:p>
            <a:pPr>
              <a:lnSpc>
                <a:spcPct val="150000"/>
              </a:lnSpc>
            </a:pPr>
            <a:r>
              <a:rPr lang="tr-TR" sz="1600">
                <a:latin typeface="Tahoma" pitchFamily="34" charset="0"/>
                <a:cs typeface="Tahoma" pitchFamily="34" charset="0"/>
              </a:rPr>
              <a:t>8- Hayat boyu devam etmez.</a:t>
            </a:r>
          </a:p>
        </p:txBody>
      </p:sp>
      <p:sp>
        <p:nvSpPr>
          <p:cNvPr id="8" name="7 Altbilgi Yer Tutucusu"/>
          <p:cNvSpPr>
            <a:spLocks noGrp="1"/>
          </p:cNvSpPr>
          <p:nvPr>
            <p:ph type="ftr" sz="quarter" idx="11"/>
          </p:nvPr>
        </p:nvSpPr>
        <p:spPr>
          <a:xfrm>
            <a:off x="-571536" y="6524650"/>
            <a:ext cx="2895600" cy="476250"/>
          </a:xfrm>
        </p:spPr>
        <p:txBody>
          <a:bodyPr/>
          <a:lstStyle/>
          <a:p>
            <a:pPr>
              <a:defRPr/>
            </a:pPr>
            <a:r>
              <a:rPr lang="tr-TR" sz="1000" dirty="0" smtClean="0"/>
              <a:t>www.</a:t>
            </a:r>
            <a:r>
              <a:rPr lang="tr-TR" sz="1000" dirty="0" err="1" smtClean="0"/>
              <a:t>slaytyerim</a:t>
            </a:r>
            <a:r>
              <a:rPr lang="tr-TR" sz="1000" dirty="0" smtClean="0"/>
              <a:t>.com</a:t>
            </a:r>
            <a:endParaRPr lang="tr-TR" sz="10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1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1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10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10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10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10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10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10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10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10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10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10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1000" fill="hold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1000" fill="hold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1000" fill="hold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1000" fill="hold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1000" fill="hold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1000" fill="hold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1000" fill="hold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1000" fill="hold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1000" fill="hold"/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1000" fill="hold"/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7" dur="1000" fill="hold"/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8" dur="1000" fill="hold"/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3" dur="1000" fill="hold"/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4" dur="1000" fill="hold"/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9" dur="1000" fill="hold"/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0" dur="1000" fill="hold"/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5" dur="1000" fill="hold"/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6" dur="1000" fill="hold"/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5652" name="Picture 4" descr="00001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28728" y="1214422"/>
            <a:ext cx="6667500" cy="3429000"/>
          </a:xfrm>
          <a:prstGeom prst="rect">
            <a:avLst/>
          </a:prstGeom>
          <a:noFill/>
        </p:spPr>
      </p:pic>
      <p:pic>
        <p:nvPicPr>
          <p:cNvPr id="155653" name="Picture 5" descr="00001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000496" y="571480"/>
            <a:ext cx="1190625" cy="666750"/>
          </a:xfrm>
          <a:prstGeom prst="rect">
            <a:avLst/>
          </a:prstGeom>
          <a:noFill/>
        </p:spPr>
      </p:pic>
      <p:pic>
        <p:nvPicPr>
          <p:cNvPr id="155656" name="Picture 8" descr="0000003">
            <a:hlinkClick r:id="rId2"/>
          </p:cNvPr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14282" y="4786322"/>
            <a:ext cx="8836025" cy="1062037"/>
          </a:xfrm>
          <a:prstGeom prst="rect">
            <a:avLst/>
          </a:prstGeom>
          <a:noFill/>
        </p:spPr>
      </p:pic>
      <p:pic>
        <p:nvPicPr>
          <p:cNvPr id="155657" name="Picture 9" descr="Çıkış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7956550" y="6215082"/>
            <a:ext cx="742950" cy="288925"/>
          </a:xfrm>
          <a:prstGeom prst="rect">
            <a:avLst/>
          </a:prstGeom>
          <a:noFill/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3" presetClass="emph" presetSubtype="0" fill="remove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1500" accel="50000" autoRev="1" fill="hold" tmFilter="0, 0; .33333, 1; 1, 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65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7" dur="1500" accel="50000" autoRev="1" fill="hold" tmFilter="0, 0; .33333, 1; 1, 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65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8" dur="3000" fill="hold"/>
                                        <p:tgtEl>
                                          <p:spTgt spid="15565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3000" fill="hold"/>
                                        <p:tgtEl>
                                          <p:spTgt spid="15565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Scale>
                                      <p:cBhvr>
                                        <p:cTn id="10" dur="1500" accel="50000" autoRev="1" fill="hold" tmFilter="0, 0; .33333, 1; 1, 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656"/>
                                        </p:tgtEl>
                                      </p:cBhvr>
                                      <p:from x="100000" y="100000"/>
                                      <p:to x="100000" y="14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6" presetClass="emph" presetSubtype="0" repeatCount="3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1000" tmFilter="0, 0; .2, .5; .8, .5; 1, 0"/>
                                        <p:tgtEl>
                                          <p:spTgt spid="15565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5" dur="500" autoRev="1" fill="hold"/>
                                        <p:tgtEl>
                                          <p:spTgt spid="15565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8" descr="next">
            <a:hlinkClick r:id="" action="ppaction://hlinkshowjump?jump=nextslide"/>
          </p:cNvPr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532813" y="6103938"/>
            <a:ext cx="603250" cy="454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9" name="Picture 9" descr="next">
            <a:hlinkClick r:id="" action="ppaction://hlinkshowjump?jump=previousslide"/>
          </p:cNvPr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4925" y="6096000"/>
            <a:ext cx="603250" cy="454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3" name="32 Dikdörtgen"/>
          <p:cNvSpPr/>
          <p:nvPr/>
        </p:nvSpPr>
        <p:spPr>
          <a:xfrm>
            <a:off x="304800" y="228600"/>
            <a:ext cx="8534400" cy="553998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tr-TR" sz="3000" b="1" dirty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Hücre Bölünmeleri – Mitoz &amp; </a:t>
            </a:r>
            <a:r>
              <a:rPr lang="tr-TR" sz="3000" b="1" dirty="0" err="1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Mayoz</a:t>
            </a:r>
            <a:endParaRPr lang="tr-TR" sz="3000" b="1" dirty="0">
              <a:ln w="24500" cmpd="dbl">
                <a:solidFill>
                  <a:schemeClr val="accent2">
                    <a:shade val="85000"/>
                    <a:satMod val="155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2">
                      <a:tint val="10000"/>
                      <a:satMod val="155000"/>
                    </a:schemeClr>
                  </a:gs>
                  <a:gs pos="60000">
                    <a:schemeClr val="accent2">
                      <a:tint val="30000"/>
                      <a:satMod val="155000"/>
                    </a:schemeClr>
                  </a:gs>
                  <a:gs pos="100000">
                    <a:schemeClr val="accent2">
                      <a:tint val="73000"/>
                      <a:satMod val="155000"/>
                    </a:schemeClr>
                  </a:gs>
                </a:gsLst>
                <a:lin ang="5400000"/>
              </a:gra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</a:endParaRPr>
          </a:p>
        </p:txBody>
      </p:sp>
      <p:sp>
        <p:nvSpPr>
          <p:cNvPr id="35" name="34 İçerik Yer Tutucusu"/>
          <p:cNvSpPr>
            <a:spLocks noGrp="1"/>
          </p:cNvSpPr>
          <p:nvPr>
            <p:ph/>
          </p:nvPr>
        </p:nvSpPr>
        <p:spPr>
          <a:xfrm>
            <a:off x="357158" y="1428736"/>
            <a:ext cx="8458200" cy="3519494"/>
          </a:xfrm>
        </p:spPr>
        <p:txBody>
          <a:bodyPr/>
          <a:lstStyle/>
          <a:p>
            <a:pPr>
              <a:lnSpc>
                <a:spcPct val="150000"/>
              </a:lnSpc>
              <a:buFontTx/>
              <a:buNone/>
            </a:pPr>
            <a:r>
              <a:rPr lang="tr-TR" sz="1600" dirty="0" smtClean="0">
                <a:latin typeface="Tahoma" pitchFamily="34" charset="0"/>
                <a:cs typeface="Tahoma" pitchFamily="34" charset="0"/>
                <a:sym typeface="Wingdings" pitchFamily="2" charset="2"/>
              </a:rPr>
              <a:t> </a:t>
            </a:r>
            <a:r>
              <a:rPr lang="tr-TR" sz="1600" dirty="0" smtClean="0">
                <a:latin typeface="Tahoma" pitchFamily="34" charset="0"/>
                <a:cs typeface="Tahoma" pitchFamily="34" charset="0"/>
              </a:rPr>
              <a:t>Bitkilerdeki değişmez dokular bölünmez. Meristem ve </a:t>
            </a:r>
            <a:r>
              <a:rPr lang="tr-TR" sz="1600" dirty="0" err="1" smtClean="0">
                <a:latin typeface="Tahoma" pitchFamily="34" charset="0"/>
                <a:cs typeface="Tahoma" pitchFamily="34" charset="0"/>
              </a:rPr>
              <a:t>kambiyum</a:t>
            </a:r>
            <a:r>
              <a:rPr lang="tr-TR" sz="1600" dirty="0" smtClean="0">
                <a:latin typeface="Tahoma" pitchFamily="34" charset="0"/>
                <a:cs typeface="Tahoma" pitchFamily="34" charset="0"/>
              </a:rPr>
              <a:t> hücreleri sürekli bölünür.</a:t>
            </a:r>
          </a:p>
          <a:p>
            <a:pPr>
              <a:lnSpc>
                <a:spcPct val="150000"/>
              </a:lnSpc>
              <a:buFontTx/>
              <a:buNone/>
            </a:pPr>
            <a:r>
              <a:rPr lang="tr-TR" sz="1600" dirty="0" smtClean="0">
                <a:latin typeface="Tahoma" pitchFamily="34" charset="0"/>
                <a:cs typeface="Tahoma" pitchFamily="34" charset="0"/>
                <a:sym typeface="Wingdings" pitchFamily="2" charset="2"/>
              </a:rPr>
              <a:t> </a:t>
            </a:r>
            <a:r>
              <a:rPr lang="tr-TR" sz="1600" dirty="0" smtClean="0">
                <a:latin typeface="Tahoma" pitchFamily="34" charset="0"/>
                <a:cs typeface="Tahoma" pitchFamily="34" charset="0"/>
              </a:rPr>
              <a:t>Hayvanlarda ve insanda retina, sinir, kas ve alyuvar hücreleri bölünmezler.</a:t>
            </a:r>
          </a:p>
          <a:p>
            <a:pPr>
              <a:lnSpc>
                <a:spcPct val="150000"/>
              </a:lnSpc>
              <a:buFontTx/>
              <a:buNone/>
            </a:pPr>
            <a:r>
              <a:rPr lang="tr-TR" sz="1600" dirty="0" smtClean="0">
                <a:latin typeface="Tahoma" pitchFamily="34" charset="0"/>
                <a:cs typeface="Tahoma" pitchFamily="34" charset="0"/>
                <a:sym typeface="Wingdings" pitchFamily="2" charset="2"/>
              </a:rPr>
              <a:t> B</a:t>
            </a:r>
            <a:r>
              <a:rPr lang="tr-TR" sz="1600" dirty="0" smtClean="0">
                <a:latin typeface="Tahoma" pitchFamily="34" charset="0"/>
                <a:cs typeface="Tahoma" pitchFamily="34" charset="0"/>
              </a:rPr>
              <a:t>ölünme emrini çekirdek verir. </a:t>
            </a:r>
            <a:r>
              <a:rPr lang="tr-TR" sz="1600" dirty="0" err="1" smtClean="0">
                <a:latin typeface="Tahoma" pitchFamily="34" charset="0"/>
                <a:cs typeface="Tahoma" pitchFamily="34" charset="0"/>
              </a:rPr>
              <a:t>Sitoplazmik</a:t>
            </a:r>
            <a:r>
              <a:rPr lang="tr-TR" sz="1600" dirty="0" smtClean="0">
                <a:latin typeface="Tahoma" pitchFamily="34" charset="0"/>
                <a:cs typeface="Tahoma" pitchFamily="34" charset="0"/>
              </a:rPr>
              <a:t> faktörlerin bulunması gerekir.</a:t>
            </a:r>
          </a:p>
          <a:p>
            <a:pPr>
              <a:lnSpc>
                <a:spcPct val="150000"/>
              </a:lnSpc>
              <a:buFontTx/>
              <a:buNone/>
            </a:pPr>
            <a:r>
              <a:rPr lang="tr-TR" sz="1600" dirty="0" smtClean="0">
                <a:latin typeface="Tahoma" pitchFamily="34" charset="0"/>
                <a:cs typeface="Tahoma" pitchFamily="34" charset="0"/>
                <a:sym typeface="Wingdings" pitchFamily="2" charset="2"/>
              </a:rPr>
              <a:t> </a:t>
            </a:r>
            <a:r>
              <a:rPr lang="tr-TR" sz="1600" dirty="0" smtClean="0">
                <a:latin typeface="Tahoma" pitchFamily="34" charset="0"/>
                <a:cs typeface="Tahoma" pitchFamily="34" charset="0"/>
              </a:rPr>
              <a:t>Bölünme sonucu birbirinin tıpkısının, aynısının, kendisinin, fotokopisi iki yeni hücre </a:t>
            </a:r>
          </a:p>
          <a:p>
            <a:pPr>
              <a:lnSpc>
                <a:spcPct val="150000"/>
              </a:lnSpc>
              <a:buFontTx/>
              <a:buNone/>
            </a:pPr>
            <a:r>
              <a:rPr lang="tr-TR" sz="1600" dirty="0" smtClean="0">
                <a:latin typeface="Tahoma" pitchFamily="34" charset="0"/>
                <a:cs typeface="Tahoma" pitchFamily="34" charset="0"/>
              </a:rPr>
              <a:t>meydana gelir. Böylece bir hücrelilerde üreme, çok hücrelilerde; büyüme, gelişme ve </a:t>
            </a:r>
          </a:p>
          <a:p>
            <a:pPr>
              <a:lnSpc>
                <a:spcPct val="150000"/>
              </a:lnSpc>
              <a:buFontTx/>
              <a:buNone/>
            </a:pPr>
            <a:r>
              <a:rPr lang="tr-TR" sz="1600" dirty="0" smtClean="0">
                <a:latin typeface="Tahoma" pitchFamily="34" charset="0"/>
                <a:cs typeface="Tahoma" pitchFamily="34" charset="0"/>
              </a:rPr>
              <a:t>onarım gerçekleştirilir</a:t>
            </a:r>
          </a:p>
          <a:p>
            <a:pPr>
              <a:lnSpc>
                <a:spcPct val="150000"/>
              </a:lnSpc>
              <a:buFontTx/>
              <a:buNone/>
            </a:pPr>
            <a:endParaRPr lang="tr-TR" sz="1600" dirty="0" smtClean="0"/>
          </a:p>
          <a:p>
            <a:pPr>
              <a:lnSpc>
                <a:spcPct val="150000"/>
              </a:lnSpc>
              <a:buFontTx/>
              <a:buNone/>
            </a:pPr>
            <a:endParaRPr lang="tr-TR" sz="1600" dirty="0" smtClean="0">
              <a:latin typeface="Tahoma" pitchFamily="34" charset="0"/>
              <a:cs typeface="Tahoma" pitchFamily="34" charset="0"/>
            </a:endParaRPr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tr-TR" smtClean="0"/>
              <a:t>www.slaytyerim.com</a:t>
            </a:r>
            <a:endParaRPr lang="tr-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1000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1000"/>
                                        <p:tgtEl>
                                          <p:spTgt spid="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1000"/>
                                        <p:tgtEl>
                                          <p:spTgt spid="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1000"/>
                                        <p:tgtEl>
                                          <p:spTgt spid="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6" dur="1000"/>
                                        <p:tgtEl>
                                          <p:spTgt spid="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000"/>
                            </p:stCondLst>
                            <p:childTnLst>
                              <p:par>
                                <p:cTn id="28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0" dur="1000"/>
                                        <p:tgtEl>
                                          <p:spTgt spid="3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8" descr="next">
            <a:hlinkClick r:id="" action="ppaction://hlinkshowjump?jump=nextslide"/>
          </p:cNvPr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532813" y="6103938"/>
            <a:ext cx="603250" cy="454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3" name="Picture 9" descr="next">
            <a:hlinkClick r:id="" action="ppaction://hlinkshowjump?jump=previousslide"/>
          </p:cNvPr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4925" y="6096000"/>
            <a:ext cx="603250" cy="454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3" name="32 Dikdörtgen"/>
          <p:cNvSpPr/>
          <p:nvPr/>
        </p:nvSpPr>
        <p:spPr>
          <a:xfrm>
            <a:off x="304800" y="228600"/>
            <a:ext cx="8534400" cy="553998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tr-TR" sz="3000" b="1" dirty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Hücre Bölünmeleri – Mitoz &amp; </a:t>
            </a:r>
            <a:r>
              <a:rPr lang="tr-TR" sz="3000" b="1" dirty="0" err="1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Mayoz</a:t>
            </a:r>
            <a:endParaRPr lang="tr-TR" sz="3000" b="1" dirty="0">
              <a:ln w="24500" cmpd="dbl">
                <a:solidFill>
                  <a:schemeClr val="accent2">
                    <a:shade val="85000"/>
                    <a:satMod val="155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2">
                      <a:tint val="10000"/>
                      <a:satMod val="155000"/>
                    </a:schemeClr>
                  </a:gs>
                  <a:gs pos="60000">
                    <a:schemeClr val="accent2">
                      <a:tint val="30000"/>
                      <a:satMod val="155000"/>
                    </a:schemeClr>
                  </a:gs>
                  <a:gs pos="100000">
                    <a:schemeClr val="accent2">
                      <a:tint val="73000"/>
                      <a:satMod val="155000"/>
                    </a:schemeClr>
                  </a:gs>
                </a:gsLst>
                <a:lin ang="5400000"/>
              </a:gra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</a:endParaRPr>
          </a:p>
        </p:txBody>
      </p:sp>
      <p:sp>
        <p:nvSpPr>
          <p:cNvPr id="35" name="34 İçerik Yer Tutucusu"/>
          <p:cNvSpPr>
            <a:spLocks noGrp="1"/>
          </p:cNvSpPr>
          <p:nvPr>
            <p:ph/>
          </p:nvPr>
        </p:nvSpPr>
        <p:spPr>
          <a:xfrm>
            <a:off x="304800" y="838200"/>
            <a:ext cx="8458200" cy="3886200"/>
          </a:xfrm>
        </p:spPr>
        <p:txBody>
          <a:bodyPr/>
          <a:lstStyle/>
          <a:p>
            <a:pPr eaLnBrk="1" hangingPunct="1">
              <a:lnSpc>
                <a:spcPct val="150000"/>
              </a:lnSpc>
              <a:buFontTx/>
              <a:buNone/>
            </a:pPr>
            <a:r>
              <a:rPr lang="tr-TR" sz="1700" b="1" smtClean="0">
                <a:solidFill>
                  <a:srgbClr val="FF0000"/>
                </a:solidFill>
                <a:latin typeface="Tahoma" pitchFamily="34" charset="0"/>
                <a:cs typeface="Tahoma" pitchFamily="34" charset="0"/>
              </a:rPr>
              <a:t>Kalıtım Materyali</a:t>
            </a:r>
          </a:p>
          <a:p>
            <a:pPr>
              <a:lnSpc>
                <a:spcPct val="150000"/>
              </a:lnSpc>
              <a:buFontTx/>
              <a:buNone/>
            </a:pPr>
            <a:r>
              <a:rPr lang="tr-TR" sz="1600" smtClean="0">
                <a:latin typeface="Tahoma" pitchFamily="34" charset="0"/>
                <a:cs typeface="Tahoma" pitchFamily="34" charset="0"/>
                <a:sym typeface="Wingdings" pitchFamily="2" charset="2"/>
              </a:rPr>
              <a:t> </a:t>
            </a:r>
            <a:r>
              <a:rPr lang="tr-TR" sz="1600" smtClean="0">
                <a:latin typeface="Tahoma" pitchFamily="34" charset="0"/>
                <a:cs typeface="Tahoma" pitchFamily="34" charset="0"/>
              </a:rPr>
              <a:t>Hücrede kalıtsal molekül DNA’dır.</a:t>
            </a:r>
          </a:p>
          <a:p>
            <a:pPr>
              <a:lnSpc>
                <a:spcPct val="150000"/>
              </a:lnSpc>
              <a:buFontTx/>
              <a:buNone/>
            </a:pPr>
            <a:r>
              <a:rPr lang="tr-TR" sz="1600" smtClean="0">
                <a:latin typeface="Tahoma" pitchFamily="34" charset="0"/>
                <a:cs typeface="Tahoma" pitchFamily="34" charset="0"/>
                <a:sym typeface="Wingdings" pitchFamily="2" charset="2"/>
              </a:rPr>
              <a:t> </a:t>
            </a:r>
            <a:r>
              <a:rPr lang="tr-TR" sz="1600" smtClean="0">
                <a:latin typeface="Tahoma" pitchFamily="34" charset="0"/>
                <a:cs typeface="Tahoma" pitchFamily="34" charset="0"/>
              </a:rPr>
              <a:t>Prokaryotlarda DNA sitoplazmada, halkasal yapıda ve çıplaktır.</a:t>
            </a:r>
          </a:p>
          <a:p>
            <a:pPr>
              <a:lnSpc>
                <a:spcPct val="150000"/>
              </a:lnSpc>
              <a:buFontTx/>
              <a:buNone/>
            </a:pPr>
            <a:r>
              <a:rPr lang="tr-TR" sz="1600" smtClean="0">
                <a:latin typeface="Tahoma" pitchFamily="34" charset="0"/>
                <a:cs typeface="Tahoma" pitchFamily="34" charset="0"/>
                <a:sym typeface="Wingdings" pitchFamily="2" charset="2"/>
              </a:rPr>
              <a:t> </a:t>
            </a:r>
            <a:r>
              <a:rPr lang="tr-TR" sz="1600" smtClean="0">
                <a:latin typeface="Tahoma" pitchFamily="34" charset="0"/>
                <a:cs typeface="Tahoma" pitchFamily="34" charset="0"/>
              </a:rPr>
              <a:t>Ökaryotlarda DNA çekirdekte ve doğrusaldır ve proteinlerle beraber bulunur.</a:t>
            </a:r>
          </a:p>
          <a:p>
            <a:pPr>
              <a:lnSpc>
                <a:spcPct val="150000"/>
              </a:lnSpc>
              <a:buFontTx/>
              <a:buNone/>
            </a:pPr>
            <a:r>
              <a:rPr lang="tr-TR" sz="1600" smtClean="0">
                <a:latin typeface="Tahoma" pitchFamily="34" charset="0"/>
                <a:cs typeface="Tahoma" pitchFamily="34" charset="0"/>
                <a:sym typeface="Wingdings" pitchFamily="2" charset="2"/>
              </a:rPr>
              <a:t> </a:t>
            </a:r>
            <a:r>
              <a:rPr lang="tr-TR" sz="1600" smtClean="0">
                <a:latin typeface="Tahoma" pitchFamily="34" charset="0"/>
                <a:cs typeface="Tahoma" pitchFamily="34" charset="0"/>
              </a:rPr>
              <a:t>DNA + Proteinler = Kromatin iplik </a:t>
            </a:r>
          </a:p>
          <a:p>
            <a:pPr>
              <a:lnSpc>
                <a:spcPct val="150000"/>
              </a:lnSpc>
              <a:buFontTx/>
              <a:buNone/>
            </a:pPr>
            <a:r>
              <a:rPr lang="tr-TR" sz="1600" smtClean="0">
                <a:latin typeface="Tahoma" pitchFamily="34" charset="0"/>
                <a:cs typeface="Tahoma" pitchFamily="34" charset="0"/>
                <a:sym typeface="Wingdings" pitchFamily="2" charset="2"/>
              </a:rPr>
              <a:t> </a:t>
            </a:r>
            <a:r>
              <a:rPr lang="tr-TR" sz="1600" smtClean="0">
                <a:latin typeface="Tahoma" pitchFamily="34" charset="0"/>
                <a:cs typeface="Tahoma" pitchFamily="34" charset="0"/>
              </a:rPr>
              <a:t>Kromatin iplik kısalıp kalınlaşır, Kromozom haline gelir.</a:t>
            </a:r>
          </a:p>
          <a:p>
            <a:pPr>
              <a:lnSpc>
                <a:spcPct val="150000"/>
              </a:lnSpc>
              <a:buFontTx/>
              <a:buNone/>
            </a:pPr>
            <a:r>
              <a:rPr lang="tr-TR" sz="1600" smtClean="0">
                <a:latin typeface="Tahoma" pitchFamily="34" charset="0"/>
                <a:cs typeface="Tahoma" pitchFamily="34" charset="0"/>
                <a:sym typeface="Wingdings" pitchFamily="2" charset="2"/>
              </a:rPr>
              <a:t> </a:t>
            </a:r>
            <a:r>
              <a:rPr lang="tr-TR" sz="1600" smtClean="0">
                <a:latin typeface="Tahoma" pitchFamily="34" charset="0"/>
                <a:cs typeface="Tahoma" pitchFamily="34" charset="0"/>
              </a:rPr>
              <a:t>İnsanda 46 kromozom bulunur. 23 (n) + 23 (n) = 46 (2n) </a:t>
            </a:r>
          </a:p>
          <a:p>
            <a:pPr>
              <a:lnSpc>
                <a:spcPct val="150000"/>
              </a:lnSpc>
              <a:buFontTx/>
              <a:buNone/>
            </a:pPr>
            <a:r>
              <a:rPr lang="tr-TR" sz="1600" smtClean="0">
                <a:latin typeface="Tahoma" pitchFamily="34" charset="0"/>
                <a:cs typeface="Tahoma" pitchFamily="34" charset="0"/>
                <a:sym typeface="Wingdings" pitchFamily="2" charset="2"/>
              </a:rPr>
              <a:t> </a:t>
            </a:r>
            <a:r>
              <a:rPr lang="tr-TR" sz="1600" smtClean="0">
                <a:latin typeface="Tahoma" pitchFamily="34" charset="0"/>
                <a:cs typeface="Tahoma" pitchFamily="34" charset="0"/>
              </a:rPr>
              <a:t>Vücut hücrelerinde 2n kromozom sayısına diploit denir.</a:t>
            </a:r>
          </a:p>
          <a:p>
            <a:pPr>
              <a:lnSpc>
                <a:spcPct val="150000"/>
              </a:lnSpc>
              <a:buFontTx/>
              <a:buNone/>
            </a:pPr>
            <a:r>
              <a:rPr lang="tr-TR" sz="1600" smtClean="0">
                <a:latin typeface="Tahoma" pitchFamily="34" charset="0"/>
                <a:cs typeface="Tahoma" pitchFamily="34" charset="0"/>
                <a:sym typeface="Wingdings" pitchFamily="2" charset="2"/>
              </a:rPr>
              <a:t> </a:t>
            </a:r>
            <a:r>
              <a:rPr lang="tr-TR" sz="1600" smtClean="0">
                <a:latin typeface="Tahoma" pitchFamily="34" charset="0"/>
                <a:cs typeface="Tahoma" pitchFamily="34" charset="0"/>
              </a:rPr>
              <a:t>Eşey hücrelerinde n kromozom sayısına haploit = monoploit denir.</a:t>
            </a:r>
          </a:p>
          <a:p>
            <a:pPr>
              <a:lnSpc>
                <a:spcPct val="90000"/>
              </a:lnSpc>
            </a:pPr>
            <a:endParaRPr lang="tr-TR" sz="1600" smtClean="0"/>
          </a:p>
          <a:p>
            <a:pPr>
              <a:lnSpc>
                <a:spcPct val="150000"/>
              </a:lnSpc>
              <a:buFontTx/>
              <a:buNone/>
            </a:pPr>
            <a:endParaRPr lang="tr-TR" sz="1600" smtClean="0">
              <a:latin typeface="Tahoma" pitchFamily="34" charset="0"/>
              <a:cs typeface="Tahoma" pitchFamily="34" charset="0"/>
            </a:endParaRPr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tr-TR" smtClean="0"/>
              <a:t>www.slaytyerim.com</a:t>
            </a:r>
            <a:endParaRPr lang="tr-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1000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1000"/>
                                        <p:tgtEl>
                                          <p:spTgt spid="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1000"/>
                                        <p:tgtEl>
                                          <p:spTgt spid="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1000"/>
                                        <p:tgtEl>
                                          <p:spTgt spid="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1000"/>
                                        <p:tgtEl>
                                          <p:spTgt spid="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1000"/>
                                        <p:tgtEl>
                                          <p:spTgt spid="3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7" dur="1000"/>
                                        <p:tgtEl>
                                          <p:spTgt spid="3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2" dur="1000"/>
                                        <p:tgtEl>
                                          <p:spTgt spid="3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7" dur="1000"/>
                                        <p:tgtEl>
                                          <p:spTgt spid="3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8" descr="next">
            <a:hlinkClick r:id="" action="ppaction://hlinkshowjump?jump=nextslide"/>
          </p:cNvPr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532813" y="6103938"/>
            <a:ext cx="603250" cy="454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7" name="Picture 9" descr="next">
            <a:hlinkClick r:id="" action="ppaction://hlinkshowjump?jump=previousslide"/>
          </p:cNvPr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4925" y="6096000"/>
            <a:ext cx="603250" cy="454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3" name="32 Dikdörtgen"/>
          <p:cNvSpPr/>
          <p:nvPr/>
        </p:nvSpPr>
        <p:spPr>
          <a:xfrm>
            <a:off x="304800" y="228600"/>
            <a:ext cx="8534400" cy="553998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tr-TR" sz="3000" b="1" dirty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Hücre Bölünmeleri – Mitoz &amp; </a:t>
            </a:r>
            <a:r>
              <a:rPr lang="tr-TR" sz="3000" b="1" dirty="0" err="1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Mayoz</a:t>
            </a:r>
            <a:endParaRPr lang="tr-TR" sz="3000" b="1" dirty="0">
              <a:ln w="24500" cmpd="dbl">
                <a:solidFill>
                  <a:schemeClr val="accent2">
                    <a:shade val="85000"/>
                    <a:satMod val="155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2">
                      <a:tint val="10000"/>
                      <a:satMod val="155000"/>
                    </a:schemeClr>
                  </a:gs>
                  <a:gs pos="60000">
                    <a:schemeClr val="accent2">
                      <a:tint val="30000"/>
                      <a:satMod val="155000"/>
                    </a:schemeClr>
                  </a:gs>
                  <a:gs pos="100000">
                    <a:schemeClr val="accent2">
                      <a:tint val="73000"/>
                      <a:satMod val="155000"/>
                    </a:schemeClr>
                  </a:gs>
                </a:gsLst>
                <a:lin ang="5400000"/>
              </a:gra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</a:endParaRPr>
          </a:p>
        </p:txBody>
      </p:sp>
      <p:pic>
        <p:nvPicPr>
          <p:cNvPr id="43010" name="Picture 2" descr="J:\BİYOLOJİ SUNUMLARI\PPT\029.Yönetici Moleküller\resim\dna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85800" y="860425"/>
            <a:ext cx="2292350" cy="5768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3011" name="Picture 3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114800" y="838200"/>
            <a:ext cx="4191000" cy="541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6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tr-TR" smtClean="0"/>
              <a:t>www.slaytyerim.com</a:t>
            </a:r>
            <a:endParaRPr lang="tr-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7" dur="1000"/>
                                        <p:tgtEl>
                                          <p:spTgt spid="430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2" dur="1000"/>
                                        <p:tgtEl>
                                          <p:spTgt spid="430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8" descr="next">
            <a:hlinkClick r:id="" action="ppaction://hlinkshowjump?jump=nextslide"/>
          </p:cNvPr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532813" y="6103938"/>
            <a:ext cx="603250" cy="454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1" name="Picture 9" descr="next">
            <a:hlinkClick r:id="" action="ppaction://hlinkshowjump?jump=previousslide"/>
          </p:cNvPr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4925" y="6096000"/>
            <a:ext cx="603250" cy="454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3" name="32 Dikdörtgen"/>
          <p:cNvSpPr/>
          <p:nvPr/>
        </p:nvSpPr>
        <p:spPr>
          <a:xfrm>
            <a:off x="304800" y="228600"/>
            <a:ext cx="8534400" cy="553998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tr-TR" sz="3000" b="1" dirty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Hücre Bölünmeleri – Mitoz &amp; </a:t>
            </a:r>
            <a:r>
              <a:rPr lang="tr-TR" sz="3000" b="1" dirty="0" err="1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Mayoz</a:t>
            </a:r>
            <a:endParaRPr lang="tr-TR" sz="3000" b="1" dirty="0">
              <a:ln w="24500" cmpd="dbl">
                <a:solidFill>
                  <a:schemeClr val="accent2">
                    <a:shade val="85000"/>
                    <a:satMod val="155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2">
                      <a:tint val="10000"/>
                      <a:satMod val="155000"/>
                    </a:schemeClr>
                  </a:gs>
                  <a:gs pos="60000">
                    <a:schemeClr val="accent2">
                      <a:tint val="30000"/>
                      <a:satMod val="155000"/>
                    </a:schemeClr>
                  </a:gs>
                  <a:gs pos="100000">
                    <a:schemeClr val="accent2">
                      <a:tint val="73000"/>
                      <a:satMod val="155000"/>
                    </a:schemeClr>
                  </a:gs>
                </a:gsLst>
                <a:lin ang="5400000"/>
              </a:gra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</a:endParaRPr>
          </a:p>
        </p:txBody>
      </p:sp>
      <p:sp>
        <p:nvSpPr>
          <p:cNvPr id="35" name="34 İçerik Yer Tutucusu"/>
          <p:cNvSpPr>
            <a:spLocks noGrp="1"/>
          </p:cNvSpPr>
          <p:nvPr>
            <p:ph/>
          </p:nvPr>
        </p:nvSpPr>
        <p:spPr>
          <a:xfrm>
            <a:off x="152400" y="838200"/>
            <a:ext cx="8839200" cy="5867400"/>
          </a:xfrm>
        </p:spPr>
        <p:txBody>
          <a:bodyPr/>
          <a:lstStyle/>
          <a:p>
            <a:pPr>
              <a:lnSpc>
                <a:spcPct val="150000"/>
              </a:lnSpc>
              <a:buFontTx/>
              <a:buNone/>
            </a:pPr>
            <a:r>
              <a:rPr lang="tr-TR" sz="1600" smtClean="0">
                <a:latin typeface="Tahoma" pitchFamily="34" charset="0"/>
                <a:cs typeface="Tahoma" pitchFamily="34" charset="0"/>
                <a:sym typeface="Wingdings" pitchFamily="2" charset="2"/>
              </a:rPr>
              <a:t> </a:t>
            </a:r>
            <a:r>
              <a:rPr lang="tr-TR" sz="1600" smtClean="0"/>
              <a:t>Biri anadan biri babadan gelen, şekil ve büyüklükleri aynı olan, aynı özellikler üzerinde etkili </a:t>
            </a:r>
          </a:p>
          <a:p>
            <a:pPr>
              <a:lnSpc>
                <a:spcPct val="150000"/>
              </a:lnSpc>
              <a:buFontTx/>
              <a:buNone/>
            </a:pPr>
            <a:r>
              <a:rPr lang="tr-TR" sz="1600" smtClean="0"/>
              <a:t>olan kromozomlara </a:t>
            </a:r>
            <a:r>
              <a:rPr lang="tr-TR" sz="1600" smtClean="0">
                <a:solidFill>
                  <a:srgbClr val="FF0000"/>
                </a:solidFill>
              </a:rPr>
              <a:t>Homolog Kromozom </a:t>
            </a:r>
            <a:r>
              <a:rPr lang="tr-TR" sz="1600" smtClean="0"/>
              <a:t>denir.</a:t>
            </a:r>
          </a:p>
          <a:p>
            <a:pPr>
              <a:lnSpc>
                <a:spcPct val="150000"/>
              </a:lnSpc>
              <a:buFontTx/>
              <a:buNone/>
            </a:pPr>
            <a:r>
              <a:rPr lang="tr-TR" sz="1600" smtClean="0">
                <a:latin typeface="Tahoma" pitchFamily="34" charset="0"/>
                <a:cs typeface="Tahoma" pitchFamily="34" charset="0"/>
                <a:sym typeface="Wingdings" pitchFamily="2" charset="2"/>
              </a:rPr>
              <a:t> </a:t>
            </a:r>
            <a:r>
              <a:rPr lang="tr-TR" sz="1600" smtClean="0"/>
              <a:t>Bir DNA’nın eşlenmesiyle meydana gelen iki kromatine </a:t>
            </a:r>
            <a:r>
              <a:rPr lang="tr-TR" sz="1600" smtClean="0">
                <a:solidFill>
                  <a:srgbClr val="FF0000"/>
                </a:solidFill>
              </a:rPr>
              <a:t>Kardeş Kromozom </a:t>
            </a:r>
            <a:r>
              <a:rPr lang="tr-TR" sz="1600" smtClean="0"/>
              <a:t>denir.</a:t>
            </a:r>
          </a:p>
          <a:p>
            <a:pPr>
              <a:lnSpc>
                <a:spcPct val="150000"/>
              </a:lnSpc>
              <a:buFontTx/>
              <a:buNone/>
            </a:pPr>
            <a:endParaRPr lang="tr-TR" sz="1600" smtClean="0"/>
          </a:p>
          <a:p>
            <a:pPr>
              <a:lnSpc>
                <a:spcPct val="150000"/>
              </a:lnSpc>
              <a:buFontTx/>
              <a:buNone/>
            </a:pPr>
            <a:endParaRPr lang="tr-TR" sz="1600" smtClean="0"/>
          </a:p>
          <a:p>
            <a:pPr>
              <a:lnSpc>
                <a:spcPct val="150000"/>
              </a:lnSpc>
              <a:buFontTx/>
              <a:buNone/>
            </a:pPr>
            <a:endParaRPr lang="tr-TR" sz="1600" smtClean="0"/>
          </a:p>
          <a:p>
            <a:pPr>
              <a:lnSpc>
                <a:spcPct val="150000"/>
              </a:lnSpc>
              <a:buFontTx/>
              <a:buNone/>
            </a:pPr>
            <a:endParaRPr lang="tr-TR" sz="1600" smtClean="0">
              <a:latin typeface="Tahoma" pitchFamily="34" charset="0"/>
              <a:cs typeface="Tahoma" pitchFamily="34" charset="0"/>
              <a:sym typeface="Wingdings" pitchFamily="2" charset="2"/>
            </a:endParaRPr>
          </a:p>
          <a:p>
            <a:pPr>
              <a:lnSpc>
                <a:spcPct val="150000"/>
              </a:lnSpc>
              <a:buFontTx/>
              <a:buNone/>
            </a:pPr>
            <a:endParaRPr lang="tr-TR" sz="1000" smtClean="0">
              <a:latin typeface="Tahoma" pitchFamily="34" charset="0"/>
              <a:cs typeface="Tahoma" pitchFamily="34" charset="0"/>
              <a:sym typeface="Wingdings" pitchFamily="2" charset="2"/>
            </a:endParaRPr>
          </a:p>
        </p:txBody>
      </p:sp>
      <p:pic>
        <p:nvPicPr>
          <p:cNvPr id="7" name="6 Resim" descr="kromozom-kromatit.JPG"/>
          <p:cNvPicPr>
            <a:picLocks noChangeAspect="1"/>
          </p:cNvPicPr>
          <p:nvPr/>
        </p:nvPicPr>
        <p:blipFill>
          <a:blip r:embed="rId4">
            <a:lum contrast="40000"/>
          </a:blip>
          <a:srcRect/>
          <a:stretch>
            <a:fillRect/>
          </a:stretch>
        </p:blipFill>
        <p:spPr bwMode="auto">
          <a:xfrm>
            <a:off x="1952625" y="2895600"/>
            <a:ext cx="5286375" cy="178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7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tr-TR" smtClean="0"/>
              <a:t>www.slaytyerim.com</a:t>
            </a:r>
            <a:endParaRPr lang="tr-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1000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1000"/>
                                        <p:tgtEl>
                                          <p:spTgt spid="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1000"/>
                                        <p:tgtEl>
                                          <p:spTgt spid="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8" descr="next">
            <a:hlinkClick r:id="" action="ppaction://hlinkshowjump?jump=nextslide"/>
          </p:cNvPr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532813" y="6103938"/>
            <a:ext cx="603250" cy="454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5" name="Picture 9" descr="next">
            <a:hlinkClick r:id="" action="ppaction://hlinkshowjump?jump=previousslide"/>
          </p:cNvPr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4925" y="6096000"/>
            <a:ext cx="603250" cy="454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3" name="32 Dikdörtgen"/>
          <p:cNvSpPr/>
          <p:nvPr/>
        </p:nvSpPr>
        <p:spPr>
          <a:xfrm>
            <a:off x="304800" y="228600"/>
            <a:ext cx="8534400" cy="553998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tr-TR" sz="3000" b="1" dirty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Hücre Bölünmeleri – Mitoz &amp; </a:t>
            </a:r>
            <a:r>
              <a:rPr lang="tr-TR" sz="3000" b="1" dirty="0" err="1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Mayoz</a:t>
            </a:r>
            <a:endParaRPr lang="tr-TR" sz="3000" b="1" dirty="0">
              <a:ln w="24500" cmpd="dbl">
                <a:solidFill>
                  <a:schemeClr val="accent2">
                    <a:shade val="85000"/>
                    <a:satMod val="155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2">
                      <a:tint val="10000"/>
                      <a:satMod val="155000"/>
                    </a:schemeClr>
                  </a:gs>
                  <a:gs pos="60000">
                    <a:schemeClr val="accent2">
                      <a:tint val="30000"/>
                      <a:satMod val="155000"/>
                    </a:schemeClr>
                  </a:gs>
                  <a:gs pos="100000">
                    <a:schemeClr val="accent2">
                      <a:tint val="73000"/>
                      <a:satMod val="155000"/>
                    </a:schemeClr>
                  </a:gs>
                </a:gsLst>
                <a:lin ang="5400000"/>
              </a:gra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</a:endParaRPr>
          </a:p>
        </p:txBody>
      </p:sp>
      <p:sp>
        <p:nvSpPr>
          <p:cNvPr id="35" name="34 İçerik Yer Tutucusu"/>
          <p:cNvSpPr>
            <a:spLocks noGrp="1"/>
          </p:cNvSpPr>
          <p:nvPr>
            <p:ph/>
          </p:nvPr>
        </p:nvSpPr>
        <p:spPr>
          <a:xfrm>
            <a:off x="152400" y="838200"/>
            <a:ext cx="8839200" cy="1905000"/>
          </a:xfrm>
        </p:spPr>
        <p:txBody>
          <a:bodyPr/>
          <a:lstStyle/>
          <a:p>
            <a:pPr>
              <a:lnSpc>
                <a:spcPct val="150000"/>
              </a:lnSpc>
              <a:buFontTx/>
              <a:buNone/>
            </a:pPr>
            <a:r>
              <a:rPr lang="tr-TR" sz="1600" smtClean="0">
                <a:latin typeface="Tahoma" pitchFamily="34" charset="0"/>
                <a:cs typeface="Tahoma" pitchFamily="34" charset="0"/>
                <a:sym typeface="Wingdings" pitchFamily="2" charset="2"/>
              </a:rPr>
              <a:t> </a:t>
            </a:r>
            <a:r>
              <a:rPr lang="tr-TR" sz="1600" smtClean="0"/>
              <a:t>Kromozomların iğ ipliklerine bağlandığı yere </a:t>
            </a:r>
            <a:r>
              <a:rPr lang="tr-TR" sz="1600" smtClean="0">
                <a:solidFill>
                  <a:srgbClr val="FF0000"/>
                </a:solidFill>
              </a:rPr>
              <a:t>sentromer</a:t>
            </a:r>
            <a:r>
              <a:rPr lang="tr-TR" sz="1600" smtClean="0"/>
              <a:t> denir.  </a:t>
            </a:r>
          </a:p>
          <a:p>
            <a:pPr>
              <a:lnSpc>
                <a:spcPct val="150000"/>
              </a:lnSpc>
              <a:buFontTx/>
              <a:buNone/>
            </a:pPr>
            <a:r>
              <a:rPr lang="tr-TR" sz="1600" smtClean="0">
                <a:latin typeface="Tahoma" pitchFamily="34" charset="0"/>
                <a:cs typeface="Tahoma" pitchFamily="34" charset="0"/>
                <a:sym typeface="Wingdings" pitchFamily="2" charset="2"/>
              </a:rPr>
              <a:t> </a:t>
            </a:r>
            <a:r>
              <a:rPr lang="tr-TR" sz="1600" smtClean="0"/>
              <a:t>Kromozomlar Sentromerde </a:t>
            </a:r>
            <a:r>
              <a:rPr lang="tr-TR" sz="1600" smtClean="0">
                <a:solidFill>
                  <a:srgbClr val="FF0000"/>
                </a:solidFill>
              </a:rPr>
              <a:t>kinetekor</a:t>
            </a:r>
            <a:r>
              <a:rPr lang="tr-TR" sz="1600" smtClean="0"/>
              <a:t> adı verilen proteinlere bağlanır.</a:t>
            </a:r>
          </a:p>
          <a:p>
            <a:pPr>
              <a:lnSpc>
                <a:spcPct val="150000"/>
              </a:lnSpc>
              <a:buFontTx/>
              <a:buNone/>
            </a:pPr>
            <a:r>
              <a:rPr lang="tr-TR" sz="1600" smtClean="0">
                <a:latin typeface="Tahoma" pitchFamily="34" charset="0"/>
                <a:cs typeface="Tahoma" pitchFamily="34" charset="0"/>
                <a:sym typeface="Wingdings" pitchFamily="2" charset="2"/>
              </a:rPr>
              <a:t> </a:t>
            </a:r>
            <a:r>
              <a:rPr lang="tr-TR" sz="1600" smtClean="0"/>
              <a:t>Vücut özelliklerini belirleyen kromozomlara </a:t>
            </a:r>
            <a:r>
              <a:rPr lang="tr-TR" sz="1600" smtClean="0">
                <a:solidFill>
                  <a:srgbClr val="FF0000"/>
                </a:solidFill>
              </a:rPr>
              <a:t>somatik (otozomal) kromozomlar </a:t>
            </a:r>
            <a:r>
              <a:rPr lang="tr-TR" sz="1600" smtClean="0"/>
              <a:t>denir.</a:t>
            </a:r>
          </a:p>
          <a:p>
            <a:pPr>
              <a:lnSpc>
                <a:spcPct val="150000"/>
              </a:lnSpc>
              <a:buFontTx/>
              <a:buNone/>
            </a:pPr>
            <a:r>
              <a:rPr lang="tr-TR" sz="1600" smtClean="0">
                <a:latin typeface="Tahoma" pitchFamily="34" charset="0"/>
                <a:cs typeface="Tahoma" pitchFamily="34" charset="0"/>
                <a:sym typeface="Wingdings" pitchFamily="2" charset="2"/>
              </a:rPr>
              <a:t> </a:t>
            </a:r>
            <a:r>
              <a:rPr lang="tr-TR" sz="1600" smtClean="0"/>
              <a:t>İki kromozom cinsiyeti belirler. Bunlara cinsiyet (gonozomal) kromozomlar denir.  XX veya XY</a:t>
            </a:r>
            <a:endParaRPr lang="tr-TR" sz="1600" smtClean="0">
              <a:latin typeface="Tahoma" pitchFamily="34" charset="0"/>
              <a:cs typeface="Tahoma" pitchFamily="34" charset="0"/>
            </a:endParaRPr>
          </a:p>
        </p:txBody>
      </p:sp>
      <p:pic>
        <p:nvPicPr>
          <p:cNvPr id="6" name="5 Resim" descr="kromozom.jpg"/>
          <p:cNvPicPr>
            <a:picLocks noChangeAspect="1"/>
          </p:cNvPicPr>
          <p:nvPr/>
        </p:nvPicPr>
        <p:blipFill>
          <a:blip r:embed="rId4">
            <a:lum bright="-20000" contrast="40000"/>
          </a:blip>
          <a:srcRect/>
          <a:stretch>
            <a:fillRect/>
          </a:stretch>
        </p:blipFill>
        <p:spPr bwMode="auto">
          <a:xfrm>
            <a:off x="3467100" y="2971800"/>
            <a:ext cx="2095500" cy="3313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6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tr-TR" smtClean="0"/>
              <a:t>www.slaytyerim.com</a:t>
            </a:r>
            <a:endParaRPr lang="tr-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1000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1000"/>
                                        <p:tgtEl>
                                          <p:spTgt spid="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1000"/>
                                        <p:tgtEl>
                                          <p:spTgt spid="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1000"/>
                                        <p:tgtEl>
                                          <p:spTgt spid="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8" descr="next">
            <a:hlinkClick r:id="" action="ppaction://hlinkshowjump?jump=nextslide"/>
          </p:cNvPr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532813" y="6103938"/>
            <a:ext cx="603250" cy="454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19" name="Picture 9" descr="next">
            <a:hlinkClick r:id="" action="ppaction://hlinkshowjump?jump=previousslide"/>
          </p:cNvPr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4925" y="6096000"/>
            <a:ext cx="603250" cy="454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3" name="32 Dikdörtgen"/>
          <p:cNvSpPr/>
          <p:nvPr/>
        </p:nvSpPr>
        <p:spPr>
          <a:xfrm>
            <a:off x="304800" y="228600"/>
            <a:ext cx="8534400" cy="553998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tr-TR" sz="3000" b="1" dirty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Hücre Bölünmeleri – Mitoz &amp; </a:t>
            </a:r>
            <a:r>
              <a:rPr lang="tr-TR" sz="3000" b="1" dirty="0" err="1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Mayoz</a:t>
            </a:r>
            <a:endParaRPr lang="tr-TR" sz="3000" b="1" dirty="0">
              <a:ln w="24500" cmpd="dbl">
                <a:solidFill>
                  <a:schemeClr val="accent2">
                    <a:shade val="85000"/>
                    <a:satMod val="155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2">
                      <a:tint val="10000"/>
                      <a:satMod val="155000"/>
                    </a:schemeClr>
                  </a:gs>
                  <a:gs pos="60000">
                    <a:schemeClr val="accent2">
                      <a:tint val="30000"/>
                      <a:satMod val="155000"/>
                    </a:schemeClr>
                  </a:gs>
                  <a:gs pos="100000">
                    <a:schemeClr val="accent2">
                      <a:tint val="73000"/>
                      <a:satMod val="155000"/>
                    </a:schemeClr>
                  </a:gs>
                </a:gsLst>
                <a:lin ang="5400000"/>
              </a:gra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</a:endParaRPr>
          </a:p>
        </p:txBody>
      </p:sp>
      <p:sp>
        <p:nvSpPr>
          <p:cNvPr id="35" name="34 İçerik Yer Tutucusu"/>
          <p:cNvSpPr>
            <a:spLocks noGrp="1"/>
          </p:cNvSpPr>
          <p:nvPr>
            <p:ph/>
          </p:nvPr>
        </p:nvSpPr>
        <p:spPr>
          <a:xfrm>
            <a:off x="304800" y="838200"/>
            <a:ext cx="8458200" cy="2514600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tr-TR" sz="1700" b="1" smtClean="0">
                <a:solidFill>
                  <a:srgbClr val="FF0000"/>
                </a:solidFill>
              </a:rPr>
              <a:t>Hücre Bölünmeleri</a:t>
            </a:r>
          </a:p>
          <a:p>
            <a:pPr eaLnBrk="1" hangingPunct="1">
              <a:buFontTx/>
              <a:buNone/>
            </a:pPr>
            <a:endParaRPr lang="tr-TR" sz="1700" b="1" smtClean="0">
              <a:solidFill>
                <a:srgbClr val="FF0000"/>
              </a:solidFill>
            </a:endParaRPr>
          </a:p>
          <a:p>
            <a:pPr eaLnBrk="1" hangingPunct="1">
              <a:buFontTx/>
              <a:buNone/>
            </a:pPr>
            <a:r>
              <a:rPr lang="tr-TR" sz="1600" b="1" smtClean="0">
                <a:solidFill>
                  <a:srgbClr val="FF0000"/>
                </a:solidFill>
              </a:rPr>
              <a:t>1- Amitoz hücre bölünmesi</a:t>
            </a:r>
          </a:p>
          <a:p>
            <a:pPr eaLnBrk="1" hangingPunct="1">
              <a:lnSpc>
                <a:spcPct val="150000"/>
              </a:lnSpc>
              <a:buFont typeface="Wingdings" pitchFamily="2" charset="2"/>
              <a:buChar char="["/>
            </a:pPr>
            <a:r>
              <a:rPr lang="tr-TR" sz="1600" smtClean="0"/>
              <a:t>Çekirdek zarı erimeden boğumlanarak ikiye bölünür. Daha sonra sitoplazma boğumlanarak ikiye bölünür. </a:t>
            </a:r>
          </a:p>
          <a:p>
            <a:pPr eaLnBrk="1" hangingPunct="1">
              <a:lnSpc>
                <a:spcPct val="150000"/>
              </a:lnSpc>
              <a:buFont typeface="Wingdings" pitchFamily="2" charset="2"/>
              <a:buChar char="["/>
            </a:pPr>
            <a:r>
              <a:rPr lang="tr-TR" sz="1600" smtClean="0"/>
              <a:t>Sonuçta iki yeni hücre meydana gelir. </a:t>
            </a:r>
          </a:p>
          <a:p>
            <a:pPr eaLnBrk="1" hangingPunct="1">
              <a:lnSpc>
                <a:spcPct val="150000"/>
              </a:lnSpc>
              <a:buFont typeface="Wingdings" pitchFamily="2" charset="2"/>
              <a:buChar char="["/>
            </a:pPr>
            <a:r>
              <a:rPr lang="tr-TR" sz="1600" smtClean="0"/>
              <a:t>Tek hücrelilerde görülür.</a:t>
            </a:r>
          </a:p>
        </p:txBody>
      </p:sp>
      <p:pic>
        <p:nvPicPr>
          <p:cNvPr id="8198" name="Picture 7"/>
          <p:cNvPicPr>
            <a:picLocks noChangeAspect="1" noChangeArrowheads="1"/>
          </p:cNvPicPr>
          <p:nvPr/>
        </p:nvPicPr>
        <p:blipFill>
          <a:blip r:embed="rId4">
            <a:lum bright="-10000" contrast="20000"/>
          </a:blip>
          <a:srcRect/>
          <a:stretch>
            <a:fillRect/>
          </a:stretch>
        </p:blipFill>
        <p:spPr bwMode="auto">
          <a:xfrm>
            <a:off x="2597150" y="4127500"/>
            <a:ext cx="4032250" cy="1206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6 Metin kutusu"/>
          <p:cNvSpPr txBox="1">
            <a:spLocks noChangeArrowheads="1"/>
          </p:cNvSpPr>
          <p:nvPr/>
        </p:nvSpPr>
        <p:spPr bwMode="auto">
          <a:xfrm>
            <a:off x="2514600" y="5562600"/>
            <a:ext cx="419100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tr-TR"/>
              <a:t>Bira Mayasında Amitoz Bölünme (Tomurcuklanma)</a:t>
            </a:r>
          </a:p>
        </p:txBody>
      </p:sp>
      <p:sp>
        <p:nvSpPr>
          <p:cNvPr id="8" name="7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tr-TR" smtClean="0"/>
              <a:t>www.slaytyerim.com</a:t>
            </a:r>
            <a:endParaRPr lang="tr-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1000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1000"/>
                                        <p:tgtEl>
                                          <p:spTgt spid="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1000"/>
                                        <p:tgtEl>
                                          <p:spTgt spid="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1000"/>
                                        <p:tgtEl>
                                          <p:spTgt spid="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1000"/>
                                        <p:tgtEl>
                                          <p:spTgt spid="3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2000" fill="hold"/>
                                        <p:tgtEl>
                                          <p:spTgt spid="81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2000" fill="hold"/>
                                        <p:tgtEl>
                                          <p:spTgt spid="81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8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6 İçerik Yer Tutucusu" descr="hücrenin hayat devri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648200" y="1676400"/>
            <a:ext cx="4267200" cy="3624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3" name="Picture 8" descr="next">
            <a:hlinkClick r:id="" action="ppaction://hlinkshowjump?jump=nextslide"/>
          </p:cNvPr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532813" y="6103938"/>
            <a:ext cx="603250" cy="454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4" name="Picture 9" descr="next">
            <a:hlinkClick r:id="" action="ppaction://hlinkshowjump?jump=previousslide"/>
          </p:cNvPr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4925" y="6096000"/>
            <a:ext cx="603250" cy="454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3" name="32 Dikdörtgen"/>
          <p:cNvSpPr/>
          <p:nvPr/>
        </p:nvSpPr>
        <p:spPr>
          <a:xfrm>
            <a:off x="304800" y="228600"/>
            <a:ext cx="8534400" cy="553998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tr-TR" sz="3000" b="1" dirty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Hücre Bölünmeleri – Mitoz &amp; </a:t>
            </a:r>
            <a:r>
              <a:rPr lang="tr-TR" sz="3000" b="1" dirty="0" err="1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Mayoz</a:t>
            </a:r>
            <a:endParaRPr lang="tr-TR" sz="3000" b="1" dirty="0">
              <a:ln w="24500" cmpd="dbl">
                <a:solidFill>
                  <a:schemeClr val="accent2">
                    <a:shade val="85000"/>
                    <a:satMod val="155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2">
                      <a:tint val="10000"/>
                      <a:satMod val="155000"/>
                    </a:schemeClr>
                  </a:gs>
                  <a:gs pos="60000">
                    <a:schemeClr val="accent2">
                      <a:tint val="30000"/>
                      <a:satMod val="155000"/>
                    </a:schemeClr>
                  </a:gs>
                  <a:gs pos="100000">
                    <a:schemeClr val="accent2">
                      <a:tint val="73000"/>
                      <a:satMod val="155000"/>
                    </a:schemeClr>
                  </a:gs>
                </a:gsLst>
                <a:lin ang="5400000"/>
              </a:gra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</a:endParaRPr>
          </a:p>
        </p:txBody>
      </p:sp>
      <p:sp>
        <p:nvSpPr>
          <p:cNvPr id="35" name="34 İçerik Yer Tutucusu"/>
          <p:cNvSpPr>
            <a:spLocks noGrp="1"/>
          </p:cNvSpPr>
          <p:nvPr>
            <p:ph/>
          </p:nvPr>
        </p:nvSpPr>
        <p:spPr>
          <a:xfrm>
            <a:off x="304800" y="838200"/>
            <a:ext cx="4800600" cy="4191000"/>
          </a:xfrm>
        </p:spPr>
        <p:txBody>
          <a:bodyPr/>
          <a:lstStyle/>
          <a:p>
            <a:pPr eaLnBrk="1" hangingPunct="1">
              <a:lnSpc>
                <a:spcPct val="150000"/>
              </a:lnSpc>
              <a:buFontTx/>
              <a:buNone/>
              <a:defRPr/>
            </a:pPr>
            <a:r>
              <a:rPr lang="tr-TR" sz="1600" b="1" dirty="0" smtClean="0">
                <a:solidFill>
                  <a:srgbClr val="FF0000"/>
                </a:solidFill>
              </a:rPr>
              <a:t>2- Mitoz hücre bölünmesi</a:t>
            </a:r>
          </a:p>
          <a:p>
            <a:pPr eaLnBrk="1" hangingPunct="1">
              <a:lnSpc>
                <a:spcPct val="150000"/>
              </a:lnSpc>
              <a:buFontTx/>
              <a:buNone/>
              <a:defRPr/>
            </a:pPr>
            <a:r>
              <a:rPr lang="tr-TR" sz="1600" b="1" dirty="0" smtClean="0">
                <a:solidFill>
                  <a:srgbClr val="7030A0"/>
                </a:solidFill>
              </a:rPr>
              <a:t>Hücre Döngüsü</a:t>
            </a:r>
          </a:p>
          <a:p>
            <a:pPr>
              <a:lnSpc>
                <a:spcPct val="150000"/>
              </a:lnSpc>
              <a:buFontTx/>
              <a:buNone/>
              <a:defRPr/>
            </a:pPr>
            <a:r>
              <a:rPr lang="tr-TR" sz="16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G</a:t>
            </a:r>
            <a:r>
              <a:rPr lang="tr-TR" sz="1600" b="1" baseline="-250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1</a:t>
            </a:r>
            <a:r>
              <a:rPr lang="tr-TR" sz="16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  <a:cs typeface="Tahoma" pitchFamily="34" charset="0"/>
                <a:sym typeface="Wingdings" pitchFamily="2" charset="2"/>
              </a:rPr>
              <a:t> Evresi:</a:t>
            </a:r>
            <a:r>
              <a:rPr lang="tr-TR" sz="16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  <a:cs typeface="Tahoma" pitchFamily="34" charset="0"/>
                <a:sym typeface="Wingdings" pitchFamily="2" charset="2"/>
              </a:rPr>
              <a:t> </a:t>
            </a:r>
          </a:p>
          <a:p>
            <a:pPr>
              <a:lnSpc>
                <a:spcPct val="150000"/>
              </a:lnSpc>
              <a:buFontTx/>
              <a:buNone/>
              <a:defRPr/>
            </a:pPr>
            <a:r>
              <a:rPr lang="tr-TR" sz="1600" dirty="0" smtClean="0">
                <a:latin typeface="Tahoma" pitchFamily="34" charset="0"/>
                <a:cs typeface="Tahoma" pitchFamily="34" charset="0"/>
                <a:sym typeface="Wingdings" pitchFamily="2" charset="2"/>
              </a:rPr>
              <a:t>◊ Yaklaşık 8 saat sürer. </a:t>
            </a:r>
          </a:p>
          <a:p>
            <a:pPr>
              <a:lnSpc>
                <a:spcPct val="150000"/>
              </a:lnSpc>
              <a:buFontTx/>
              <a:buNone/>
              <a:defRPr/>
            </a:pPr>
            <a:r>
              <a:rPr lang="tr-TR" sz="1600" dirty="0" smtClean="0">
                <a:latin typeface="Tahoma" pitchFamily="34" charset="0"/>
                <a:cs typeface="Tahoma" pitchFamily="34" charset="0"/>
                <a:sym typeface="Wingdings" pitchFamily="2" charset="2"/>
              </a:rPr>
              <a:t>◊ Ribozom ve diğer organeller çoğaltılır. </a:t>
            </a:r>
          </a:p>
          <a:p>
            <a:pPr>
              <a:lnSpc>
                <a:spcPct val="150000"/>
              </a:lnSpc>
              <a:buFontTx/>
              <a:buNone/>
              <a:defRPr/>
            </a:pPr>
            <a:r>
              <a:rPr lang="tr-TR" sz="1600" dirty="0" smtClean="0">
                <a:latin typeface="Tahoma" pitchFamily="34" charset="0"/>
                <a:cs typeface="Tahoma" pitchFamily="34" charset="0"/>
                <a:sym typeface="Wingdings" pitchFamily="2" charset="2"/>
              </a:rPr>
              <a:t>◊ Hücre bölünmesi için gerekli proteinler, </a:t>
            </a:r>
          </a:p>
          <a:p>
            <a:pPr>
              <a:lnSpc>
                <a:spcPct val="150000"/>
              </a:lnSpc>
              <a:buFontTx/>
              <a:buNone/>
              <a:defRPr/>
            </a:pPr>
            <a:r>
              <a:rPr lang="tr-TR" sz="1600" dirty="0" smtClean="0">
                <a:latin typeface="Tahoma" pitchFamily="34" charset="0"/>
                <a:cs typeface="Tahoma" pitchFamily="34" charset="0"/>
                <a:sym typeface="Wingdings" pitchFamily="2" charset="2"/>
              </a:rPr>
              <a:t>    ATP sentezlenir. Çünkü hücre bölünmeye </a:t>
            </a:r>
          </a:p>
          <a:p>
            <a:pPr>
              <a:lnSpc>
                <a:spcPct val="150000"/>
              </a:lnSpc>
              <a:buFontTx/>
              <a:buNone/>
              <a:defRPr/>
            </a:pPr>
            <a:r>
              <a:rPr lang="tr-TR" sz="1600" dirty="0" smtClean="0">
                <a:latin typeface="Tahoma" pitchFamily="34" charset="0"/>
                <a:cs typeface="Tahoma" pitchFamily="34" charset="0"/>
                <a:sym typeface="Wingdings" pitchFamily="2" charset="2"/>
              </a:rPr>
              <a:t>    geçtikten sonra </a:t>
            </a:r>
            <a:r>
              <a:rPr lang="tr-TR" sz="1600" dirty="0" err="1" smtClean="0">
                <a:latin typeface="Tahoma" pitchFamily="34" charset="0"/>
                <a:cs typeface="Tahoma" pitchFamily="34" charset="0"/>
                <a:sym typeface="Wingdings" pitchFamily="2" charset="2"/>
              </a:rPr>
              <a:t>metabolik</a:t>
            </a:r>
            <a:r>
              <a:rPr lang="tr-TR" sz="1600" dirty="0" smtClean="0">
                <a:latin typeface="Tahoma" pitchFamily="34" charset="0"/>
                <a:cs typeface="Tahoma" pitchFamily="34" charset="0"/>
                <a:sym typeface="Wingdings" pitchFamily="2" charset="2"/>
              </a:rPr>
              <a:t> faaliyetlerin çoğunu </a:t>
            </a:r>
          </a:p>
          <a:p>
            <a:pPr>
              <a:lnSpc>
                <a:spcPct val="150000"/>
              </a:lnSpc>
              <a:buFontTx/>
              <a:buNone/>
              <a:defRPr/>
            </a:pPr>
            <a:r>
              <a:rPr lang="tr-TR" sz="1600" dirty="0" smtClean="0">
                <a:latin typeface="Tahoma" pitchFamily="34" charset="0"/>
                <a:cs typeface="Tahoma" pitchFamily="34" charset="0"/>
                <a:sym typeface="Wingdings" pitchFamily="2" charset="2"/>
              </a:rPr>
              <a:t>    durdurur. </a:t>
            </a:r>
          </a:p>
          <a:p>
            <a:pPr>
              <a:lnSpc>
                <a:spcPct val="150000"/>
              </a:lnSpc>
              <a:buFontTx/>
              <a:buNone/>
              <a:defRPr/>
            </a:pPr>
            <a:r>
              <a:rPr lang="tr-TR" sz="1600" dirty="0" smtClean="0">
                <a:latin typeface="Tahoma" pitchFamily="34" charset="0"/>
                <a:cs typeface="Tahoma" pitchFamily="34" charset="0"/>
                <a:sym typeface="Wingdings" pitchFamily="2" charset="2"/>
              </a:rPr>
              <a:t>◊ Hücre yüzeyi incelir ve kırışmaya başlar.</a:t>
            </a:r>
          </a:p>
        </p:txBody>
      </p:sp>
      <p:sp>
        <p:nvSpPr>
          <p:cNvPr id="7" name="6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tr-TR" smtClean="0"/>
              <a:t>www.slaytyerim.com</a:t>
            </a:r>
            <a:endParaRPr lang="tr-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1000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1000"/>
                                        <p:tgtEl>
                                          <p:spTgt spid="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1000"/>
                                        <p:tgtEl>
                                          <p:spTgt spid="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1000"/>
                                        <p:tgtEl>
                                          <p:spTgt spid="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1000"/>
                                        <p:tgtEl>
                                          <p:spTgt spid="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1000"/>
                                        <p:tgtEl>
                                          <p:spTgt spid="3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7" dur="1000"/>
                                        <p:tgtEl>
                                          <p:spTgt spid="3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2" dur="1000"/>
                                        <p:tgtEl>
                                          <p:spTgt spid="3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7" dur="1000"/>
                                        <p:tgtEl>
                                          <p:spTgt spid="3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2" dur="1000"/>
                                        <p:tgtEl>
                                          <p:spTgt spid="3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5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biyoloji_24-_hucre_bolunmeleri">
  <a:themeElements>
    <a:clrScheme name="Varsayılan Tasarım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Varsayılan Tasarım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Varsayılan Tasarım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arsayılan Tasarım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arsayılan Tasarım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arsayılan Tasarım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arsayılan Tasarım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arsayılan Tasarım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arsayılan Tasarım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arsayılan Tasarım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arsayılan Tasarım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arsayılan Tasarım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arsayılan Tasarım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arsayılan Tasarım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is Teması">
  <a:themeElements>
    <a:clrScheme name="Ofis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biyoloji_24-_hucre_bolunmeleri</Template>
  <TotalTime>4</TotalTime>
  <Words>1300</Words>
  <Application>Microsoft Office PowerPoint</Application>
  <PresentationFormat>Ekran Gösterisi (4:3)</PresentationFormat>
  <Paragraphs>184</Paragraphs>
  <Slides>21</Slides>
  <Notes>0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7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21</vt:i4>
      </vt:variant>
    </vt:vector>
  </HeadingPairs>
  <TitlesOfParts>
    <vt:vector size="29" baseType="lpstr">
      <vt:lpstr>Arial</vt:lpstr>
      <vt:lpstr>Calibri</vt:lpstr>
      <vt:lpstr>Georgia</vt:lpstr>
      <vt:lpstr>Monotype Corsiva</vt:lpstr>
      <vt:lpstr>Verdana</vt:lpstr>
      <vt:lpstr>Tahoma</vt:lpstr>
      <vt:lpstr>Wingdings</vt:lpstr>
      <vt:lpstr>biyoloji_24-_hucre_bolunmeleri</vt:lpstr>
      <vt:lpstr>Slayt 1</vt:lpstr>
      <vt:lpstr>Slayt 2</vt:lpstr>
      <vt:lpstr>Slayt 3</vt:lpstr>
      <vt:lpstr>Slayt 4</vt:lpstr>
      <vt:lpstr>Slayt 5</vt:lpstr>
      <vt:lpstr>Slayt 6</vt:lpstr>
      <vt:lpstr>Slayt 7</vt:lpstr>
      <vt:lpstr>Slayt 8</vt:lpstr>
      <vt:lpstr>Slayt 9</vt:lpstr>
      <vt:lpstr>Slayt 10</vt:lpstr>
      <vt:lpstr>Slayt 11</vt:lpstr>
      <vt:lpstr>Slayt 12</vt:lpstr>
      <vt:lpstr>Slayt 13</vt:lpstr>
      <vt:lpstr>Slayt 14</vt:lpstr>
      <vt:lpstr>Slayt 15</vt:lpstr>
      <vt:lpstr>Slayt 16</vt:lpstr>
      <vt:lpstr>Slayt 17</vt:lpstr>
      <vt:lpstr>Slayt 18</vt:lpstr>
      <vt:lpstr>Slayt 19</vt:lpstr>
      <vt:lpstr>Slayt 20</vt:lpstr>
      <vt:lpstr>Slayt 21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Slayt 1</dc:title>
  <dc:creator>User</dc:creator>
  <cp:lastModifiedBy>User</cp:lastModifiedBy>
  <cp:revision>1</cp:revision>
  <dcterms:created xsi:type="dcterms:W3CDTF">2016-01-05T00:46:39Z</dcterms:created>
  <dcterms:modified xsi:type="dcterms:W3CDTF">2016-01-05T00:50:55Z</dcterms:modified>
</cp:coreProperties>
</file>