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78" r:id="rId4"/>
    <p:sldId id="263" r:id="rId5"/>
    <p:sldId id="264" r:id="rId6"/>
    <p:sldId id="265" r:id="rId7"/>
    <p:sldId id="279" r:id="rId8"/>
    <p:sldId id="260" r:id="rId9"/>
    <p:sldId id="266" r:id="rId10"/>
    <p:sldId id="267" r:id="rId11"/>
    <p:sldId id="268" r:id="rId12"/>
    <p:sldId id="269" r:id="rId13"/>
    <p:sldId id="280" r:id="rId14"/>
    <p:sldId id="270" r:id="rId15"/>
    <p:sldId id="276" r:id="rId16"/>
    <p:sldId id="271" r:id="rId17"/>
    <p:sldId id="272" r:id="rId18"/>
    <p:sldId id="277" r:id="rId19"/>
    <p:sldId id="275" r:id="rId20"/>
    <p:sldId id="273" r:id="rId21"/>
    <p:sldId id="281" r:id="rId2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797" autoAdjust="0"/>
    <p:restoredTop sz="97013" autoAdjust="0"/>
  </p:normalViewPr>
  <p:slideViewPr>
    <p:cSldViewPr>
      <p:cViewPr varScale="1">
        <p:scale>
          <a:sx n="73" d="100"/>
          <a:sy n="73" d="100"/>
        </p:scale>
        <p:origin x="-14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23B9F-6C26-4AE4-B3CE-C71D2311DBD2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D5A9D-5337-4A86-8F30-FF261E8D908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7892D-84F8-4E46-B266-BA8BA2FD87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03233-33FA-4454-B323-020C936CAE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E265B-C94C-4D4F-BC78-7E46EE7694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039D6-B11E-4114-93D8-0DD85D48EC8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23DD8-AD48-49E3-9CC7-09EB60EB12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7CC58-A032-4122-8CFF-30EE599A80B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F3940-1C25-4321-A58A-7FD247BA0A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F57F3-4760-43FA-8EB9-C95630F440C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F4CE8-5704-48FC-9C69-95437E14AE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EF718-4E61-4644-AFD2-5D93123F494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7DA5-381C-4860-BF57-663A4E28EB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49CC5-E836-4912-9DE2-CC91EFEDE63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4B21D-4751-43AF-A2E0-57A20CA8A2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8F0F16F-DF96-403E-A8BA-1BE6C8EF93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762000" y="381000"/>
            <a:ext cx="7696200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</a:t>
            </a:r>
            <a:endParaRPr lang="tr-TR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053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722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J:\BİYOLOJİ SUNUMLARI\PPT\029.Yönetici Moleküller\resim\d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592263"/>
            <a:ext cx="2514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1" descr="0000000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4572008"/>
            <a:ext cx="3227387" cy="91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534400" cy="167640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S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Evresi:</a:t>
            </a:r>
            <a:r>
              <a:rPr lang="tr-T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Yaklaşık 8 saat sürer. DNA eşlenir. Hücre yüzeyi düzelir. S evresi geçirmeyen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hücre bölünemez. DNA bir sonraki hücre bölünmesine kadar beşlenmez.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Evresi:</a:t>
            </a:r>
            <a:r>
              <a:rPr lang="tr-T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4,5 saat kadar sürer. Eşlenmiş DNA’lar türe özgü olarak kısalıp kalınlaşarak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boyanabilir kromozom halini alırlar. Mitozda eşit dağılımın yapılabilmesi için bu şarttır.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endParaRPr lang="tr-TR" sz="1600" dirty="0" smtClean="0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667000"/>
            <a:ext cx="27162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34 İçerik Yer Tutucusu"/>
          <p:cNvSpPr txBox="1">
            <a:spLocks/>
          </p:cNvSpPr>
          <p:nvPr/>
        </p:nvSpPr>
        <p:spPr bwMode="auto">
          <a:xfrm>
            <a:off x="3352800" y="31242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Bölünmeye hazır, diploit bir hücre</a:t>
            </a:r>
            <a:endParaRPr lang="tr-TR" sz="1600"/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495800"/>
            <a:ext cx="30067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34 İçerik Yer Tutucusu"/>
          <p:cNvSpPr txBox="1">
            <a:spLocks/>
          </p:cNvSpPr>
          <p:nvPr/>
        </p:nvSpPr>
        <p:spPr bwMode="auto">
          <a:xfrm>
            <a:off x="3352800" y="4800600"/>
            <a:ext cx="5410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, S ve 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tr-TR" sz="1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</a:t>
            </a: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safhalarını içerir. DNA’nın eşlendiği, protein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sentezinin hızlı olduğu safhadır. </a:t>
            </a:r>
            <a:r>
              <a:rPr lang="tr-TR" sz="1600" dirty="0" err="1">
                <a:latin typeface="Tahoma" pitchFamily="34" charset="0"/>
                <a:cs typeface="Tahoma" pitchFamily="34" charset="0"/>
                <a:sym typeface="Wingdings" pitchFamily="2" charset="2"/>
              </a:rPr>
              <a:t>Sentrozomlar</a:t>
            </a: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 eşlenir.</a:t>
            </a:r>
            <a:endParaRPr lang="tr-TR" sz="1600" dirty="0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34 İçerik Yer Tutucusu"/>
          <p:cNvSpPr txBox="1">
            <a:spLocks/>
          </p:cNvSpPr>
          <p:nvPr/>
        </p:nvSpPr>
        <p:spPr bwMode="auto">
          <a:xfrm>
            <a:off x="3352800" y="838200"/>
            <a:ext cx="541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Sentrozomlar zıt kutuplara çekilerek iğ ipliklerini meydana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getirirler. Bitki hücrelerinde iğ iplikleri sitoplazmadaki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mikrotübüller tarafından meydana getirilir. Çekirdekçik,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çekirdek zarı kaybolur. Kromozomlar sitoplazmaya dağılır.</a:t>
            </a:r>
            <a:endParaRPr lang="tr-TR" sz="160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263" y="838200"/>
            <a:ext cx="2638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138" y="2590800"/>
            <a:ext cx="29622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34 İçerik Yer Tutucusu"/>
          <p:cNvSpPr txBox="1">
            <a:spLocks/>
          </p:cNvSpPr>
          <p:nvPr/>
        </p:nvSpPr>
        <p:spPr bwMode="auto">
          <a:xfrm>
            <a:off x="3352800" y="2743200"/>
            <a:ext cx="5410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Kardeş kromatitler hücrenin ortasında toplanırlar.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Kromozomlar, sentrozomlardan salınan iğ ipliklerine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sentromerlerinden (kinetekor) bağlanırlar.</a:t>
            </a:r>
            <a:endParaRPr lang="tr-TR" sz="1600"/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572000"/>
            <a:ext cx="36496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34 İçerik Yer Tutucusu"/>
          <p:cNvSpPr txBox="1">
            <a:spLocks/>
          </p:cNvSpPr>
          <p:nvPr/>
        </p:nvSpPr>
        <p:spPr bwMode="auto">
          <a:xfrm>
            <a:off x="4114800" y="4495800"/>
            <a:ext cx="4648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Sentrozomların iğ ipliklerini çekmesiyle, kardeş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kromatitler birbirlerinden ayrılır. Her biri bir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hücreye gitmek üzere zıt kutuplara çekilirler. Bu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arada hücre boğumlanmaya başlar.  </a:t>
            </a:r>
            <a:endParaRPr lang="tr-TR" sz="1600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34 İçerik Yer Tutucusu"/>
          <p:cNvSpPr txBox="1">
            <a:spLocks/>
          </p:cNvSpPr>
          <p:nvPr/>
        </p:nvSpPr>
        <p:spPr bwMode="auto">
          <a:xfrm>
            <a:off x="3143240" y="2428868"/>
            <a:ext cx="5562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Kardeş </a:t>
            </a:r>
            <a:r>
              <a:rPr lang="tr-TR" sz="1600" dirty="0" err="1">
                <a:latin typeface="Tahoma" pitchFamily="34" charset="0"/>
                <a:cs typeface="Tahoma" pitchFamily="34" charset="0"/>
                <a:sym typeface="Wingdings" pitchFamily="2" charset="2"/>
              </a:rPr>
              <a:t>kromatitler</a:t>
            </a: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 zıt kutuplara çekilmiş, çekirdek zarı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meydana gelmiş, çekirdekçik belirmiş,  Kromozomlar tekrar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 dirty="0">
                <a:latin typeface="Tahoma" pitchFamily="34" charset="0"/>
                <a:cs typeface="Tahoma" pitchFamily="34" charset="0"/>
                <a:sym typeface="Wingdings" pitchFamily="2" charset="2"/>
              </a:rPr>
              <a:t>kromatin iplik haline dönüşürler. İğ iplikleri kaybolur. </a:t>
            </a:r>
            <a:endParaRPr lang="tr-TR" sz="1600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000240"/>
            <a:ext cx="247491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8 İçerik Yer Tutucusu" descr="sitokinez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2438400"/>
            <a:ext cx="6400800" cy="4141788"/>
          </a:xfrm>
        </p:spPr>
      </p:pic>
      <p:pic>
        <p:nvPicPr>
          <p:cNvPr id="14339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4" name="34 İçerik Yer Tutucusu"/>
          <p:cNvSpPr txBox="1">
            <a:spLocks/>
          </p:cNvSpPr>
          <p:nvPr/>
        </p:nvSpPr>
        <p:spPr bwMode="auto">
          <a:xfrm>
            <a:off x="304800" y="914400"/>
            <a:ext cx="8534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 Hayvan hücrelerinde telofazda hücre, boğumlanarak ortadan ikiye ayrılır.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 Bitki hücrelerinde telofazda ise selüloz çeper boğumlanmaya izin vermediğinden iki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</a:pPr>
            <a:r>
              <a:rPr lang="tr-TR" sz="1600">
                <a:latin typeface="Tahoma" pitchFamily="34" charset="0"/>
                <a:cs typeface="Tahoma" pitchFamily="34" charset="0"/>
                <a:sym typeface="Wingdings" pitchFamily="2" charset="2"/>
              </a:rPr>
              <a:t>çekirdek arasında fragmoplast adı verilen hücre plağı meydan gelir. </a:t>
            </a:r>
            <a:endParaRPr lang="tr-TR" sz="1600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6429388" y="6596088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sz="1000" dirty="0" smtClean="0"/>
              <a:t>www.</a:t>
            </a:r>
            <a:r>
              <a:rPr lang="tr-TR" sz="1000" dirty="0" err="1" smtClean="0"/>
              <a:t>slaytyerim</a:t>
            </a:r>
            <a:r>
              <a:rPr lang="tr-TR" sz="1000" dirty="0" smtClean="0"/>
              <a:t>.com</a:t>
            </a:r>
            <a:endParaRPr lang="tr-TR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534400" cy="5486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solidFill>
                  <a:srgbClr val="FF0000"/>
                </a:solidFill>
              </a:rPr>
              <a:t>Hücre bölünmesinin Kontrolü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Hücre döngüsünde bir hücrenin hayat sürecini meydana getiren olaylar genlerin kontrolleri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altındadır.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Hücrelerin çoğunda, hücre bölünmesinin kontrolünü yapan kontrol noktaları vardır. Bunlar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, 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, M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kontrol noktalarıdır. Bu noktalardaki “dur” ve “devam et” sinyalleri döngüyü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düzenler.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Kontrol noktası, hücre döngüsünde bir önceki safhada olaylar tamamlanmadan, sonraki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safhanın başlamasını engeller.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kontrol noktasında hücre yeterli büyüklüğe ulaşmışsa, ortamda yeterli besin ve büyüme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faktörü varsa, DNA’da hasar yoksa “devam et” sinyali verir.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1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285720" y="1447800"/>
            <a:ext cx="8534400" cy="541020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kontrol noktasında, hücrenin büyüklüğü ve DNA hasarı kontrol edilir. DNA kendini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eşlerken “hasar” ya da “hata” meydana gelmişse  bu durumlar düzeltilinceye kadar “dur”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sinyali verilir.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kontrol noktasında, kromozomların iğ ipliklerine bağlanması kontrol edilir.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Kinetekorlar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iğ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ipliklerine tutunmazsa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anafaz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başlamaz. Bütün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kinetekorlar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iğ ipliklerine tutunduktan sonra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“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dur”sinyali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ortadan kalkar ve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anafaz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başlar.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Dur sinyaline cevap vermeyen hücreler çoğalmaya devam ederler. Bunlar kanser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hücreleridir.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534400" cy="5257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3- Mayoz hücre bölünmesi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Eşeyli üreyen canlılarda gametlerin meydana gelmesini sağlayan özel bir bölünme şeklidir.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 bölünme; her ne kadar hücrenin kromozom sayısını yarıya indirse de türün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kromozom sayısının sabit tutulmasına sebep olur.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 bölünme insanda dişide ovaryumda yumurta oluşumunu, erkekte ise testislerde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sperm oluşumunu sağlar.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 bölünme sonucu meydana gelen ve gamet adı verilen hücrelerde homolog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kromozom çiftlerinden yalnız biri bulunur.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 bölünme iki basamakta gerçekleşir; Mayoz- I ve Mayoz -I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Mayoz- I’in mayoz- II’den en önemli farkı; Mayoz-I’de İnterfaz, krossing-over, snaps ve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tetrat, homolog kromozom ayrılması vardır.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Mayoz- II’nin mayoz- I’den en önemli farkı ise kromatit ayrılması gerçekleşmesidir.  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1000"/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11 Sağ Ok"/>
          <p:cNvSpPr/>
          <p:nvPr/>
        </p:nvSpPr>
        <p:spPr>
          <a:xfrm rot="2010769">
            <a:off x="1709738" y="3495675"/>
            <a:ext cx="6096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81000" y="2286000"/>
            <a:ext cx="17526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Krossing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Tetrat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Snaps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5050" y="2133600"/>
            <a:ext cx="59658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1676400"/>
            <a:ext cx="6408738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534400" cy="2895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Krossing – Over (Parça değişimi)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Homolog kromozomların eş kromatitleri arasında gen alış verişi yapılır.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Homolog kromozomların oluşturduğu dörtlü yapıya tetrat denir.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Homolog kromozomların eş kromatitlerinin birbirine değdikleri noktaya ise snaps denir.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Her mayoz bölünmede tetrat meydana gelse de her tetratta krossing-over olmayabilir.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 Kromozomlar üzerindeki genler arası mesafe ne kadar uzaksa, krossing-over meydana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gelme ihtimali o kadar artar. </a:t>
            </a:r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1013" y="4600575"/>
            <a:ext cx="534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4600575"/>
            <a:ext cx="58102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Sağ Ok"/>
          <p:cNvSpPr/>
          <p:nvPr/>
        </p:nvSpPr>
        <p:spPr>
          <a:xfrm>
            <a:off x="3276600" y="5057775"/>
            <a:ext cx="609600" cy="2286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4600575"/>
            <a:ext cx="122078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Sağ Ok"/>
          <p:cNvSpPr/>
          <p:nvPr/>
        </p:nvSpPr>
        <p:spPr>
          <a:xfrm>
            <a:off x="5486400" y="5057775"/>
            <a:ext cx="609600" cy="2286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4588" y="4600575"/>
            <a:ext cx="5715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62788" y="4600575"/>
            <a:ext cx="557212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Sağ Ayraç"/>
          <p:cNvSpPr/>
          <p:nvPr/>
        </p:nvSpPr>
        <p:spPr>
          <a:xfrm rot="5400000">
            <a:off x="2286000" y="5286375"/>
            <a:ext cx="228600" cy="1295400"/>
          </a:xfrm>
          <a:prstGeom prst="rightBrace">
            <a:avLst>
              <a:gd name="adj1" fmla="val 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7" name="16 Metin kutusu"/>
          <p:cNvSpPr txBox="1">
            <a:spLocks noChangeArrowheads="1"/>
          </p:cNvSpPr>
          <p:nvPr/>
        </p:nvSpPr>
        <p:spPr bwMode="auto">
          <a:xfrm>
            <a:off x="1524000" y="6048375"/>
            <a:ext cx="215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Homolog Kromozomlar</a:t>
            </a:r>
          </a:p>
        </p:txBody>
      </p:sp>
      <p:sp>
        <p:nvSpPr>
          <p:cNvPr id="23" name="22 Sağ Ayraç"/>
          <p:cNvSpPr/>
          <p:nvPr/>
        </p:nvSpPr>
        <p:spPr>
          <a:xfrm rot="16200000">
            <a:off x="1866900" y="4181475"/>
            <a:ext cx="228600" cy="609600"/>
          </a:xfrm>
          <a:prstGeom prst="rightBrace">
            <a:avLst>
              <a:gd name="adj1" fmla="val 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4" name="23 Metin kutusu"/>
          <p:cNvSpPr txBox="1">
            <a:spLocks noChangeArrowheads="1"/>
          </p:cNvSpPr>
          <p:nvPr/>
        </p:nvSpPr>
        <p:spPr bwMode="auto">
          <a:xfrm>
            <a:off x="1524000" y="3838575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Kardeş </a:t>
            </a:r>
          </a:p>
          <a:p>
            <a:r>
              <a:rPr lang="tr-TR" sz="1200"/>
              <a:t>Kromatitler </a:t>
            </a:r>
          </a:p>
        </p:txBody>
      </p:sp>
      <p:sp>
        <p:nvSpPr>
          <p:cNvPr id="25" name="24 Sağ Ayraç"/>
          <p:cNvSpPr/>
          <p:nvPr/>
        </p:nvSpPr>
        <p:spPr>
          <a:xfrm rot="16200000">
            <a:off x="2705100" y="4181475"/>
            <a:ext cx="228600" cy="609600"/>
          </a:xfrm>
          <a:prstGeom prst="rightBrace">
            <a:avLst>
              <a:gd name="adj1" fmla="val 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6" name="25 Metin kutusu"/>
          <p:cNvSpPr txBox="1">
            <a:spLocks noChangeArrowheads="1"/>
          </p:cNvSpPr>
          <p:nvPr/>
        </p:nvSpPr>
        <p:spPr bwMode="auto">
          <a:xfrm>
            <a:off x="2362200" y="3838575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Kardeş </a:t>
            </a:r>
          </a:p>
          <a:p>
            <a:r>
              <a:rPr lang="tr-TR" sz="1200"/>
              <a:t>Kromatitler </a:t>
            </a:r>
          </a:p>
        </p:txBody>
      </p:sp>
      <p:sp>
        <p:nvSpPr>
          <p:cNvPr id="27" name="26 Sağ Ayraç"/>
          <p:cNvSpPr/>
          <p:nvPr/>
        </p:nvSpPr>
        <p:spPr>
          <a:xfrm rot="5400000">
            <a:off x="4622800" y="5286375"/>
            <a:ext cx="228600" cy="1295400"/>
          </a:xfrm>
          <a:prstGeom prst="rightBrace">
            <a:avLst>
              <a:gd name="adj1" fmla="val 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8" name="27 Metin kutusu"/>
          <p:cNvSpPr txBox="1">
            <a:spLocks noChangeArrowheads="1"/>
          </p:cNvSpPr>
          <p:nvPr/>
        </p:nvSpPr>
        <p:spPr bwMode="auto">
          <a:xfrm>
            <a:off x="4114800" y="6048375"/>
            <a:ext cx="1397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        Tetrat</a:t>
            </a:r>
          </a:p>
        </p:txBody>
      </p:sp>
      <p:sp>
        <p:nvSpPr>
          <p:cNvPr id="29" name="28 Metin kutusu"/>
          <p:cNvSpPr txBox="1">
            <a:spLocks noChangeArrowheads="1"/>
          </p:cNvSpPr>
          <p:nvPr/>
        </p:nvSpPr>
        <p:spPr bwMode="auto">
          <a:xfrm>
            <a:off x="4191000" y="4017963"/>
            <a:ext cx="10668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    Snaps</a:t>
            </a:r>
          </a:p>
        </p:txBody>
      </p:sp>
      <p:cxnSp>
        <p:nvCxnSpPr>
          <p:cNvPr id="31" name="30 Düz Ok Bağlayıcısı"/>
          <p:cNvCxnSpPr/>
          <p:nvPr/>
        </p:nvCxnSpPr>
        <p:spPr>
          <a:xfrm rot="5400000" flipH="1" flipV="1">
            <a:off x="4306094" y="4714081"/>
            <a:ext cx="838200" cy="1588"/>
          </a:xfrm>
          <a:prstGeom prst="straightConnector1">
            <a:avLst/>
          </a:prstGeom>
          <a:ln w="19050" cmpd="thickThin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Sağ Ayraç"/>
          <p:cNvSpPr/>
          <p:nvPr/>
        </p:nvSpPr>
        <p:spPr>
          <a:xfrm rot="5400000">
            <a:off x="6756400" y="5286375"/>
            <a:ext cx="228600" cy="1295400"/>
          </a:xfrm>
          <a:prstGeom prst="rightBrace">
            <a:avLst>
              <a:gd name="adj1" fmla="val 833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7" name="36 Metin kutusu"/>
          <p:cNvSpPr txBox="1">
            <a:spLocks noChangeArrowheads="1"/>
          </p:cNvSpPr>
          <p:nvPr/>
        </p:nvSpPr>
        <p:spPr bwMode="auto">
          <a:xfrm>
            <a:off x="5918200" y="6048375"/>
            <a:ext cx="215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          Kromatitler</a:t>
            </a:r>
          </a:p>
        </p:txBody>
      </p:sp>
      <p:sp>
        <p:nvSpPr>
          <p:cNvPr id="40" name="39 Metin kutusu"/>
          <p:cNvSpPr txBox="1">
            <a:spLocks noChangeArrowheads="1"/>
          </p:cNvSpPr>
          <p:nvPr/>
        </p:nvSpPr>
        <p:spPr bwMode="auto">
          <a:xfrm>
            <a:off x="5943600" y="3962400"/>
            <a:ext cx="106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Kromozom</a:t>
            </a:r>
          </a:p>
        </p:txBody>
      </p:sp>
      <p:cxnSp>
        <p:nvCxnSpPr>
          <p:cNvPr id="41" name="40 Düz Ok Bağlayıcısı"/>
          <p:cNvCxnSpPr/>
          <p:nvPr/>
        </p:nvCxnSpPr>
        <p:spPr>
          <a:xfrm rot="5400000" flipH="1" flipV="1">
            <a:off x="6158706" y="4404519"/>
            <a:ext cx="485775" cy="153988"/>
          </a:xfrm>
          <a:prstGeom prst="straightConnector1">
            <a:avLst/>
          </a:prstGeom>
          <a:ln w="19050" cmpd="thickThin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Metin kutusu"/>
          <p:cNvSpPr txBox="1">
            <a:spLocks noChangeArrowheads="1"/>
          </p:cNvSpPr>
          <p:nvPr/>
        </p:nvSpPr>
        <p:spPr bwMode="auto">
          <a:xfrm>
            <a:off x="6858000" y="4038600"/>
            <a:ext cx="106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/>
              <a:t>       Gen</a:t>
            </a:r>
          </a:p>
        </p:txBody>
      </p:sp>
      <p:cxnSp>
        <p:nvCxnSpPr>
          <p:cNvPr id="44" name="43 Düz Ok Bağlayıcısı"/>
          <p:cNvCxnSpPr/>
          <p:nvPr/>
        </p:nvCxnSpPr>
        <p:spPr>
          <a:xfrm rot="5400000" flipH="1" flipV="1">
            <a:off x="7035006" y="4518819"/>
            <a:ext cx="561975" cy="153988"/>
          </a:xfrm>
          <a:prstGeom prst="straightConnector1">
            <a:avLst/>
          </a:prstGeom>
          <a:ln w="19050" cmpd="thickThin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Altbilgi Yer Tutucusu"/>
          <p:cNvSpPr>
            <a:spLocks noGrp="1"/>
          </p:cNvSpPr>
          <p:nvPr>
            <p:ph type="ftr" sz="quarter" idx="11"/>
          </p:nvPr>
        </p:nvSpPr>
        <p:spPr>
          <a:xfrm>
            <a:off x="-428660" y="65246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1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6" grpId="0" animBg="1"/>
      <p:bldP spid="17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/>
      <p:bldP spid="36" grpId="0" animBg="1"/>
      <p:bldP spid="37" grpId="0"/>
      <p:bldP spid="40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81000" y="914400"/>
            <a:ext cx="8458200" cy="2971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7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Hücre Neden Bölünür?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Hücre, belli bir büyüklüğe eriştiğinde ikiye bölünür. Çünkü, hücreyi genel olarak küre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</a:rPr>
              <a:t>şeklinde düşündüğümüzde, bölünmede hacim/yüzey orantısı 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(</a:t>
            </a:r>
            <a:r>
              <a:rPr lang="tr-T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r</a:t>
            </a:r>
            <a:r>
              <a:rPr lang="tr-TR" sz="16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</a:t>
            </a:r>
            <a:r>
              <a:rPr lang="tr-T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/ r</a:t>
            </a:r>
            <a:r>
              <a:rPr lang="tr-TR" sz="16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 önemli rol oynar.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Hücre büyürken hücrenin hacmi de yüzeyi de büyür. Ancak hacim ile yüzey aynı oranda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</a:rPr>
              <a:t>artış göstermez.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Hacme göre yüzey büyümesi daha az olduğundan, hücre için gerekli olan besin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</a:rPr>
              <a:t>alışverişini, atık maddelerin atılımını ve gaz alışverişini sağlayamayacak duruma gelir.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endParaRPr lang="tr-TR" sz="1600" dirty="0" smtClean="0"/>
          </a:p>
          <a:p>
            <a:pPr>
              <a:lnSpc>
                <a:spcPct val="150000"/>
              </a:lnSpc>
              <a:buFontTx/>
              <a:buNone/>
              <a:defRPr/>
            </a:pPr>
            <a:endParaRPr lang="tr-TR" sz="1600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/>
          <a:stretch>
            <a:fillRect/>
          </a:stretch>
        </p:blipFill>
        <p:spPr bwMode="auto">
          <a:xfrm>
            <a:off x="2743200" y="3917950"/>
            <a:ext cx="4110038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0" y="6524602"/>
            <a:ext cx="2214578" cy="333398"/>
          </a:xfrm>
        </p:spPr>
        <p:txBody>
          <a:bodyPr/>
          <a:lstStyle/>
          <a:p>
            <a:pPr>
              <a:defRPr/>
            </a:pPr>
            <a:r>
              <a:rPr lang="tr-TR" sz="1000" dirty="0" smtClean="0"/>
              <a:t>www.</a:t>
            </a:r>
            <a:r>
              <a:rPr lang="tr-TR" sz="1000" dirty="0" err="1" smtClean="0"/>
              <a:t>slaytyerim</a:t>
            </a:r>
            <a:r>
              <a:rPr lang="tr-TR" sz="1000" dirty="0" smtClean="0"/>
              <a:t>.com</a:t>
            </a:r>
            <a:endParaRPr lang="tr-TR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52400" y="990600"/>
            <a:ext cx="4572000" cy="5724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Mitoz Hücre Bölünmesi</a:t>
            </a:r>
          </a:p>
          <a:p>
            <a:pPr algn="ctr"/>
            <a:endParaRPr lang="tr-TR" sz="1000"/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1- Her çeşit hücre mitoz geçirebilir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2- Bir hücre bir defa bölünür ve iki 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hücre meydana gelir.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3- Meydana gelen hücrelerin kromozom sayısı, yapısı ana hücreyle ve birbirleriyle aynıdır.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4- Kardeş kromozomlar ayrılır.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5- Eşeysiz üreme, bölünme, gelişme ve rejenerasyon sağlanır.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6- Krossing-over, tetrat ve snaps görülmez.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7- Mitoz geçiren hücreler tekrar mitoz geçirebilir, mitoz geçiren hücreler mayoz geçirebilirler, mayoz geçiren hücreler mitoz geçirebilirler. 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8- Hayat boyu devam eder.</a:t>
            </a:r>
          </a:p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4800600" y="990600"/>
            <a:ext cx="4114800" cy="532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Mayoz Hücre Bölünmesi</a:t>
            </a:r>
          </a:p>
          <a:p>
            <a:pPr algn="ctr"/>
            <a:endParaRPr lang="tr-TR" sz="1000"/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1- Sadece diploit hücreler mayoz geçirebilir. 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2- Bir hücre iki defa bölünür ve dört hücre meydana gelir.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3- Meydana gelen hücrelerin kromozom sayısı yarıya iner ve canlılarda kalıtsal çeşitlilik sağlanır.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4- Homolog kromozomlar ve kromatitler ayrılır.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5- Eşeyli üremenin gerçekleşmesi sağlanır.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6- Krossing-over, tetrat ve snaps görülür.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7- Mayoz geçiren hücreler tekrar mayoz geçiremezler. </a:t>
            </a:r>
          </a:p>
          <a:p>
            <a:pPr>
              <a:lnSpc>
                <a:spcPct val="150000"/>
              </a:lnSpc>
            </a:pPr>
            <a:r>
              <a:rPr lang="tr-TR" sz="1600">
                <a:latin typeface="Tahoma" pitchFamily="34" charset="0"/>
                <a:cs typeface="Tahoma" pitchFamily="34" charset="0"/>
              </a:rPr>
              <a:t>8- Hayat boyu devam etmez.</a:t>
            </a: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-571536" y="65246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sz="1000" dirty="0" smtClean="0"/>
              <a:t>www.</a:t>
            </a:r>
            <a:r>
              <a:rPr lang="tr-TR" sz="1000" dirty="0" err="1" smtClean="0"/>
              <a:t>slaytyerim</a:t>
            </a:r>
            <a:r>
              <a:rPr lang="tr-TR" sz="1000" dirty="0" smtClean="0"/>
              <a:t>.com</a:t>
            </a:r>
            <a:endParaRPr lang="tr-TR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14422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571480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786322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215082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57158" y="1428736"/>
            <a:ext cx="8458200" cy="3519494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Bitkilerdeki değişmez dokular bölünmez. Meristem ve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</a:rPr>
              <a:t>kambiyum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 hücreleri sürekli bölünür.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Hayvanlarda ve insanda retina, sinir, kas ve alyuvar hücreleri bölünmezler.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B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ölünme emrini çekirdek verir.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</a:rPr>
              <a:t>Sitoplazmik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 faktörlerin bulunması gerekir.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dirty="0" smtClean="0">
                <a:latin typeface="Tahoma" pitchFamily="34" charset="0"/>
                <a:cs typeface="Tahoma" pitchFamily="34" charset="0"/>
              </a:rPr>
              <a:t>Bölünme sonucu birbirinin tıpkısının, aynısının, kendisinin, fotokopisi iki yeni hücre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</a:rPr>
              <a:t>meydana gelir. Böylece bir hücrelilerde üreme, çok hücrelilerde; büyüme, gelişme ve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dirty="0" smtClean="0">
                <a:latin typeface="Tahoma" pitchFamily="34" charset="0"/>
                <a:cs typeface="Tahoma" pitchFamily="34" charset="0"/>
              </a:rPr>
              <a:t>onarım gerçekleştirilir</a:t>
            </a:r>
          </a:p>
          <a:p>
            <a:pPr>
              <a:lnSpc>
                <a:spcPct val="150000"/>
              </a:lnSpc>
              <a:buFontTx/>
              <a:buNone/>
            </a:pPr>
            <a:endParaRPr lang="tr-TR" sz="1600" dirty="0" smtClean="0"/>
          </a:p>
          <a:p>
            <a:pPr>
              <a:lnSpc>
                <a:spcPct val="150000"/>
              </a:lnSpc>
              <a:buFontTx/>
              <a:buNone/>
            </a:pPr>
            <a:endParaRPr lang="tr-TR" sz="16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458200" cy="3886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17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Kalıtım Materyali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Hücrede kalıtsal molekül DNA’dır.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Prokaryotlarda DNA sitoplazmada, halkasal yapıda ve çıplaktır.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Ökaryotlarda DNA çekirdekte ve doğrusaldır ve proteinlerle beraber bulunur.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DNA + Proteinler = Kromatin iplik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Kromatin iplik kısalıp kalınlaşır, Kromozom haline gelir.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İnsanda 46 kromozom bulunur. 23 (n) + 23 (n) = 46 (2n)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Vücut hücrelerinde 2n kromozom sayısına diploit denir.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>
                <a:latin typeface="Tahoma" pitchFamily="34" charset="0"/>
                <a:cs typeface="Tahoma" pitchFamily="34" charset="0"/>
              </a:rPr>
              <a:t>Eşey hücrelerinde n kromozom sayısına haploit = monoploit denir.</a:t>
            </a:r>
          </a:p>
          <a:p>
            <a:pPr>
              <a:lnSpc>
                <a:spcPct val="90000"/>
              </a:lnSpc>
            </a:pPr>
            <a:endParaRPr lang="tr-TR" sz="1600" smtClean="0"/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3010" name="Picture 2" descr="J:\BİYOLOJİ SUNUMLARI\PPT\029.Yönetici Moleküller\resim\d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860425"/>
            <a:ext cx="2292350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838200"/>
            <a:ext cx="419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152400" y="838200"/>
            <a:ext cx="8839200" cy="586740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Biri anadan biri babadan gelen, şekil ve büyüklükleri aynı olan, aynı özellikler üzerinde etkili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/>
              <a:t>olan kromozomlara </a:t>
            </a:r>
            <a:r>
              <a:rPr lang="tr-TR" sz="1600" smtClean="0">
                <a:solidFill>
                  <a:srgbClr val="FF0000"/>
                </a:solidFill>
              </a:rPr>
              <a:t>Homolog Kromozom </a:t>
            </a:r>
            <a:r>
              <a:rPr lang="tr-TR" sz="1600" smtClean="0"/>
              <a:t>denir.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Bir DNA’nın eşlenmesiyle meydana gelen iki kromatine </a:t>
            </a:r>
            <a:r>
              <a:rPr lang="tr-TR" sz="1600" smtClean="0">
                <a:solidFill>
                  <a:srgbClr val="FF0000"/>
                </a:solidFill>
              </a:rPr>
              <a:t>Kardeş Kromozom </a:t>
            </a:r>
            <a:r>
              <a:rPr lang="tr-TR" sz="1600" smtClean="0"/>
              <a:t>denir.</a:t>
            </a:r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/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/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/>
          </a:p>
          <a:p>
            <a:pPr>
              <a:lnSpc>
                <a:spcPct val="150000"/>
              </a:lnSpc>
              <a:buFontTx/>
              <a:buNone/>
            </a:pPr>
            <a:endParaRPr lang="tr-TR" sz="160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tr-TR" sz="1000" smtClean="0">
              <a:latin typeface="Tahoma" pitchFamily="34" charset="0"/>
              <a:cs typeface="Tahoma" pitchFamily="34" charset="0"/>
              <a:sym typeface="Wingdings" pitchFamily="2" charset="2"/>
            </a:endParaRPr>
          </a:p>
        </p:txBody>
      </p:sp>
      <p:pic>
        <p:nvPicPr>
          <p:cNvPr id="7" name="6 Resim" descr="kromozom-kromatit.JPG"/>
          <p:cNvPicPr>
            <a:picLocks noChangeAspect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1952625" y="2895600"/>
            <a:ext cx="52863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152400" y="838200"/>
            <a:ext cx="8839200" cy="190500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Kromozomların iğ ipliklerine bağlandığı yere </a:t>
            </a:r>
            <a:r>
              <a:rPr lang="tr-TR" sz="1600" smtClean="0">
                <a:solidFill>
                  <a:srgbClr val="FF0000"/>
                </a:solidFill>
              </a:rPr>
              <a:t>sentromer</a:t>
            </a:r>
            <a:r>
              <a:rPr lang="tr-TR" sz="1600" smtClean="0"/>
              <a:t> denir.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Kromozomlar Sentromerde </a:t>
            </a:r>
            <a:r>
              <a:rPr lang="tr-TR" sz="1600" smtClean="0">
                <a:solidFill>
                  <a:srgbClr val="FF0000"/>
                </a:solidFill>
              </a:rPr>
              <a:t>kinetekor</a:t>
            </a:r>
            <a:r>
              <a:rPr lang="tr-TR" sz="1600" smtClean="0"/>
              <a:t> adı verilen proteinlere bağlanır.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Vücut özelliklerini belirleyen kromozomlara </a:t>
            </a:r>
            <a:r>
              <a:rPr lang="tr-TR" sz="1600" smtClean="0">
                <a:solidFill>
                  <a:srgbClr val="FF0000"/>
                </a:solidFill>
              </a:rPr>
              <a:t>somatik (otozomal) kromozomlar </a:t>
            </a:r>
            <a:r>
              <a:rPr lang="tr-TR" sz="1600" smtClean="0"/>
              <a:t>denir.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tr-TR" sz="1600" smtClean="0">
                <a:latin typeface="Tahoma" pitchFamily="34" charset="0"/>
                <a:cs typeface="Tahoma" pitchFamily="34" charset="0"/>
                <a:sym typeface="Wingdings" pitchFamily="2" charset="2"/>
              </a:rPr>
              <a:t> </a:t>
            </a:r>
            <a:r>
              <a:rPr lang="tr-TR" sz="1600" smtClean="0"/>
              <a:t>İki kromozom cinsiyeti belirler. Bunlara cinsiyet (gonozomal) kromozomlar denir.  XX veya XY</a:t>
            </a:r>
            <a:endParaRPr lang="tr-TR" sz="160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5 Resim" descr="kromozom.jpg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rcRect/>
          <a:stretch>
            <a:fillRect/>
          </a:stretch>
        </p:blipFill>
        <p:spPr bwMode="auto">
          <a:xfrm>
            <a:off x="3467100" y="2971800"/>
            <a:ext cx="209550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8458200" cy="251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700" b="1" smtClean="0">
                <a:solidFill>
                  <a:srgbClr val="FF0000"/>
                </a:solidFill>
              </a:rPr>
              <a:t>Hücre Bölünmeleri</a:t>
            </a:r>
          </a:p>
          <a:p>
            <a:pPr eaLnBrk="1" hangingPunct="1">
              <a:buFontTx/>
              <a:buNone/>
            </a:pPr>
            <a:endParaRPr lang="tr-TR" sz="1700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tr-TR" sz="1600" b="1" smtClean="0">
                <a:solidFill>
                  <a:srgbClr val="FF0000"/>
                </a:solidFill>
              </a:rPr>
              <a:t>1- Amitoz hücre bölünmesi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Çekirdek zarı erimeden boğumlanarak ikiye bölünür. Daha sonra sitoplazma boğumlanarak ikiye bölünür.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Sonuçta iki yeni hücre meydana gelir.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["/>
            </a:pPr>
            <a:r>
              <a:rPr lang="tr-TR" sz="1600" smtClean="0"/>
              <a:t>Tek hücrelilerde görülür.</a:t>
            </a:r>
          </a:p>
        </p:txBody>
      </p:sp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4">
            <a:lum bright="-10000" contrast="20000"/>
          </a:blip>
          <a:srcRect/>
          <a:stretch>
            <a:fillRect/>
          </a:stretch>
        </p:blipFill>
        <p:spPr bwMode="auto">
          <a:xfrm>
            <a:off x="2597150" y="4127500"/>
            <a:ext cx="40322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>
            <a:spLocks noChangeArrowheads="1"/>
          </p:cNvSpPr>
          <p:nvPr/>
        </p:nvSpPr>
        <p:spPr bwMode="auto">
          <a:xfrm>
            <a:off x="2514600" y="5562600"/>
            <a:ext cx="4191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/>
              <a:t>Bira Mayasında Amitoz Bölünme (Tomurcuklanma)</a:t>
            </a: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6 İçerik Yer Tutucusu" descr="hücrenin hayat devr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676400"/>
            <a:ext cx="4267200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10393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6096000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304800" y="228600"/>
            <a:ext cx="85344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Hücre Bölünmeleri – Mitoz &amp; </a:t>
            </a:r>
            <a:r>
              <a:rPr lang="tr-TR" sz="30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Mayoz</a:t>
            </a:r>
            <a:endParaRPr lang="tr-TR" sz="3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304800" y="838200"/>
            <a:ext cx="4800600" cy="4191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solidFill>
                  <a:srgbClr val="FF0000"/>
                </a:solidFill>
              </a:rPr>
              <a:t>2- Mitoz hücre bölünmesi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solidFill>
                  <a:srgbClr val="7030A0"/>
                </a:solidFill>
              </a:rPr>
              <a:t>Hücre Döngüsü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</a:t>
            </a:r>
            <a:r>
              <a:rPr lang="tr-TR" sz="16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tr-T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Evresi:</a:t>
            </a:r>
            <a:r>
              <a:rPr lang="tr-T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  <a:sym typeface="Wingdings" pitchFamily="2" charset="2"/>
              </a:rPr>
              <a:t>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◊ Yaklaşık 8 saat sürer.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◊ Ribozom ve diğer organeller çoğaltılır.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◊ Hücre bölünmesi için gerekli proteinler,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   ATP sentezlenir. Çünkü hücre bölünmeye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   geçtikten sonra </a:t>
            </a:r>
            <a:r>
              <a:rPr lang="tr-TR" sz="1600" dirty="0" err="1" smtClean="0">
                <a:latin typeface="Tahoma" pitchFamily="34" charset="0"/>
                <a:cs typeface="Tahoma" pitchFamily="34" charset="0"/>
                <a:sym typeface="Wingdings" pitchFamily="2" charset="2"/>
              </a:rPr>
              <a:t>metabolik</a:t>
            </a: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faaliyetlerin çoğunu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    durdurur.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tr-TR" sz="1600" dirty="0" smtClean="0">
                <a:latin typeface="Tahoma" pitchFamily="34" charset="0"/>
                <a:cs typeface="Tahoma" pitchFamily="34" charset="0"/>
                <a:sym typeface="Wingdings" pitchFamily="2" charset="2"/>
              </a:rPr>
              <a:t>◊ Hücre yüzeyi incelir ve kırışmaya başlar.</a:t>
            </a:r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yoloji_24-_hucre_bolunmeleri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biyoloji_24-_hucre_bolunmeleri</Template>
  <TotalTime>4</TotalTime>
  <Words>1300</Words>
  <Application>Microsoft Office PowerPoint</Application>
  <PresentationFormat>Ekran Gösterisi (4:3)</PresentationFormat>
  <Paragraphs>184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Arial</vt:lpstr>
      <vt:lpstr>Calibri</vt:lpstr>
      <vt:lpstr>Georgia</vt:lpstr>
      <vt:lpstr>Monotype Corsiva</vt:lpstr>
      <vt:lpstr>Verdana</vt:lpstr>
      <vt:lpstr>Tahoma</vt:lpstr>
      <vt:lpstr>Wingdings</vt:lpstr>
      <vt:lpstr>biyoloji_24-_hucre_bolunmeleri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2016-01-05T00:46:39Z</dcterms:created>
  <dcterms:modified xsi:type="dcterms:W3CDTF">2016-01-05T00:50:55Z</dcterms:modified>
</cp:coreProperties>
</file>