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62" r:id="rId4"/>
    <p:sldId id="264" r:id="rId5"/>
    <p:sldId id="270" r:id="rId6"/>
    <p:sldId id="283" r:id="rId7"/>
    <p:sldId id="263" r:id="rId8"/>
    <p:sldId id="265" r:id="rId9"/>
    <p:sldId id="266" r:id="rId10"/>
    <p:sldId id="267" r:id="rId11"/>
    <p:sldId id="284" r:id="rId12"/>
    <p:sldId id="269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7" r:id="rId26"/>
    <p:sldId id="285" r:id="rId27"/>
    <p:sldId id="286" r:id="rId28"/>
    <p:sldId id="288" r:id="rId2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797" autoAdjust="0"/>
    <p:restoredTop sz="97013" autoAdjust="0"/>
  </p:normalViewPr>
  <p:slideViewPr>
    <p:cSldViewPr>
      <p:cViewPr varScale="1">
        <p:scale>
          <a:sx n="73" d="100"/>
          <a:sy n="73" d="100"/>
        </p:scale>
        <p:origin x="-14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224CD-0D6C-46FA-BCC9-60AE181D245B}" type="datetimeFigureOut">
              <a:rPr lang="tr-TR" smtClean="0"/>
              <a:t>05.01.2016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E2750-D8A2-4A7F-82DF-04976D95A2F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F86AA-2AE4-437C-A240-70025156819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C5BD8-46F4-4C89-ACE3-1F75EE7A8D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B3489-6285-4008-AB83-A62349C224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3109C-2A82-413B-86CF-F120E2571F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49FB-3C77-4ACB-A81F-D52B896F872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C083-DE4F-4AE6-8565-96BF24A633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EBB4E-35E8-40EA-BD23-5C9E32F3BA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87A3-37B1-4DBF-AF3A-739BC22127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D92C1-C4A6-47B1-8E14-0A52DD60AB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3AE49-61B3-47AC-9524-4F26748F36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43BBB-77B0-4094-88F0-1B0C6A7664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4D78-D644-40BC-96E1-978AB20F71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17B29-2F32-47A8-85F1-81C2D6649D5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974965C-6C21-416C-A206-A77EDD9B78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6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slaytyerim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914400" y="381000"/>
            <a:ext cx="7162800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  <a:endParaRPr lang="tr-TR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3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722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00000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286256"/>
            <a:ext cx="531341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1800" b="1" smtClean="0">
                <a:solidFill>
                  <a:schemeClr val="accent2"/>
                </a:solidFill>
              </a:rPr>
              <a:t>B- Fotosentez hızına etki eden faktörler:</a:t>
            </a:r>
          </a:p>
          <a:p>
            <a:pPr eaLnBrk="1" hangingPunct="1">
              <a:buFontTx/>
              <a:buNone/>
            </a:pPr>
            <a:endParaRPr lang="tr-TR" sz="1800" b="1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tr-TR" sz="1600" b="1" smtClean="0">
                <a:solidFill>
                  <a:srgbClr val="FF0000"/>
                </a:solidFill>
              </a:rPr>
              <a:t>	</a:t>
            </a:r>
            <a:r>
              <a:rPr lang="tr-TR" sz="1700" b="1" smtClean="0">
                <a:solidFill>
                  <a:srgbClr val="FF0000"/>
                </a:solidFill>
              </a:rPr>
              <a:t>1- Genetik Faktörler</a:t>
            </a:r>
          </a:p>
          <a:p>
            <a:pPr eaLnBrk="1" hangingPunct="1">
              <a:buFontTx/>
              <a:buNone/>
            </a:pPr>
            <a:endParaRPr lang="tr-TR" sz="16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z="1600" b="1" smtClean="0">
                <a:solidFill>
                  <a:srgbClr val="FF0000"/>
                </a:solidFill>
              </a:rPr>
              <a:t>	a) Kloroplast sayısı: </a:t>
            </a:r>
            <a:r>
              <a:rPr lang="tr-TR" sz="1600" smtClean="0"/>
              <a:t>Yapraktaki kloroplast sayısı fotosentezin hızını da belirler. Kloroplast sayısı ile fotosentez hızı doğru orantılıdır.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z="1600" smtClean="0"/>
              <a:t> </a:t>
            </a:r>
            <a:r>
              <a:rPr lang="tr-TR" sz="1600" b="1" smtClean="0">
                <a:solidFill>
                  <a:srgbClr val="FF0000"/>
                </a:solidFill>
              </a:rPr>
              <a:t>	b) Yaprak yapısı ve sayısı: </a:t>
            </a:r>
            <a:r>
              <a:rPr lang="tr-TR" sz="1600" smtClean="0"/>
              <a:t>Yaprak yüzeyi büyüdükçe kloroplast sayısı ve stoma sayısı da artar. Bunlarda fotosentezi olumlu etkiler.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z="1600" b="1" smtClean="0">
                <a:solidFill>
                  <a:srgbClr val="FF0000"/>
                </a:solidFill>
              </a:rPr>
              <a:t>	d) Kutikula kalınlığı: </a:t>
            </a:r>
            <a:r>
              <a:rPr lang="tr-TR" sz="1600" smtClean="0"/>
              <a:t>Kutikula ışığa karşı geçirgen, suya karşı ise geçirgen değildir. Sulak bölge bitkilerinde ince, kurak bölge bitkilerinde ise kalındır. Kutikula kalınlığı arttıkça, su kaybı azalır.</a:t>
            </a:r>
            <a:r>
              <a:rPr lang="tr-TR" sz="1600" b="1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z="1600" b="1" smtClean="0">
                <a:solidFill>
                  <a:srgbClr val="FF0000"/>
                </a:solidFill>
              </a:rPr>
              <a:t>	c) Stoma sayısı: </a:t>
            </a:r>
            <a:r>
              <a:rPr lang="tr-TR" sz="1600" smtClean="0"/>
              <a:t>Stoma sayısı arttıkça, bitkiye alınacak CO</a:t>
            </a:r>
            <a:r>
              <a:rPr lang="tr-TR" sz="1600" baseline="-25000" smtClean="0"/>
              <a:t>2 </a:t>
            </a:r>
            <a:r>
              <a:rPr lang="tr-TR" sz="1600" smtClean="0"/>
              <a:t>miktarı artar. Bu da fotosentez hızını olumlu etkiler.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pic>
        <p:nvPicPr>
          <p:cNvPr id="12293" name="Picture 4" descr="I:\SUNUM &amp; BİYOLOJİ\31 - BİYOLOJİ RESİMLERİ ARŞİVİ\SEM VE TEM FOTOĞRAFLAARI\TÜTÜN YAPRAK FOTOĞRAFLARI\nict._leaf__2_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3788" y="990600"/>
            <a:ext cx="683101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pic>
        <p:nvPicPr>
          <p:cNvPr id="13317" name="Picture 3" descr="I:\SUNUM &amp; BİYOLOJİ\31 - BİYOLOJİ RESİMLERİ ARŞİVİ\MİKROSKOP GÖRÜNTÜLERİ\Plants\Pea Leaf Stoma, Vicea sp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66800"/>
            <a:ext cx="4498975" cy="42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571744"/>
            <a:ext cx="3554412" cy="336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8" name="34 İçerik Yer Tutucusu"/>
          <p:cNvSpPr>
            <a:spLocks noGrp="1"/>
          </p:cNvSpPr>
          <p:nvPr>
            <p:ph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1600" b="1" smtClean="0">
                <a:solidFill>
                  <a:srgbClr val="FF0000"/>
                </a:solidFill>
              </a:rPr>
              <a:t>	</a:t>
            </a:r>
            <a:r>
              <a:rPr lang="tr-TR" sz="1700" b="1" smtClean="0">
                <a:solidFill>
                  <a:srgbClr val="FF0000"/>
                </a:solidFill>
              </a:rPr>
              <a:t>2- Çevresel Faktörler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z="1600" b="1" smtClean="0">
                <a:solidFill>
                  <a:srgbClr val="FF0000"/>
                </a:solidFill>
              </a:rPr>
              <a:t>	a) CO</a:t>
            </a:r>
            <a:r>
              <a:rPr lang="tr-TR" sz="1600" b="1" baseline="-25000" smtClean="0">
                <a:solidFill>
                  <a:srgbClr val="FF0000"/>
                </a:solidFill>
              </a:rPr>
              <a:t>2 </a:t>
            </a:r>
            <a:r>
              <a:rPr lang="tr-TR" sz="1600" b="1" smtClean="0">
                <a:solidFill>
                  <a:srgbClr val="FF0000"/>
                </a:solidFill>
              </a:rPr>
              <a:t>miktarı: </a:t>
            </a:r>
            <a:r>
              <a:rPr lang="tr-TR" sz="1600" smtClean="0"/>
              <a:t>CO</a:t>
            </a:r>
            <a:r>
              <a:rPr lang="tr-TR" sz="1600" baseline="-25000" smtClean="0"/>
              <a:t>2 </a:t>
            </a:r>
            <a:r>
              <a:rPr lang="tr-TR" sz="1600" smtClean="0"/>
              <a:t>miktarı arttıkça, fotosentez hızı da artar. Ancak belli bir değerden sonra fotosentez hızı sabit kalır. Çünkü diğer faktörler aynı oranda artış göstermez.</a:t>
            </a:r>
          </a:p>
          <a:p>
            <a:pPr eaLnBrk="1" hangingPunct="1">
              <a:buFontTx/>
              <a:buNone/>
            </a:pPr>
            <a:endParaRPr lang="tr-TR" sz="1600" smtClean="0"/>
          </a:p>
          <a:p>
            <a:pPr eaLnBrk="1" hangingPunct="1">
              <a:buFontTx/>
              <a:buNone/>
            </a:pPr>
            <a:endParaRPr lang="tr-TR" sz="1600" smtClean="0"/>
          </a:p>
          <a:p>
            <a:pPr eaLnBrk="1" hangingPunct="1">
              <a:buFontTx/>
              <a:buNone/>
            </a:pPr>
            <a:endParaRPr lang="tr-TR" sz="1600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162175"/>
            <a:ext cx="25542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34 İçerik Yer Tutucusu"/>
          <p:cNvSpPr txBox="1">
            <a:spLocks/>
          </p:cNvSpPr>
          <p:nvPr/>
        </p:nvSpPr>
        <p:spPr bwMode="auto">
          <a:xfrm>
            <a:off x="457200" y="3810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sz="1600" b="1" kern="0" dirty="0">
                <a:solidFill>
                  <a:srgbClr val="FF0000"/>
                </a:solidFill>
                <a:latin typeface="+mn-lt"/>
              </a:rPr>
              <a:t>	b) Işık şiddeti: </a:t>
            </a:r>
            <a:r>
              <a:rPr lang="tr-TR" sz="1600" kern="0" dirty="0">
                <a:latin typeface="+mn-lt"/>
              </a:rPr>
              <a:t>Işık şiddeti arttıkça, fotosentez hızı da artar. </a:t>
            </a:r>
            <a:r>
              <a:rPr lang="tr-TR" sz="1600" dirty="0"/>
              <a:t>Ancak belli bir değerden sonra fotosentez hızı sabit kalır. Çünkü diğer faktörler aynı oranda artış göstermez.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r-TR" sz="1600" kern="0" dirty="0">
                <a:latin typeface="+mn-lt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tr-TR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tr-TR" sz="16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tr-TR" sz="1600" kern="0" dirty="0">
              <a:latin typeface="+mn-lt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676775"/>
            <a:ext cx="2317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5" name="35 Grup"/>
          <p:cNvGrpSpPr>
            <a:grpSpLocks/>
          </p:cNvGrpSpPr>
          <p:nvPr/>
        </p:nvGrpSpPr>
        <p:grpSpPr bwMode="auto">
          <a:xfrm>
            <a:off x="3962400" y="4495800"/>
            <a:ext cx="3962400" cy="2057400"/>
            <a:chOff x="5580063" y="3633788"/>
            <a:chExt cx="3659188" cy="2667000"/>
          </a:xfrm>
        </p:grpSpPr>
        <p:sp>
          <p:nvSpPr>
            <p:cNvPr id="14346" name="Line 12"/>
            <p:cNvSpPr>
              <a:spLocks noChangeShapeType="1"/>
            </p:cNvSpPr>
            <p:nvPr/>
          </p:nvSpPr>
          <p:spPr bwMode="auto">
            <a:xfrm flipV="1">
              <a:off x="5795963" y="3860800"/>
              <a:ext cx="0" cy="180022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347" name="Line 13"/>
            <p:cNvSpPr>
              <a:spLocks noChangeShapeType="1"/>
            </p:cNvSpPr>
            <p:nvPr/>
          </p:nvSpPr>
          <p:spPr bwMode="auto">
            <a:xfrm>
              <a:off x="5795963" y="5661025"/>
              <a:ext cx="28797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348" name="Freeform 14"/>
            <p:cNvSpPr>
              <a:spLocks/>
            </p:cNvSpPr>
            <p:nvPr/>
          </p:nvSpPr>
          <p:spPr bwMode="auto">
            <a:xfrm>
              <a:off x="5795963" y="5084763"/>
              <a:ext cx="2305050" cy="576262"/>
            </a:xfrm>
            <a:custGeom>
              <a:avLst/>
              <a:gdLst>
                <a:gd name="T0" fmla="*/ 0 w 1270"/>
                <a:gd name="T1" fmla="*/ 2147483647 h 378"/>
                <a:gd name="T2" fmla="*/ 2147483647 w 1270"/>
                <a:gd name="T3" fmla="*/ 2147483647 h 378"/>
                <a:gd name="T4" fmla="*/ 2147483647 w 1270"/>
                <a:gd name="T5" fmla="*/ 2147483647 h 378"/>
                <a:gd name="T6" fmla="*/ 0 60000 65536"/>
                <a:gd name="T7" fmla="*/ 0 60000 65536"/>
                <a:gd name="T8" fmla="*/ 0 60000 65536"/>
                <a:gd name="T9" fmla="*/ 0 w 1270"/>
                <a:gd name="T10" fmla="*/ 0 h 378"/>
                <a:gd name="T11" fmla="*/ 1270 w 1270"/>
                <a:gd name="T12" fmla="*/ 378 h 3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378">
                  <a:moveTo>
                    <a:pt x="0" y="378"/>
                  </a:moveTo>
                  <a:cubicBezTo>
                    <a:pt x="166" y="250"/>
                    <a:pt x="332" y="122"/>
                    <a:pt x="544" y="61"/>
                  </a:cubicBezTo>
                  <a:cubicBezTo>
                    <a:pt x="756" y="0"/>
                    <a:pt x="1149" y="23"/>
                    <a:pt x="1270" y="15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349" name="Freeform 15"/>
            <p:cNvSpPr>
              <a:spLocks/>
            </p:cNvSpPr>
            <p:nvPr/>
          </p:nvSpPr>
          <p:spPr bwMode="auto">
            <a:xfrm>
              <a:off x="5795963" y="4581525"/>
              <a:ext cx="2305050" cy="1079500"/>
            </a:xfrm>
            <a:custGeom>
              <a:avLst/>
              <a:gdLst>
                <a:gd name="T0" fmla="*/ 0 w 1361"/>
                <a:gd name="T1" fmla="*/ 2147483647 h 650"/>
                <a:gd name="T2" fmla="*/ 2147483647 w 1361"/>
                <a:gd name="T3" fmla="*/ 2147483647 h 650"/>
                <a:gd name="T4" fmla="*/ 2147483647 w 1361"/>
                <a:gd name="T5" fmla="*/ 2147483647 h 650"/>
                <a:gd name="T6" fmla="*/ 0 60000 65536"/>
                <a:gd name="T7" fmla="*/ 0 60000 65536"/>
                <a:gd name="T8" fmla="*/ 0 60000 65536"/>
                <a:gd name="T9" fmla="*/ 0 w 1361"/>
                <a:gd name="T10" fmla="*/ 0 h 650"/>
                <a:gd name="T11" fmla="*/ 1361 w 1361"/>
                <a:gd name="T12" fmla="*/ 650 h 6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1" h="650">
                  <a:moveTo>
                    <a:pt x="0" y="650"/>
                  </a:moveTo>
                  <a:cubicBezTo>
                    <a:pt x="204" y="431"/>
                    <a:pt x="408" y="212"/>
                    <a:pt x="635" y="106"/>
                  </a:cubicBezTo>
                  <a:cubicBezTo>
                    <a:pt x="862" y="0"/>
                    <a:pt x="1240" y="30"/>
                    <a:pt x="1361" y="15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350" name="Freeform 20"/>
            <p:cNvSpPr>
              <a:spLocks/>
            </p:cNvSpPr>
            <p:nvPr/>
          </p:nvSpPr>
          <p:spPr bwMode="auto">
            <a:xfrm>
              <a:off x="5795963" y="4125913"/>
              <a:ext cx="2305050" cy="1535112"/>
            </a:xfrm>
            <a:custGeom>
              <a:avLst/>
              <a:gdLst>
                <a:gd name="T0" fmla="*/ 0 w 1452"/>
                <a:gd name="T1" fmla="*/ 2147483647 h 967"/>
                <a:gd name="T2" fmla="*/ 2147483647 w 1452"/>
                <a:gd name="T3" fmla="*/ 2147483647 h 967"/>
                <a:gd name="T4" fmla="*/ 2147483647 w 1452"/>
                <a:gd name="T5" fmla="*/ 2147483647 h 967"/>
                <a:gd name="T6" fmla="*/ 0 60000 65536"/>
                <a:gd name="T7" fmla="*/ 0 60000 65536"/>
                <a:gd name="T8" fmla="*/ 0 60000 65536"/>
                <a:gd name="T9" fmla="*/ 0 w 1452"/>
                <a:gd name="T10" fmla="*/ 0 h 967"/>
                <a:gd name="T11" fmla="*/ 1452 w 1452"/>
                <a:gd name="T12" fmla="*/ 967 h 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2" h="967">
                  <a:moveTo>
                    <a:pt x="0" y="967"/>
                  </a:moveTo>
                  <a:cubicBezTo>
                    <a:pt x="219" y="634"/>
                    <a:pt x="439" y="302"/>
                    <a:pt x="681" y="151"/>
                  </a:cubicBezTo>
                  <a:cubicBezTo>
                    <a:pt x="923" y="0"/>
                    <a:pt x="1324" y="75"/>
                    <a:pt x="1452" y="6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351" name="Text Box 21"/>
            <p:cNvSpPr txBox="1">
              <a:spLocks noChangeArrowheads="1"/>
            </p:cNvSpPr>
            <p:nvPr/>
          </p:nvSpPr>
          <p:spPr bwMode="auto">
            <a:xfrm>
              <a:off x="5703888" y="5732463"/>
              <a:ext cx="29003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1400" b="1">
                  <a:latin typeface="Times New Roman" pitchFamily="18" charset="0"/>
                </a:rPr>
                <a:t>0                 0,5            0,10          0,15</a:t>
              </a:r>
            </a:p>
          </p:txBody>
        </p:sp>
        <p:sp>
          <p:nvSpPr>
            <p:cNvPr id="14352" name="Line 22"/>
            <p:cNvSpPr>
              <a:spLocks noChangeShapeType="1"/>
            </p:cNvSpPr>
            <p:nvPr/>
          </p:nvSpPr>
          <p:spPr bwMode="auto">
            <a:xfrm>
              <a:off x="6732588" y="5661025"/>
              <a:ext cx="0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353" name="Line 23"/>
            <p:cNvSpPr>
              <a:spLocks noChangeShapeType="1"/>
            </p:cNvSpPr>
            <p:nvPr/>
          </p:nvSpPr>
          <p:spPr bwMode="auto">
            <a:xfrm>
              <a:off x="7524750" y="5661025"/>
              <a:ext cx="0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354" name="Line 24"/>
            <p:cNvSpPr>
              <a:spLocks noChangeShapeType="1"/>
            </p:cNvSpPr>
            <p:nvPr/>
          </p:nvSpPr>
          <p:spPr bwMode="auto">
            <a:xfrm>
              <a:off x="8243888" y="5661025"/>
              <a:ext cx="0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355" name="Line 25"/>
            <p:cNvSpPr>
              <a:spLocks noChangeShapeType="1"/>
            </p:cNvSpPr>
            <p:nvPr/>
          </p:nvSpPr>
          <p:spPr bwMode="auto">
            <a:xfrm>
              <a:off x="6877050" y="5157788"/>
              <a:ext cx="0" cy="5032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 flipV="1">
              <a:off x="7164388" y="4652963"/>
              <a:ext cx="0" cy="1008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357" name="Line 28"/>
            <p:cNvSpPr>
              <a:spLocks noChangeShapeType="1"/>
            </p:cNvSpPr>
            <p:nvPr/>
          </p:nvSpPr>
          <p:spPr bwMode="auto">
            <a:xfrm flipH="1">
              <a:off x="5795963" y="4652963"/>
              <a:ext cx="13684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358" name="Line 29"/>
            <p:cNvSpPr>
              <a:spLocks noChangeShapeType="1"/>
            </p:cNvSpPr>
            <p:nvPr/>
          </p:nvSpPr>
          <p:spPr bwMode="auto">
            <a:xfrm>
              <a:off x="7308850" y="4221163"/>
              <a:ext cx="0" cy="1439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359" name="Line 30"/>
            <p:cNvSpPr>
              <a:spLocks noChangeShapeType="1"/>
            </p:cNvSpPr>
            <p:nvPr/>
          </p:nvSpPr>
          <p:spPr bwMode="auto">
            <a:xfrm flipH="1">
              <a:off x="5795963" y="4221163"/>
              <a:ext cx="15128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360" name="Line 31"/>
            <p:cNvSpPr>
              <a:spLocks noChangeShapeType="1"/>
            </p:cNvSpPr>
            <p:nvPr/>
          </p:nvSpPr>
          <p:spPr bwMode="auto">
            <a:xfrm flipH="1">
              <a:off x="5795963" y="5157788"/>
              <a:ext cx="10810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361" name="Text Box 32"/>
            <p:cNvSpPr txBox="1">
              <a:spLocks noChangeArrowheads="1"/>
            </p:cNvSpPr>
            <p:nvPr/>
          </p:nvSpPr>
          <p:spPr bwMode="auto">
            <a:xfrm>
              <a:off x="7942263" y="5995988"/>
              <a:ext cx="1296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 b="1">
                  <a:latin typeface="Times New Roman" pitchFamily="18" charset="0"/>
                </a:rPr>
                <a:t>CO</a:t>
              </a:r>
              <a:r>
                <a:rPr lang="tr-TR" sz="1400" b="1" baseline="-25000">
                  <a:latin typeface="Times New Roman" pitchFamily="18" charset="0"/>
                </a:rPr>
                <a:t>2 </a:t>
              </a:r>
              <a:r>
                <a:rPr lang="tr-TR" sz="1400" b="1">
                  <a:latin typeface="Times New Roman" pitchFamily="18" charset="0"/>
                </a:rPr>
                <a:t>konsant.</a:t>
              </a:r>
            </a:p>
          </p:txBody>
        </p:sp>
        <p:sp>
          <p:nvSpPr>
            <p:cNvPr id="14362" name="Text Box 33"/>
            <p:cNvSpPr txBox="1">
              <a:spLocks noChangeArrowheads="1"/>
            </p:cNvSpPr>
            <p:nvPr/>
          </p:nvSpPr>
          <p:spPr bwMode="auto">
            <a:xfrm>
              <a:off x="7235825" y="4797425"/>
              <a:ext cx="16573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1400">
                  <a:latin typeface="Times New Roman" pitchFamily="18" charset="0"/>
                </a:rPr>
                <a:t>Düşük şiddette ışık</a:t>
              </a:r>
            </a:p>
          </p:txBody>
        </p:sp>
        <p:sp>
          <p:nvSpPr>
            <p:cNvPr id="14363" name="Text Box 34"/>
            <p:cNvSpPr txBox="1">
              <a:spLocks noChangeArrowheads="1"/>
            </p:cNvSpPr>
            <p:nvPr/>
          </p:nvSpPr>
          <p:spPr bwMode="auto">
            <a:xfrm>
              <a:off x="7288213" y="4292599"/>
              <a:ext cx="1951038" cy="398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1400">
                  <a:latin typeface="Times New Roman" pitchFamily="18" charset="0"/>
                </a:rPr>
                <a:t>Orta şiddette ışık</a:t>
              </a:r>
            </a:p>
          </p:txBody>
        </p:sp>
        <p:sp>
          <p:nvSpPr>
            <p:cNvPr id="14364" name="Text Box 35"/>
            <p:cNvSpPr txBox="1">
              <a:spLocks noChangeArrowheads="1"/>
            </p:cNvSpPr>
            <p:nvPr/>
          </p:nvSpPr>
          <p:spPr bwMode="auto">
            <a:xfrm>
              <a:off x="7019925" y="3860801"/>
              <a:ext cx="2138011" cy="398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1400">
                  <a:latin typeface="Times New Roman" pitchFamily="18" charset="0"/>
                </a:rPr>
                <a:t>Yüksek şiddette ışık</a:t>
              </a:r>
            </a:p>
          </p:txBody>
        </p:sp>
        <p:sp>
          <p:nvSpPr>
            <p:cNvPr id="14365" name="Text Box 36"/>
            <p:cNvSpPr txBox="1">
              <a:spLocks noChangeArrowheads="1"/>
            </p:cNvSpPr>
            <p:nvPr/>
          </p:nvSpPr>
          <p:spPr bwMode="auto">
            <a:xfrm>
              <a:off x="5580063" y="3633788"/>
              <a:ext cx="16557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400" b="1">
                  <a:latin typeface="Times New Roman" pitchFamily="18" charset="0"/>
                </a:rPr>
                <a:t>Fotosetez hızı</a:t>
              </a:r>
            </a:p>
          </p:txBody>
        </p:sp>
      </p:grp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>
          <a:xfrm>
            <a:off x="357158" y="650083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www.</a:t>
            </a:r>
            <a:r>
              <a:rPr lang="tr-TR" dirty="0" err="1" smtClean="0"/>
              <a:t>slaytyerim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457200" y="3686175"/>
            <a:ext cx="82296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1800" b="1" smtClean="0">
                <a:solidFill>
                  <a:srgbClr val="FF0000"/>
                </a:solidFill>
              </a:rPr>
              <a:t>	</a:t>
            </a:r>
            <a:r>
              <a:rPr lang="tr-TR" sz="1600" b="1" smtClean="0">
                <a:solidFill>
                  <a:srgbClr val="FF0000"/>
                </a:solidFill>
              </a:rPr>
              <a:t>d) Işık dalga boyu: </a:t>
            </a:r>
            <a:r>
              <a:rPr lang="tr-TR" sz="1600" smtClean="0"/>
              <a:t>Işık, bir prizmadan geçirildiğinde en fazla mor, mavi ve kırmızıda daha sonra ise turuncu, sarı ve en az da yeşil ışıkta fotosentez gerçekleştirildiği görülür.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600575"/>
            <a:ext cx="3124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4 İçerik Yer Tutucusu"/>
          <p:cNvSpPr txBox="1">
            <a:spLocks/>
          </p:cNvSpPr>
          <p:nvPr/>
        </p:nvSpPr>
        <p:spPr bwMode="auto">
          <a:xfrm>
            <a:off x="457200" y="990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>
                <a:solidFill>
                  <a:srgbClr val="FF0000"/>
                </a:solidFill>
                <a:latin typeface="+mn-lt"/>
              </a:rPr>
              <a:t>	</a:t>
            </a:r>
            <a:r>
              <a:rPr lang="tr-TR" sz="1600" b="1" kern="0" dirty="0">
                <a:solidFill>
                  <a:srgbClr val="FF0000"/>
                </a:solidFill>
                <a:latin typeface="+mn-lt"/>
              </a:rPr>
              <a:t>c) Sıcaklık: </a:t>
            </a:r>
            <a:r>
              <a:rPr lang="tr-TR" sz="1600" kern="0" dirty="0">
                <a:latin typeface="+mn-lt"/>
              </a:rPr>
              <a:t>Fotosentezin ışığa bağımsız tepkimelerinde enzimler görev aldığından sıcaklık değişimlerine karşı çok duyarlıdırlar. Fotosentezin ideal sıcaklık aralığı        25-35 </a:t>
            </a:r>
            <a:r>
              <a:rPr lang="tr-TR" sz="1600" baseline="30000" dirty="0"/>
              <a:t>0</a:t>
            </a:r>
            <a:r>
              <a:rPr lang="tr-TR" sz="1600" dirty="0"/>
              <a:t>C arasındadır.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tr-TR" sz="1600" kern="0" dirty="0">
              <a:latin typeface="+mn-lt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375" y="1857375"/>
            <a:ext cx="2511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4786314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www.</a:t>
            </a:r>
            <a:r>
              <a:rPr lang="tr-TR" dirty="0" err="1" smtClean="0"/>
              <a:t>slaytyerim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876800" y="1181100"/>
            <a:ext cx="37623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4 İçerik Yer Tutucusu"/>
          <p:cNvSpPr txBox="1">
            <a:spLocks/>
          </p:cNvSpPr>
          <p:nvPr/>
        </p:nvSpPr>
        <p:spPr bwMode="auto">
          <a:xfrm>
            <a:off x="457200" y="1143000"/>
            <a:ext cx="441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>
                <a:solidFill>
                  <a:srgbClr val="FF0000"/>
                </a:solidFill>
                <a:latin typeface="+mn-lt"/>
              </a:rPr>
              <a:t>	</a:t>
            </a:r>
            <a:r>
              <a:rPr lang="tr-TR" sz="1600" b="1" kern="0" dirty="0" err="1">
                <a:solidFill>
                  <a:srgbClr val="FF0000"/>
                </a:solidFill>
                <a:latin typeface="+mn-lt"/>
              </a:rPr>
              <a:t>Engelmann</a:t>
            </a:r>
            <a:r>
              <a:rPr lang="tr-TR" sz="1600" b="1" kern="0" dirty="0">
                <a:solidFill>
                  <a:srgbClr val="FF0000"/>
                </a:solidFill>
                <a:latin typeface="+mn-lt"/>
              </a:rPr>
              <a:t> Deneyi: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tr-TR" sz="1600" b="1" kern="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sz="1600" b="1" kern="0" dirty="0">
                <a:solidFill>
                  <a:srgbClr val="FF0000"/>
                </a:solidFill>
                <a:latin typeface="+mn-lt"/>
              </a:rPr>
              <a:t>	</a:t>
            </a:r>
            <a:r>
              <a:rPr lang="tr-TR" sz="1600" b="1" kern="0" dirty="0">
                <a:latin typeface="+mn-lt"/>
                <a:sym typeface="Wingdings"/>
              </a:rPr>
              <a:t> </a:t>
            </a:r>
            <a:r>
              <a:rPr lang="tr-TR" sz="1600" kern="0" dirty="0" err="1">
                <a:latin typeface="+mn-lt"/>
              </a:rPr>
              <a:t>Engelmann</a:t>
            </a:r>
            <a:r>
              <a:rPr lang="tr-TR" sz="1600" kern="0" dirty="0">
                <a:latin typeface="+mn-lt"/>
              </a:rPr>
              <a:t> yaptığı deneyde, ışığı prizmadan geçirerek elde ettiği ışıkları ipliksi bir alg üzerine düşürmüştür.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sz="1600" kern="0" dirty="0">
                <a:latin typeface="+mn-lt"/>
              </a:rPr>
              <a:t>	</a:t>
            </a:r>
            <a:r>
              <a:rPr lang="tr-TR" sz="1600" b="1" kern="0" dirty="0">
                <a:sym typeface="Wingdings"/>
              </a:rPr>
              <a:t> </a:t>
            </a:r>
            <a:r>
              <a:rPr lang="tr-TR" sz="1600" kern="0" dirty="0">
                <a:latin typeface="+mn-lt"/>
              </a:rPr>
              <a:t>Ortama da oksijen seven (</a:t>
            </a:r>
            <a:r>
              <a:rPr lang="tr-TR" sz="1600" kern="0" dirty="0" err="1">
                <a:latin typeface="+mn-lt"/>
              </a:rPr>
              <a:t>Aerob</a:t>
            </a:r>
            <a:r>
              <a:rPr lang="tr-TR" sz="1600" kern="0" dirty="0">
                <a:latin typeface="+mn-lt"/>
              </a:rPr>
              <a:t>) bakteriler bırakmıştır.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sz="1600" kern="0" dirty="0">
                <a:latin typeface="+mn-lt"/>
              </a:rPr>
              <a:t>	</a:t>
            </a:r>
            <a:r>
              <a:rPr lang="tr-TR" sz="1600" b="1" kern="0" dirty="0">
                <a:sym typeface="Wingdings"/>
              </a:rPr>
              <a:t> </a:t>
            </a:r>
            <a:r>
              <a:rPr lang="tr-TR" sz="1600" kern="0" dirty="0">
                <a:latin typeface="+mn-lt"/>
              </a:rPr>
              <a:t>Deney sonucunda mor, mavi ve kırmızı ışıkta </a:t>
            </a:r>
            <a:r>
              <a:rPr lang="tr-TR" sz="1600" kern="0" dirty="0" err="1">
                <a:latin typeface="+mn-lt"/>
              </a:rPr>
              <a:t>aerob</a:t>
            </a:r>
            <a:r>
              <a:rPr lang="tr-TR" sz="1600" kern="0" dirty="0">
                <a:latin typeface="+mn-lt"/>
              </a:rPr>
              <a:t> bakterilerin daha fazla yoğunlaştığı, yeşil ışıkta çok az bulunduğunu gözlemlemiştir.  </a:t>
            </a: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457200" y="990600"/>
            <a:ext cx="8229600" cy="1676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z="1800" b="1" smtClean="0">
                <a:solidFill>
                  <a:srgbClr val="FF0000"/>
                </a:solidFill>
              </a:rPr>
              <a:t>	</a:t>
            </a:r>
            <a:r>
              <a:rPr lang="tr-TR" sz="1600" b="1" smtClean="0">
                <a:solidFill>
                  <a:srgbClr val="FF0000"/>
                </a:solidFill>
              </a:rPr>
              <a:t>e) Su miktarı: </a:t>
            </a:r>
            <a:r>
              <a:rPr lang="tr-TR" sz="1600" smtClean="0"/>
              <a:t>Fotosentez için su mutlaka gereklidir. Su hidroliz olarak; PS II için elektron, NADP için elektron ve Hidrojen, atmosfer için ise Oksijen kaynağı olur.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z="1600" smtClean="0"/>
              <a:t>	Ortamdaki suyun artışı fotosentez hızını da arttırır. Ancak belli bir değerin üzerinde etkilemez. % 15 ‘in altına inerse, enzimler inaktif olur, fotosentez durur.</a:t>
            </a:r>
            <a:endParaRPr lang="tr-TR" sz="170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743200"/>
            <a:ext cx="2743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7" name="34 İçerik Yer Tutucusu"/>
          <p:cNvSpPr txBox="1">
            <a:spLocks/>
          </p:cNvSpPr>
          <p:nvPr/>
        </p:nvSpPr>
        <p:spPr bwMode="auto">
          <a:xfrm>
            <a:off x="457200" y="10668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b="1" kern="0" dirty="0">
                <a:solidFill>
                  <a:srgbClr val="FF0000"/>
                </a:solidFill>
                <a:latin typeface="+mn-lt"/>
              </a:rPr>
              <a:t>	</a:t>
            </a:r>
            <a:r>
              <a:rPr lang="tr-TR" sz="1600" b="1" kern="0" dirty="0">
                <a:solidFill>
                  <a:srgbClr val="FF0000"/>
                </a:solidFill>
                <a:latin typeface="+mn-lt"/>
              </a:rPr>
              <a:t>f) Mineraller: </a:t>
            </a:r>
            <a:r>
              <a:rPr lang="tr-TR" sz="1600" kern="0" dirty="0" err="1">
                <a:latin typeface="+mn-lt"/>
              </a:rPr>
              <a:t>Fe</a:t>
            </a:r>
            <a:r>
              <a:rPr lang="tr-TR" sz="1600" kern="0" dirty="0">
                <a:latin typeface="+mn-lt"/>
              </a:rPr>
              <a:t>, Mg, </a:t>
            </a:r>
            <a:r>
              <a:rPr lang="tr-TR" sz="1600" kern="0" dirty="0" err="1">
                <a:latin typeface="+mn-lt"/>
              </a:rPr>
              <a:t>Ca</a:t>
            </a:r>
            <a:r>
              <a:rPr lang="tr-TR" sz="1600" kern="0" dirty="0">
                <a:latin typeface="+mn-lt"/>
              </a:rPr>
              <a:t>, K, P, N,S gibi mineraller fotosentezde etkilidirler.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sz="1600" kern="0" dirty="0">
                <a:latin typeface="+mn-lt"/>
              </a:rPr>
              <a:t>	</a:t>
            </a:r>
            <a:r>
              <a:rPr lang="tr-TR" sz="1600" kern="0" dirty="0" err="1">
                <a:latin typeface="+mn-lt"/>
              </a:rPr>
              <a:t>Fe</a:t>
            </a:r>
            <a:r>
              <a:rPr lang="tr-TR" sz="1600" kern="0" dirty="0">
                <a:latin typeface="+mn-lt"/>
              </a:rPr>
              <a:t>: Fotosentezde etkili enzimlerin yapısına, Mg: Klorofilin yapısına, P: </a:t>
            </a:r>
            <a:r>
              <a:rPr lang="tr-TR" sz="1600" kern="0" dirty="0" err="1">
                <a:latin typeface="+mn-lt"/>
              </a:rPr>
              <a:t>ATP’nin</a:t>
            </a:r>
            <a:r>
              <a:rPr lang="tr-TR" sz="1600" kern="0" dirty="0">
                <a:latin typeface="+mn-lt"/>
              </a:rPr>
              <a:t> yapısına, N: Aminoasit ve nükleotidlerin yapısına katılır. Bitkiler mineralleri topraktaki en az olan mineral miktarınca alabilirler. Buna </a:t>
            </a:r>
            <a:r>
              <a:rPr lang="tr-TR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minimum kuralı </a:t>
            </a:r>
            <a:r>
              <a:rPr lang="tr-TR" sz="1600" kern="0" dirty="0">
                <a:latin typeface="+mn-lt"/>
              </a:rPr>
              <a:t>denir.</a:t>
            </a:r>
            <a:endParaRPr lang="tr-TR" sz="1700" kern="0" dirty="0">
              <a:latin typeface="+mn-lt"/>
            </a:endParaRPr>
          </a:p>
        </p:txBody>
      </p:sp>
      <p:sp>
        <p:nvSpPr>
          <p:cNvPr id="8" name="34 İçerik Yer Tutucusu"/>
          <p:cNvSpPr txBox="1">
            <a:spLocks/>
          </p:cNvSpPr>
          <p:nvPr/>
        </p:nvSpPr>
        <p:spPr bwMode="auto">
          <a:xfrm>
            <a:off x="457200" y="2895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b="1" kern="0" dirty="0">
                <a:solidFill>
                  <a:srgbClr val="FF0000"/>
                </a:solidFill>
                <a:latin typeface="+mn-lt"/>
              </a:rPr>
              <a:t>	</a:t>
            </a:r>
            <a:r>
              <a:rPr lang="tr-TR" sz="1600" b="1" kern="0" dirty="0">
                <a:solidFill>
                  <a:srgbClr val="FF0000"/>
                </a:solidFill>
                <a:latin typeface="+mn-lt"/>
              </a:rPr>
              <a:t>h) </a:t>
            </a:r>
            <a:r>
              <a:rPr lang="tr-TR" sz="1600" b="1" kern="0" dirty="0" err="1">
                <a:solidFill>
                  <a:srgbClr val="FF0000"/>
                </a:solidFill>
                <a:latin typeface="+mn-lt"/>
              </a:rPr>
              <a:t>pH</a:t>
            </a:r>
            <a:r>
              <a:rPr lang="tr-TR" sz="1600" b="1" kern="0" dirty="0">
                <a:solidFill>
                  <a:srgbClr val="FF0000"/>
                </a:solidFill>
                <a:latin typeface="+mn-lt"/>
              </a:rPr>
              <a:t> (Ortam </a:t>
            </a:r>
            <a:r>
              <a:rPr lang="tr-TR" sz="1600" b="1" kern="0" dirty="0" err="1">
                <a:solidFill>
                  <a:srgbClr val="FF0000"/>
                </a:solidFill>
                <a:latin typeface="+mn-lt"/>
              </a:rPr>
              <a:t>pH’sı</a:t>
            </a:r>
            <a:r>
              <a:rPr lang="tr-TR" sz="1600" b="1" kern="0" dirty="0">
                <a:solidFill>
                  <a:srgbClr val="FF0000"/>
                </a:solidFill>
                <a:latin typeface="+mn-lt"/>
              </a:rPr>
              <a:t>):  </a:t>
            </a:r>
            <a:r>
              <a:rPr lang="tr-TR" sz="1600" kern="0" dirty="0">
                <a:latin typeface="+mn-lt"/>
              </a:rPr>
              <a:t>Özellikle ışığa bağlı olmayan tepkimeler enzimlerle gerçekleştirildiğinden </a:t>
            </a:r>
            <a:r>
              <a:rPr lang="tr-TR" sz="1600" kern="0" dirty="0" err="1">
                <a:latin typeface="+mn-lt"/>
              </a:rPr>
              <a:t>pH</a:t>
            </a:r>
            <a:r>
              <a:rPr lang="tr-TR" sz="1600" kern="0" dirty="0">
                <a:latin typeface="+mn-lt"/>
              </a:rPr>
              <a:t> etkilidir.</a:t>
            </a:r>
            <a:endParaRPr lang="tr-TR" sz="1700" kern="0" dirty="0">
              <a:latin typeface="+mn-lt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801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1722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28" name="34 İçerik Yer Tutucusu"/>
          <p:cNvSpPr txBox="1">
            <a:spLocks/>
          </p:cNvSpPr>
          <p:nvPr/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tr-TR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tr-TR" sz="1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Bitkileri:</a:t>
            </a:r>
            <a:r>
              <a:rPr lang="tr-TR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600" kern="0" dirty="0" err="1">
                <a:latin typeface="+mn-lt"/>
              </a:rPr>
              <a:t>Stomalarından</a:t>
            </a:r>
            <a:r>
              <a:rPr lang="tr-TR" sz="1600" kern="0" dirty="0">
                <a:latin typeface="+mn-lt"/>
              </a:rPr>
              <a:t> aldıkları </a:t>
            </a:r>
            <a:r>
              <a:rPr lang="tr-TR" sz="1600" dirty="0"/>
              <a:t>CO</a:t>
            </a:r>
            <a:r>
              <a:rPr lang="tr-TR" sz="1600" baseline="-25000" dirty="0"/>
              <a:t>2</a:t>
            </a:r>
            <a:r>
              <a:rPr lang="tr-TR" sz="1600" kern="0" dirty="0">
                <a:latin typeface="+mn-lt"/>
              </a:rPr>
              <a:t> ‘i </a:t>
            </a:r>
            <a:r>
              <a:rPr lang="tr-TR" sz="1600" kern="0" dirty="0" err="1">
                <a:latin typeface="+mn-lt"/>
              </a:rPr>
              <a:t>Calvin</a:t>
            </a:r>
            <a:r>
              <a:rPr lang="tr-TR" sz="1600" kern="0" dirty="0">
                <a:latin typeface="+mn-lt"/>
              </a:rPr>
              <a:t> döngüsünde doğrudan kullanabilen bitkilerdir.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600" kern="0" dirty="0">
                <a:latin typeface="+mn-lt"/>
              </a:rPr>
              <a:t>Bu </a:t>
            </a:r>
            <a:r>
              <a:rPr lang="tr-TR" sz="1600" kern="0" dirty="0" err="1">
                <a:latin typeface="+mn-lt"/>
              </a:rPr>
              <a:t>metabolik</a:t>
            </a:r>
            <a:r>
              <a:rPr lang="tr-TR" sz="1600" kern="0" dirty="0">
                <a:latin typeface="+mn-lt"/>
              </a:rPr>
              <a:t> yolda ilk oluşan ürün 3 karbonlu </a:t>
            </a:r>
            <a:r>
              <a:rPr lang="tr-TR" sz="1600" kern="0" dirty="0" err="1">
                <a:latin typeface="+mn-lt"/>
              </a:rPr>
              <a:t>PGAL’dir</a:t>
            </a:r>
            <a:r>
              <a:rPr lang="tr-TR" sz="1600" kern="0" dirty="0">
                <a:latin typeface="+mn-lt"/>
              </a:rPr>
              <a:t>. Bu nedenle </a:t>
            </a:r>
            <a:r>
              <a:rPr lang="tr-TR" sz="1600" dirty="0"/>
              <a:t>C</a:t>
            </a:r>
            <a:r>
              <a:rPr lang="tr-TR" sz="1600" baseline="-25000" dirty="0"/>
              <a:t>3</a:t>
            </a:r>
            <a:r>
              <a:rPr lang="tr-TR" sz="1600" kern="0" dirty="0">
                <a:latin typeface="+mn-lt"/>
              </a:rPr>
              <a:t> bitkileri olarak adlandırılırlar.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600" kern="0" dirty="0">
                <a:latin typeface="+mn-lt"/>
              </a:rPr>
              <a:t>Bilinen bitki türlerinin yaklaşık % 85’i </a:t>
            </a:r>
            <a:r>
              <a:rPr lang="tr-TR" sz="1600" dirty="0"/>
              <a:t>C</a:t>
            </a:r>
            <a:r>
              <a:rPr lang="tr-TR" sz="1600" baseline="-25000" dirty="0"/>
              <a:t>3 </a:t>
            </a:r>
            <a:r>
              <a:rPr lang="tr-TR" sz="1600" kern="0" dirty="0">
                <a:latin typeface="+mn-lt"/>
              </a:rPr>
              <a:t>bitkisidir.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tr-TR" sz="1600" kern="0" dirty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 Bitkileri:</a:t>
            </a:r>
            <a:r>
              <a:rPr lang="tr-TR" sz="1600" b="1" baseline="-25000" dirty="0"/>
              <a:t>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600" kern="0" dirty="0"/>
              <a:t>Kurak bölgelerde yaşayan </a:t>
            </a:r>
            <a:r>
              <a:rPr lang="tr-TR" sz="1600" kern="0" dirty="0" err="1"/>
              <a:t>sukkulent</a:t>
            </a:r>
            <a:r>
              <a:rPr lang="tr-TR" sz="1600" kern="0" dirty="0"/>
              <a:t> bitkiler, </a:t>
            </a:r>
            <a:r>
              <a:rPr lang="tr-TR" sz="1600" kern="0" dirty="0" err="1"/>
              <a:t>stomalarını</a:t>
            </a:r>
            <a:r>
              <a:rPr lang="tr-TR" sz="1600" kern="0" dirty="0"/>
              <a:t> genellikle geceleri açarlar.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600" kern="0" dirty="0"/>
              <a:t> </a:t>
            </a:r>
            <a:r>
              <a:rPr lang="tr-TR" sz="1600" dirty="0"/>
              <a:t>CO</a:t>
            </a:r>
            <a:r>
              <a:rPr lang="tr-TR" sz="1600" baseline="-25000" dirty="0"/>
              <a:t>2 </a:t>
            </a:r>
            <a:r>
              <a:rPr lang="tr-TR" sz="1600" kern="0" dirty="0"/>
              <a:t>organik asitlere geceleri malik asit halinde bağlanır.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600" kern="0" dirty="0"/>
              <a:t>Gün ışığında </a:t>
            </a:r>
            <a:r>
              <a:rPr lang="tr-TR" sz="1600" kern="0" dirty="0" err="1"/>
              <a:t>stomalar</a:t>
            </a:r>
            <a:r>
              <a:rPr lang="tr-TR" sz="1600" kern="0" dirty="0"/>
              <a:t> kapanır ve malik asit </a:t>
            </a:r>
            <a:r>
              <a:rPr lang="tr-TR" sz="1600" kern="0" dirty="0" err="1"/>
              <a:t>prüvat</a:t>
            </a:r>
            <a:r>
              <a:rPr lang="tr-TR" sz="1600" kern="0" dirty="0"/>
              <a:t> ve  </a:t>
            </a:r>
            <a:r>
              <a:rPr lang="tr-TR" sz="1600" dirty="0"/>
              <a:t>CO</a:t>
            </a:r>
            <a:r>
              <a:rPr lang="tr-TR" sz="1600" baseline="-25000" dirty="0"/>
              <a:t>2</a:t>
            </a:r>
            <a:r>
              <a:rPr lang="tr-TR" sz="1600" kern="0" dirty="0"/>
              <a:t> ‘ye ayrışır.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600" kern="0" dirty="0"/>
              <a:t>Kloroplasta taşınan  </a:t>
            </a:r>
            <a:r>
              <a:rPr lang="tr-TR" sz="1600" dirty="0"/>
              <a:t>CO</a:t>
            </a:r>
            <a:r>
              <a:rPr lang="tr-TR" sz="1600" baseline="-25000" dirty="0"/>
              <a:t>2</a:t>
            </a:r>
            <a:r>
              <a:rPr lang="tr-TR" sz="1600" dirty="0"/>
              <a:t> </a:t>
            </a:r>
            <a:r>
              <a:rPr lang="tr-TR" sz="1600" dirty="0" err="1"/>
              <a:t>Calvin</a:t>
            </a:r>
            <a:r>
              <a:rPr lang="tr-TR" sz="1600" dirty="0"/>
              <a:t> döngüsüne katılır. Bu metabolizmaya CAM (</a:t>
            </a:r>
            <a:r>
              <a:rPr lang="tr-TR" sz="1600" dirty="0" err="1"/>
              <a:t>Crassulaceaen</a:t>
            </a:r>
            <a:r>
              <a:rPr lang="tr-TR" sz="1600" dirty="0"/>
              <a:t> Asit Metabolizması) ve bu metabolizmaya sahip bitkilere de CAM bitkileri denir.</a:t>
            </a:r>
            <a:endParaRPr lang="tr-TR" sz="1600" kern="0" dirty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endParaRPr lang="tr-TR" sz="1700" kern="0" dirty="0">
              <a:latin typeface="+mn-lt"/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428596" y="1285860"/>
            <a:ext cx="8229600" cy="2971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tr-TR" sz="1700" b="1" dirty="0" smtClean="0">
                <a:solidFill>
                  <a:schemeClr val="accent2"/>
                </a:solidFill>
              </a:rPr>
              <a:t>C- Fotosentez Tepkimeleri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tr-TR" sz="1800" b="1" dirty="0" smtClean="0">
                <a:solidFill>
                  <a:srgbClr val="FF0000"/>
                </a:solidFill>
              </a:rPr>
              <a:t>	</a:t>
            </a:r>
            <a:r>
              <a:rPr lang="tr-TR" sz="1600" b="1" dirty="0" smtClean="0">
                <a:solidFill>
                  <a:srgbClr val="FF0000"/>
                </a:solidFill>
              </a:rPr>
              <a:t>1- Fotosentezin Işığa Bağlı Tepkimeleri	</a:t>
            </a:r>
          </a:p>
          <a:p>
            <a:pPr marL="342900" lvl="3" indent="-342900" eaLnBrk="1" hangingPunct="1">
              <a:lnSpc>
                <a:spcPct val="150000"/>
              </a:lnSpc>
              <a:buFontTx/>
              <a:buNone/>
              <a:defRPr/>
            </a:pPr>
            <a:r>
              <a:rPr lang="tr-TR" sz="1600" dirty="0" smtClean="0"/>
              <a:t>	    </a:t>
            </a:r>
            <a:r>
              <a:rPr lang="tr-TR" sz="1600" dirty="0" smtClean="0">
                <a:sym typeface="Wingdings"/>
              </a:rPr>
              <a:t> </a:t>
            </a:r>
            <a:r>
              <a:rPr lang="tr-TR" sz="1600" dirty="0" smtClean="0"/>
              <a:t>Kloroplast içerisinde </a:t>
            </a:r>
            <a:r>
              <a:rPr lang="tr-TR" sz="1600" dirty="0" err="1" smtClean="0"/>
              <a:t>granalarda</a:t>
            </a:r>
            <a:r>
              <a:rPr lang="tr-TR" sz="1600" dirty="0" smtClean="0"/>
              <a:t> gerçekleşir. ATP ve NADPH+H</a:t>
            </a:r>
            <a:r>
              <a:rPr lang="tr-TR" sz="1600" baseline="30000" dirty="0" smtClean="0"/>
              <a:t>+</a:t>
            </a:r>
            <a:r>
              <a:rPr lang="tr-TR" sz="1600" dirty="0" smtClean="0"/>
              <a:t> üretilir. </a:t>
            </a:r>
          </a:p>
          <a:p>
            <a:pPr marL="342900" lvl="3" indent="-342900" eaLnBrk="1" hangingPunct="1">
              <a:lnSpc>
                <a:spcPct val="150000"/>
              </a:lnSpc>
              <a:buFontTx/>
              <a:buNone/>
              <a:defRPr/>
            </a:pPr>
            <a:r>
              <a:rPr lang="tr-TR" sz="1600" dirty="0" smtClean="0"/>
              <a:t>	    </a:t>
            </a:r>
            <a:r>
              <a:rPr lang="tr-TR" sz="1600" dirty="0" smtClean="0">
                <a:sym typeface="Wingdings"/>
              </a:rPr>
              <a:t> </a:t>
            </a:r>
            <a:r>
              <a:rPr lang="tr-TR" sz="1600" dirty="0" smtClean="0"/>
              <a:t>Işık Enerjisi kimyasal bağ enerjisine dönüştürülür.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tr-TR" sz="1600" b="1" dirty="0" smtClean="0">
                <a:solidFill>
                  <a:srgbClr val="FF0000"/>
                </a:solidFill>
              </a:rPr>
              <a:t>		a- Devirli </a:t>
            </a:r>
            <a:r>
              <a:rPr lang="tr-TR" sz="1600" b="1" dirty="0" err="1" smtClean="0">
                <a:solidFill>
                  <a:srgbClr val="FF0000"/>
                </a:solidFill>
              </a:rPr>
              <a:t>Fotofosforilasyon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pPr lvl="3" eaLnBrk="1" hangingPunct="1">
              <a:lnSpc>
                <a:spcPct val="150000"/>
              </a:lnSpc>
              <a:buFont typeface="Wingdings" pitchFamily="2" charset="2"/>
              <a:buChar char="["/>
              <a:defRPr/>
            </a:pPr>
            <a:r>
              <a:rPr lang="tr-TR" sz="1600" dirty="0" smtClean="0"/>
              <a:t>Klorofilden ayrılan elektron tekrar aynı klorofile geri dönüyorsa devirli </a:t>
            </a:r>
            <a:r>
              <a:rPr lang="tr-TR" sz="1600" dirty="0" err="1" smtClean="0"/>
              <a:t>fotofosforilasyon</a:t>
            </a:r>
            <a:r>
              <a:rPr lang="tr-TR" sz="1600" dirty="0" smtClean="0"/>
              <a:t> adı verilir. 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457200" y="990600"/>
            <a:ext cx="82296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1800" b="1" smtClean="0">
                <a:solidFill>
                  <a:srgbClr val="FF0000"/>
                </a:solidFill>
              </a:rPr>
              <a:t>Fotosentez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["/>
            </a:pPr>
            <a:r>
              <a:rPr lang="tr-TR" sz="1700" smtClean="0"/>
              <a:t>Biyosferin ana enerji kaynağı güneştir.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["/>
            </a:pPr>
            <a:r>
              <a:rPr lang="tr-TR" sz="1700" smtClean="0"/>
              <a:t>Hücreler tarafından yapı ve enerji hammaddesi olarak kullanılan bütün besinler güneş enerjisi ile hazırlanır.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["/>
            </a:pPr>
            <a:r>
              <a:rPr lang="tr-TR" sz="1700" smtClean="0"/>
              <a:t>Hiçbir canlı güneş enerjisini doğrudan kullanmaz. Ancak onu başka enerji şekillerine dönüştürerek kullanabilir.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["/>
            </a:pPr>
            <a:r>
              <a:rPr lang="tr-TR" sz="1700" smtClean="0"/>
              <a:t>Biyosferdeki en büyük ve en mükemmel enerji dönüşümü fotosentezdir.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["/>
            </a:pPr>
            <a:r>
              <a:rPr lang="tr-TR" sz="1700" smtClean="0"/>
              <a:t>Bu dönüşümle güneş enerjisi, temel besin maddelerinde tutulan kimyasal bağ enerjisine dönüştürülür.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["/>
            </a:pPr>
            <a:r>
              <a:rPr lang="tr-TR" sz="1700" smtClean="0"/>
              <a:t>Fotosentez; klorofilli canlıların güneşten aldıkları ışık enerjisi ile havadan aldıkları </a:t>
            </a:r>
            <a:r>
              <a:rPr lang="tr-TR" sz="1800" smtClean="0"/>
              <a:t>CO</a:t>
            </a:r>
            <a:r>
              <a:rPr lang="tr-TR" sz="1800" baseline="-25000" smtClean="0"/>
              <a:t>2</a:t>
            </a:r>
            <a:r>
              <a:rPr lang="tr-TR" sz="1700" smtClean="0"/>
              <a:t> ve topraktan aldıkları suyu birleştirerek organik besin ve oksijen üretmeleridir.  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088" y="2330450"/>
            <a:ext cx="24701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9525" y="1876425"/>
            <a:ext cx="1930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500" y="1773238"/>
            <a:ext cx="12192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70525" y="1889125"/>
            <a:ext cx="157003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8088" y="2557463"/>
            <a:ext cx="18653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11900" y="2952750"/>
            <a:ext cx="157956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97600" y="3876675"/>
            <a:ext cx="1169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46650" y="4132263"/>
            <a:ext cx="1652588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6788" y="4337050"/>
            <a:ext cx="16192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50" y="3568700"/>
            <a:ext cx="17510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75" y="5027613"/>
            <a:ext cx="319881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59 Dikdörtgen"/>
          <p:cNvSpPr>
            <a:spLocks noChangeArrowheads="1"/>
          </p:cNvSpPr>
          <p:nvPr/>
        </p:nvSpPr>
        <p:spPr bwMode="auto">
          <a:xfrm>
            <a:off x="914400" y="1066800"/>
            <a:ext cx="290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0000"/>
                </a:solidFill>
              </a:rPr>
              <a:t>Devirli Fotofosforilasyon</a:t>
            </a:r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457200" y="990600"/>
            <a:ext cx="8229600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1600" b="1" smtClean="0">
                <a:solidFill>
                  <a:srgbClr val="FF0000"/>
                </a:solidFill>
              </a:rPr>
              <a:t>		a- Devirsiz Fotofosforilasyon</a:t>
            </a:r>
          </a:p>
          <a:p>
            <a:pPr lvl="3" eaLnBrk="1" hangingPunct="1">
              <a:lnSpc>
                <a:spcPct val="150000"/>
              </a:lnSpc>
              <a:buFont typeface="Wingdings" pitchFamily="2" charset="2"/>
              <a:buChar char="["/>
            </a:pPr>
            <a:r>
              <a:rPr lang="tr-TR" sz="1600" smtClean="0"/>
              <a:t>Klorofilden ayrılan elektron tekrar aynı klorofile geri dönmüyor ve suyun parçalanmasında (fotoliz) kullanılıyorsa devirsiz fotofosforilasyon adı verilir. </a:t>
            </a:r>
          </a:p>
          <a:p>
            <a:pPr lvl="3" eaLnBrk="1" hangingPunct="1">
              <a:lnSpc>
                <a:spcPct val="150000"/>
              </a:lnSpc>
              <a:buFont typeface="Wingdings" pitchFamily="2" charset="2"/>
              <a:buChar char="["/>
            </a:pPr>
            <a:r>
              <a:rPr lang="tr-TR" sz="1600" smtClean="0"/>
              <a:t>ATP sentezlenir.</a:t>
            </a:r>
          </a:p>
          <a:p>
            <a:pPr lvl="3" eaLnBrk="1" hangingPunct="1">
              <a:lnSpc>
                <a:spcPct val="150000"/>
              </a:lnSpc>
              <a:buFont typeface="Wingdings" pitchFamily="2" charset="2"/>
              <a:buChar char="["/>
            </a:pPr>
            <a:r>
              <a:rPr lang="tr-TR" sz="1600" smtClean="0"/>
              <a:t>Oksijen atmosfere verilir.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23557" name="59 Dikdörtgen"/>
          <p:cNvSpPr>
            <a:spLocks noChangeArrowheads="1"/>
          </p:cNvSpPr>
          <p:nvPr/>
        </p:nvSpPr>
        <p:spPr bwMode="auto">
          <a:xfrm>
            <a:off x="914400" y="925513"/>
            <a:ext cx="308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>
                <a:solidFill>
                  <a:srgbClr val="FF0000"/>
                </a:solidFill>
              </a:rPr>
              <a:t>Devirsiz Fotofosforilasyon</a:t>
            </a:r>
            <a:endParaRPr lang="tr-TR"/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5800" y="1860550"/>
            <a:ext cx="2909888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7450" y="2184400"/>
            <a:ext cx="186848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155950"/>
            <a:ext cx="13827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0375" y="2346325"/>
            <a:ext cx="12080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13" y="1362075"/>
            <a:ext cx="18764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295400"/>
            <a:ext cx="246697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35875" y="4044950"/>
            <a:ext cx="69056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89713" y="4970463"/>
            <a:ext cx="14192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64325" y="3155950"/>
            <a:ext cx="74771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12038" y="3560763"/>
            <a:ext cx="104616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92738" y="5664200"/>
            <a:ext cx="10191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76575" y="5695950"/>
            <a:ext cx="21764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478088" y="3722688"/>
            <a:ext cx="3840162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57313" y="4279900"/>
            <a:ext cx="493395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3 Altbilgi Yer Tutucusu"/>
          <p:cNvSpPr>
            <a:spLocks noGrp="1"/>
          </p:cNvSpPr>
          <p:nvPr>
            <p:ph type="ftr" sz="quarter" idx="11"/>
          </p:nvPr>
        </p:nvSpPr>
        <p:spPr>
          <a:xfrm>
            <a:off x="571472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www.</a:t>
            </a:r>
            <a:r>
              <a:rPr lang="tr-TR" dirty="0" err="1" smtClean="0"/>
              <a:t>slaytyerim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457200" y="990600"/>
            <a:ext cx="8229600" cy="4038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z="1800" b="1" smtClean="0">
                <a:solidFill>
                  <a:srgbClr val="FF0000"/>
                </a:solidFill>
              </a:rPr>
              <a:t>	</a:t>
            </a:r>
            <a:r>
              <a:rPr lang="tr-TR" sz="1600" b="1" smtClean="0">
                <a:solidFill>
                  <a:srgbClr val="FF0000"/>
                </a:solidFill>
              </a:rPr>
              <a:t>2- Fotosentezin Işığa Bağımsız Tepkimeleri	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sz="1600" b="1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tr-TR" sz="1600" smtClean="0">
                <a:sym typeface="Wingdings" pitchFamily="2" charset="2"/>
              </a:rPr>
              <a:t> </a:t>
            </a:r>
            <a:r>
              <a:rPr lang="tr-TR" sz="1600" smtClean="0"/>
              <a:t>Kloroplast içerisinde stromada gerçekleşir. </a:t>
            </a:r>
          </a:p>
          <a:p>
            <a:pPr marL="342900" lvl="3" indent="-342900" eaLnBrk="1" hangingPunct="1">
              <a:lnSpc>
                <a:spcPct val="150000"/>
              </a:lnSpc>
              <a:buFontTx/>
              <a:buNone/>
            </a:pPr>
            <a:r>
              <a:rPr lang="tr-TR" sz="1600" smtClean="0">
                <a:sym typeface="Wingdings" pitchFamily="2" charset="2"/>
              </a:rPr>
              <a:t>	 </a:t>
            </a:r>
            <a:r>
              <a:rPr lang="tr-TR" sz="1600" smtClean="0"/>
              <a:t>Işık doğrudan kullanılmadığından karanlık reaksiyonları da denir. </a:t>
            </a:r>
          </a:p>
          <a:p>
            <a:pPr marL="342900" lvl="3" indent="-342900" eaLnBrk="1" hangingPunct="1">
              <a:lnSpc>
                <a:spcPct val="150000"/>
              </a:lnSpc>
              <a:buFontTx/>
              <a:buNone/>
            </a:pPr>
            <a:r>
              <a:rPr lang="tr-TR" sz="1600" smtClean="0"/>
              <a:t>	</a:t>
            </a:r>
            <a:r>
              <a:rPr lang="tr-TR" sz="1600" smtClean="0">
                <a:sym typeface="Wingdings" pitchFamily="2" charset="2"/>
              </a:rPr>
              <a:t> Işığa bağılı tepkimelerde üretilen ATP, NADPH burada kullanılır ve sonuçta </a:t>
            </a:r>
            <a:r>
              <a:rPr lang="tr-TR" sz="1600" smtClean="0"/>
              <a:t>CO</a:t>
            </a:r>
            <a:r>
              <a:rPr lang="tr-TR" sz="1600" baseline="-25000" smtClean="0"/>
              <a:t>2</a:t>
            </a:r>
            <a:r>
              <a:rPr lang="tr-TR" sz="1600" smtClean="0">
                <a:sym typeface="Wingdings" pitchFamily="2" charset="2"/>
              </a:rPr>
              <a:t> ‘le birlikte besin üretilir.</a:t>
            </a:r>
          </a:p>
          <a:p>
            <a:pPr marL="342900" lvl="3" indent="-342900" eaLnBrk="1" hangingPunct="1">
              <a:lnSpc>
                <a:spcPct val="150000"/>
              </a:lnSpc>
              <a:buFontTx/>
              <a:buNone/>
            </a:pPr>
            <a:r>
              <a:rPr lang="tr-TR" sz="1600" smtClean="0">
                <a:sym typeface="Wingdings" pitchFamily="2" charset="2"/>
              </a:rPr>
              <a:t>	 Işığa bağımsız tepkimeler, enzimlerin kontrolünde gerçekleştiğinden sıcaklık değişimlerine karşı çok duyarlıdırlar.</a:t>
            </a:r>
          </a:p>
          <a:p>
            <a:pPr marL="342900" lvl="3" indent="-342900" eaLnBrk="1" hangingPunct="1">
              <a:lnSpc>
                <a:spcPct val="150000"/>
              </a:lnSpc>
              <a:buFontTx/>
              <a:buNone/>
            </a:pPr>
            <a:r>
              <a:rPr lang="tr-TR" sz="1600" smtClean="0">
                <a:sym typeface="Wingdings" pitchFamily="2" charset="2"/>
              </a:rPr>
              <a:t>	  Bazı enzimlerin aktifleşebilmesi için ışığa mutlaka ihtiyaç vardır. </a:t>
            </a:r>
          </a:p>
          <a:p>
            <a:pPr marL="342900" lvl="3" indent="-342900" eaLnBrk="1" hangingPunct="1">
              <a:lnSpc>
                <a:spcPct val="150000"/>
              </a:lnSpc>
              <a:buFontTx/>
              <a:buNone/>
            </a:pPr>
            <a:r>
              <a:rPr lang="tr-TR" sz="1600" smtClean="0">
                <a:sym typeface="Wingdings" pitchFamily="2" charset="2"/>
              </a:rPr>
              <a:t>	  Işığa bağımsız tepkimelerde, şekilde görülmese de  </a:t>
            </a:r>
            <a:r>
              <a:rPr lang="tr-TR" sz="1600" smtClean="0"/>
              <a:t>CO</a:t>
            </a:r>
            <a:r>
              <a:rPr lang="tr-TR" sz="1600" baseline="-25000" smtClean="0"/>
              <a:t>2</a:t>
            </a:r>
            <a:r>
              <a:rPr lang="tr-TR" sz="1600" smtClean="0">
                <a:sym typeface="Wingdings" pitchFamily="2" charset="2"/>
              </a:rPr>
              <a:t> ‘le birlikte 6 tane </a:t>
            </a:r>
            <a:r>
              <a:rPr lang="tr-TR" sz="1600" smtClean="0"/>
              <a:t>H</a:t>
            </a:r>
            <a:r>
              <a:rPr lang="tr-TR" sz="1600" baseline="-25000" smtClean="0"/>
              <a:t>2</a:t>
            </a:r>
            <a:r>
              <a:rPr lang="tr-TR" sz="1600" smtClean="0"/>
              <a:t>O döngüye girer. Işığa bağılı ve ışığa bağımsız tepkimelerde toplam 12 H</a:t>
            </a:r>
            <a:r>
              <a:rPr lang="tr-TR" sz="1600" baseline="-25000" smtClean="0"/>
              <a:t>2</a:t>
            </a:r>
            <a:r>
              <a:rPr lang="tr-TR" sz="1600" smtClean="0"/>
              <a:t>O kullanılır.</a:t>
            </a:r>
            <a:endParaRPr lang="tr-TR" sz="1600" smtClean="0">
              <a:sym typeface="Wingdings" pitchFamily="2" charset="2"/>
            </a:endParaRPr>
          </a:p>
          <a:p>
            <a:pPr marL="342900" lvl="3" indent="-342900" eaLnBrk="1" hangingPunct="1">
              <a:lnSpc>
                <a:spcPct val="150000"/>
              </a:lnSpc>
              <a:buFontTx/>
              <a:buNone/>
            </a:pPr>
            <a:endParaRPr lang="tr-TR" sz="1600" smtClean="0">
              <a:sym typeface="Wingdings" pitchFamily="2" charset="2"/>
            </a:endParaRPr>
          </a:p>
          <a:p>
            <a:pPr marL="342900" lvl="3" indent="-342900" eaLnBrk="1" hangingPunct="1">
              <a:lnSpc>
                <a:spcPct val="150000"/>
              </a:lnSpc>
              <a:buFontTx/>
              <a:buNone/>
            </a:pPr>
            <a:endParaRPr lang="tr-TR" sz="1600" smtClean="0"/>
          </a:p>
          <a:p>
            <a:pPr marL="342900" lvl="3" indent="-342900" eaLnBrk="1" hangingPunct="1">
              <a:lnSpc>
                <a:spcPct val="150000"/>
              </a:lnSpc>
              <a:buFontTx/>
              <a:buNone/>
            </a:pPr>
            <a:r>
              <a:rPr lang="tr-TR" sz="1600" smtClean="0"/>
              <a:t>	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838200"/>
            <a:ext cx="2438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13" y="1481138"/>
            <a:ext cx="11430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2688" y="996950"/>
            <a:ext cx="885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2313" y="1131888"/>
            <a:ext cx="3300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1913" y="2139950"/>
            <a:ext cx="33893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89513" y="3054350"/>
            <a:ext cx="2743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65713" y="3282950"/>
            <a:ext cx="34686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4438" y="4273550"/>
            <a:ext cx="2667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46513" y="4502150"/>
            <a:ext cx="403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00713" y="5511800"/>
            <a:ext cx="685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95913" y="6045200"/>
            <a:ext cx="13128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0913" y="4114800"/>
            <a:ext cx="29987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1313" y="2362200"/>
            <a:ext cx="18637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50913" y="2438400"/>
            <a:ext cx="9906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3" name="Picture 1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95600" y="2743200"/>
            <a:ext cx="15811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>
          <a:xfrm>
            <a:off x="428596" y="650083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www.</a:t>
            </a:r>
            <a:r>
              <a:rPr lang="tr-TR" dirty="0" err="1" smtClean="0"/>
              <a:t>slaytyerim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1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2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7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014413" y="2393950"/>
            <a:ext cx="151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Selüloz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014413" y="2997200"/>
            <a:ext cx="1296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Nişasta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27075" y="3716338"/>
            <a:ext cx="1406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Glikojen</a:t>
            </a: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059113" y="2924175"/>
            <a:ext cx="504825" cy="5048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6C</a:t>
            </a: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3779838" y="3213100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5003800" y="2917825"/>
            <a:ext cx="504825" cy="504825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3C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V="1">
            <a:off x="5508625" y="2270125"/>
            <a:ext cx="863600" cy="8651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5508625" y="3133725"/>
            <a:ext cx="863600" cy="730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V="1">
            <a:off x="5508625" y="2846388"/>
            <a:ext cx="863600" cy="287337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>
            <a:off x="5508625" y="3133725"/>
            <a:ext cx="863600" cy="4318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flipH="1" flipV="1">
            <a:off x="2051050" y="2708275"/>
            <a:ext cx="1008063" cy="5048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>
            <a:off x="2124075" y="3213100"/>
            <a:ext cx="9350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flipH="1">
            <a:off x="2124075" y="3213100"/>
            <a:ext cx="935038" cy="6477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4643438" y="2989263"/>
            <a:ext cx="409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35" name="Oval 20"/>
          <p:cNvSpPr>
            <a:spLocks noChangeArrowheads="1"/>
          </p:cNvSpPr>
          <p:nvPr/>
        </p:nvSpPr>
        <p:spPr bwMode="auto">
          <a:xfrm>
            <a:off x="4572000" y="3781425"/>
            <a:ext cx="431800" cy="43338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r-T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</a:t>
            </a:r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>
            <a:off x="5508625" y="3133725"/>
            <a:ext cx="863600" cy="86518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6529388" y="1979613"/>
            <a:ext cx="104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Gliserol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>
            <a:off x="6477000" y="2555875"/>
            <a:ext cx="1554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Yağ asitleri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6477000" y="2916238"/>
            <a:ext cx="190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Organik bazlar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6548438" y="3422650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Vitaminler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6529388" y="3779838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Amino asitler</a:t>
            </a:r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 flipV="1">
            <a:off x="5003800" y="3133725"/>
            <a:ext cx="936625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V="1">
            <a:off x="5003800" y="3349625"/>
            <a:ext cx="936625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5003800" y="3565525"/>
            <a:ext cx="936625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2771775" y="3429000"/>
            <a:ext cx="122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Glikoz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4648200" y="24384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PGAL</a:t>
            </a:r>
          </a:p>
        </p:txBody>
      </p:sp>
      <p:sp>
        <p:nvSpPr>
          <p:cNvPr id="47" name="4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  <p:bldP spid="25" grpId="0" animBg="1"/>
      <p:bldP spid="34" grpId="0"/>
      <p:bldP spid="35" grpId="0" animBg="1"/>
      <p:bldP spid="37" grpId="0"/>
      <p:bldP spid="38" grpId="0"/>
      <p:bldP spid="39" grpId="0"/>
      <p:bldP spid="40" grpId="0"/>
      <p:bldP spid="41" grpId="0"/>
      <p:bldP spid="4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457200" y="990600"/>
            <a:ext cx="3733800" cy="2667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sz="1800" b="1" dirty="0" smtClean="0">
                <a:solidFill>
                  <a:srgbClr val="FF0000"/>
                </a:solidFill>
              </a:rPr>
              <a:t>Işığa bağlı tepkimeler   </a:t>
            </a:r>
          </a:p>
          <a:p>
            <a:pPr eaLnBrk="1" hangingPunct="1">
              <a:buFontTx/>
              <a:buNone/>
              <a:defRPr/>
            </a:pPr>
            <a:r>
              <a:rPr lang="tr-TR" sz="1800" b="1" dirty="0" smtClean="0">
                <a:solidFill>
                  <a:srgbClr val="FF0000"/>
                </a:solidFill>
              </a:rPr>
              <a:t>                        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["/>
              <a:defRPr/>
            </a:pPr>
            <a:r>
              <a:rPr lang="tr-T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ATP X 6 18  </a:t>
            </a:r>
            <a:r>
              <a:rPr lang="tr-T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tr-T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["/>
              <a:defRPr/>
            </a:pPr>
            <a:r>
              <a:rPr lang="tr-T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NADPH X 6 </a:t>
            </a:r>
            <a:r>
              <a:rPr lang="tr-T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12 NADPH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["/>
              <a:defRPr/>
            </a:pPr>
            <a:r>
              <a:rPr lang="tr-T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Oksijen    Atmosfere verilir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["/>
              <a:defRPr/>
            </a:pPr>
            <a:endParaRPr lang="tr-TR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34 İçerik Yer Tutucusu"/>
          <p:cNvSpPr txBox="1">
            <a:spLocks/>
          </p:cNvSpPr>
          <p:nvPr/>
        </p:nvSpPr>
        <p:spPr bwMode="auto">
          <a:xfrm>
            <a:off x="4495800" y="9906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>
                <a:solidFill>
                  <a:srgbClr val="FF0000"/>
                </a:solidFill>
                <a:latin typeface="+mn-lt"/>
              </a:rPr>
              <a:t>Işığa bağımsız tepkimeler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>
                <a:solidFill>
                  <a:srgbClr val="FF0000"/>
                </a:solidFill>
                <a:latin typeface="+mn-lt"/>
              </a:rPr>
              <a:t>                            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ATP X 6 </a:t>
            </a:r>
            <a:r>
              <a:rPr lang="tr-TR" sz="1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 18 ATP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2 NADPH X 6  12 NADPH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tr-TR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sz="1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X 6  6 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tr-TR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r-TR" sz="17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tr-TR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tr-TR" sz="17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 X 6  6 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tr-TR" sz="1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tr-TR" sz="17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79613" y="2349500"/>
            <a:ext cx="4679950" cy="1223963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IŞIĞA BAĞLI TEPKİMLER</a:t>
            </a:r>
          </a:p>
          <a:p>
            <a:pPr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3 ATP     +   2 NADPH</a:t>
            </a:r>
            <a:r>
              <a:rPr lang="tr-T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sentezlenir    (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Granalarda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51050" y="4221163"/>
            <a:ext cx="4679950" cy="13414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tr-T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IŞIĞA BAIMSIZ TEPKİMELER</a:t>
            </a:r>
          </a:p>
          <a:p>
            <a:pPr>
              <a:defRPr/>
            </a:pPr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(Karanlık Evre)</a:t>
            </a:r>
          </a:p>
          <a:p>
            <a:pPr algn="ctr">
              <a:defRPr/>
            </a:pPr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ATP   +  2  NADPH2 </a:t>
            </a:r>
          </a:p>
          <a:p>
            <a:pPr>
              <a:defRPr/>
            </a:pPr>
            <a:r>
              <a:rPr lang="tr-T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harcanır 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Stromada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3276600" y="1989138"/>
            <a:ext cx="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5435600" y="2060575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403350" y="3213100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443663" y="3213100"/>
            <a:ext cx="4333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276600" y="3429000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787900" y="3429000"/>
            <a:ext cx="0" cy="938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76375" y="4941888"/>
            <a:ext cx="86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6443663" y="4941888"/>
            <a:ext cx="720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7308850" y="2565400"/>
            <a:ext cx="287338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tr-T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871788" y="1535113"/>
            <a:ext cx="957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IŞIK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083175" y="15240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IŞIK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611188" y="3014663"/>
            <a:ext cx="792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tr-TR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 rot="10800000" flipV="1">
            <a:off x="6950075" y="3011488"/>
            <a:ext cx="719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tr-TR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r-T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948488" y="1844675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ATMOSFERE VERİLİR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55650" y="4743450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tr-T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7308850" y="4552950"/>
            <a:ext cx="1376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tr-TR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tr-T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tr-TR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tr-T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tr-TR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tr-T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7308850" y="5057775"/>
            <a:ext cx="1630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tr-T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GLİKOZ</a:t>
            </a:r>
          </a:p>
        </p:txBody>
      </p:sp>
      <p:sp>
        <p:nvSpPr>
          <p:cNvPr id="27" name="2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00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60"/>
            <a:ext cx="6667500" cy="3429000"/>
          </a:xfrm>
          <a:prstGeom prst="rect">
            <a:avLst/>
          </a:prstGeom>
          <a:noFill/>
        </p:spPr>
      </p:pic>
      <p:pic>
        <p:nvPicPr>
          <p:cNvPr id="155653" name="Picture 5" descr="00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571480"/>
            <a:ext cx="1190625" cy="666750"/>
          </a:xfrm>
          <a:prstGeom prst="rect">
            <a:avLst/>
          </a:prstGeom>
          <a:noFill/>
        </p:spPr>
      </p:pic>
      <p:pic>
        <p:nvPicPr>
          <p:cNvPr id="155656" name="Picture 8" descr="0000003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373688"/>
            <a:ext cx="8836025" cy="1062037"/>
          </a:xfrm>
          <a:prstGeom prst="rect">
            <a:avLst/>
          </a:prstGeom>
          <a:noFill/>
        </p:spPr>
      </p:pic>
      <p:pic>
        <p:nvPicPr>
          <p:cNvPr id="155657" name="Picture 9" descr="Çıkış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550" y="6483350"/>
            <a:ext cx="742950" cy="288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55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801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1722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457200" y="2667000"/>
            <a:ext cx="8229600" cy="914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tr-TR" sz="1700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Not: Yeşil bitkiler de diğer canlılar gibi gece ve gündüz daima solunum yaparlar. Işık  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tr-TR" sz="1700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ortamında ise solunumu kesmeden fotosenteze başlarlar. </a:t>
            </a:r>
          </a:p>
          <a:p>
            <a:pPr>
              <a:buFontTx/>
              <a:buNone/>
              <a:defRPr/>
            </a:pPr>
            <a:endParaRPr lang="tr-TR" sz="1800" dirty="0" smtClean="0">
              <a:solidFill>
                <a:srgbClr val="FF9900"/>
              </a:solidFill>
            </a:endParaRPr>
          </a:p>
          <a:p>
            <a:pPr>
              <a:buFontTx/>
              <a:buNone/>
              <a:defRPr/>
            </a:pPr>
            <a:endParaRPr lang="tr-TR" sz="1800" dirty="0" smtClean="0"/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tr-TR" sz="1700" i="1" dirty="0" smtClean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6 Dikdörtgen"/>
          <p:cNvSpPr>
            <a:spLocks noChangeArrowheads="1"/>
          </p:cNvSpPr>
          <p:nvPr/>
        </p:nvSpPr>
        <p:spPr bwMode="auto">
          <a:xfrm>
            <a:off x="1219200" y="1066800"/>
            <a:ext cx="67056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tr-TR" sz="1700" dirty="0"/>
          </a:p>
          <a:p>
            <a:pPr>
              <a:defRPr/>
            </a:pPr>
            <a:r>
              <a:rPr lang="tr-TR" dirty="0"/>
              <a:t>	                         </a:t>
            </a:r>
            <a:r>
              <a:rPr lang="tr-TR" baseline="-25000" dirty="0"/>
              <a:t>Klorofil</a:t>
            </a:r>
            <a:endParaRPr lang="tr-TR" dirty="0"/>
          </a:p>
          <a:p>
            <a:pPr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CO</a:t>
            </a:r>
            <a:r>
              <a:rPr lang="tr-T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+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H</a:t>
            </a:r>
            <a:r>
              <a:rPr lang="tr-T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tr-T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tr-T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tr-T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tr-T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tr-TR" dirty="0"/>
              <a:t>+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O</a:t>
            </a:r>
            <a:r>
              <a:rPr lang="tr-T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dirty="0"/>
              <a:t> + 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H</a:t>
            </a:r>
            <a:r>
              <a:rPr lang="tr-T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tr-TR" dirty="0"/>
          </a:p>
          <a:p>
            <a:pPr>
              <a:defRPr/>
            </a:pPr>
            <a:r>
              <a:rPr lang="tr-TR" dirty="0"/>
              <a:t> </a:t>
            </a:r>
            <a:r>
              <a:rPr lang="tr-TR" baseline="30000" dirty="0"/>
              <a:t> </a:t>
            </a:r>
            <a:r>
              <a:rPr lang="tr-TR" dirty="0"/>
              <a:t>   	                           </a:t>
            </a:r>
            <a:r>
              <a:rPr lang="tr-TR" baseline="30000" dirty="0"/>
              <a:t>Işık                                                           </a:t>
            </a:r>
          </a:p>
        </p:txBody>
      </p:sp>
      <p:sp>
        <p:nvSpPr>
          <p:cNvPr id="7" name="6 Sağ Ok"/>
          <p:cNvSpPr/>
          <p:nvPr/>
        </p:nvSpPr>
        <p:spPr>
          <a:xfrm>
            <a:off x="3200400" y="1862138"/>
            <a:ext cx="1676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 </a:t>
            </a:r>
          </a:p>
        </p:txBody>
      </p:sp>
      <p:sp>
        <p:nvSpPr>
          <p:cNvPr id="9" name="34 İçerik Yer Tutucusu"/>
          <p:cNvSpPr txBox="1">
            <a:spLocks/>
          </p:cNvSpPr>
          <p:nvPr/>
        </p:nvSpPr>
        <p:spPr bwMode="auto">
          <a:xfrm>
            <a:off x="457200" y="3810000"/>
            <a:ext cx="411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Fotosentez Yapan Canlılar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tr-TR" dirty="0"/>
              <a:t> Bitkiler                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tr-TR" dirty="0"/>
              <a:t> Mavi–yeşil algler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tr-TR" dirty="0"/>
              <a:t> Bazı bakteriler      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tr-TR" dirty="0"/>
              <a:t> Bazı </a:t>
            </a:r>
            <a:r>
              <a:rPr lang="tr-TR" dirty="0" err="1"/>
              <a:t>protistalar</a:t>
            </a:r>
            <a:endParaRPr lang="tr-TR" kern="0" dirty="0">
              <a:solidFill>
                <a:srgbClr val="FF9900"/>
              </a:solidFill>
              <a:latin typeface="+mn-lt"/>
            </a:endParaRPr>
          </a:p>
        </p:txBody>
      </p:sp>
      <p:pic>
        <p:nvPicPr>
          <p:cNvPr id="10" name="Picture 7" descr="eit_20050729_1824_3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581400"/>
            <a:ext cx="2573338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572000"/>
            <a:ext cx="32416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801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1722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206625" y="1368425"/>
            <a:ext cx="119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ışık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3575050" y="1368425"/>
            <a:ext cx="130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CO</a:t>
            </a:r>
            <a:r>
              <a:rPr lang="tr-TR" b="1" baseline="-25000"/>
              <a:t>2</a:t>
            </a:r>
            <a:endParaRPr lang="tr-TR" b="1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941888" y="1368425"/>
            <a:ext cx="133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H</a:t>
            </a:r>
            <a:r>
              <a:rPr lang="tr-TR" b="1" baseline="-25000"/>
              <a:t>2</a:t>
            </a:r>
            <a:r>
              <a:rPr lang="tr-TR" b="1"/>
              <a:t>O</a:t>
            </a: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2062163" y="2076450"/>
            <a:ext cx="3960812" cy="935038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800" b="1">
                <a:latin typeface="Times New Roman" pitchFamily="18" charset="0"/>
              </a:rPr>
              <a:t>klorofil</a:t>
            </a: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2566988" y="1860550"/>
            <a:ext cx="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3862388" y="1860550"/>
            <a:ext cx="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>
            <a:off x="5302250" y="1860550"/>
            <a:ext cx="0" cy="50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482975" y="337185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   BESİN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5210175" y="337185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O</a:t>
            </a:r>
            <a:r>
              <a:rPr lang="tr-TR" b="1" baseline="-25000"/>
              <a:t>2</a:t>
            </a:r>
            <a:endParaRPr lang="tr-TR" b="1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>
            <a:off x="4078288" y="2868613"/>
            <a:ext cx="0" cy="5032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5446713" y="2868613"/>
            <a:ext cx="0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V="1">
            <a:off x="7102475" y="2724150"/>
            <a:ext cx="0" cy="9366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6310313" y="2235200"/>
            <a:ext cx="210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Atmosfere verilir</a:t>
            </a:r>
          </a:p>
        </p:txBody>
      </p: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838200" y="5029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Glikoz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1990725" y="5029200"/>
            <a:ext cx="2087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  Amino asit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3790950" y="50292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/>
              <a:t>    Yağ asidi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5446713" y="5029200"/>
            <a:ext cx="1512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/>
              <a:t>   Gliserol</a:t>
            </a:r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H="1">
            <a:off x="1630363" y="3803650"/>
            <a:ext cx="2376487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>
            <a:off x="4006850" y="3803650"/>
            <a:ext cx="1943100" cy="1225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2854325" y="3803650"/>
            <a:ext cx="1152525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7" name="Line 40"/>
          <p:cNvSpPr>
            <a:spLocks noChangeShapeType="1"/>
          </p:cNvSpPr>
          <p:nvPr/>
        </p:nvSpPr>
        <p:spPr bwMode="auto">
          <a:xfrm>
            <a:off x="4006850" y="3803650"/>
            <a:ext cx="576263" cy="1225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5795963" y="3635375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90600"/>
            <a:ext cx="82296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371600" y="1020763"/>
            <a:ext cx="6315075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2813" y="61039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60960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801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1722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457200" y="990600"/>
            <a:ext cx="8229600" cy="381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tr-TR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Fotosentezde görev yapan pigmentler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2827338" y="1524000"/>
            <a:ext cx="5173662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34 İçerik Yer Tutucusu"/>
          <p:cNvSpPr txBox="1">
            <a:spLocks/>
          </p:cNvSpPr>
          <p:nvPr/>
        </p:nvSpPr>
        <p:spPr bwMode="auto">
          <a:xfrm>
            <a:off x="457200" y="1524000"/>
            <a:ext cx="236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>
                <a:solidFill>
                  <a:srgbClr val="FF0000"/>
                </a:solidFill>
                <a:latin typeface="+mn-lt"/>
              </a:rPr>
              <a:t>Kloroplast: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700" kern="0" dirty="0">
                <a:latin typeface="+mn-lt"/>
              </a:rPr>
              <a:t>Fotosentezin tüm olayları </a:t>
            </a:r>
            <a:r>
              <a:rPr lang="tr-TR" sz="1700" kern="0" dirty="0" err="1">
                <a:latin typeface="+mn-lt"/>
              </a:rPr>
              <a:t>sitoplazmik</a:t>
            </a:r>
            <a:r>
              <a:rPr lang="tr-TR" sz="1700" kern="0" dirty="0">
                <a:latin typeface="+mn-lt"/>
              </a:rPr>
              <a:t> bir </a:t>
            </a:r>
            <a:r>
              <a:rPr lang="tr-TR" sz="1700" kern="0" dirty="0" err="1">
                <a:latin typeface="+mn-lt"/>
              </a:rPr>
              <a:t>organel</a:t>
            </a:r>
            <a:r>
              <a:rPr lang="tr-TR" sz="1700" kern="0" dirty="0">
                <a:latin typeface="+mn-lt"/>
              </a:rPr>
              <a:t> olan kloroplastlarda gerçekleşir. </a:t>
            </a: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1071538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www.</a:t>
            </a:r>
            <a:r>
              <a:rPr lang="tr-TR" dirty="0" err="1" smtClean="0"/>
              <a:t>slaytyerim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801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1722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28" name="34 İçerik Yer Tutucusu"/>
          <p:cNvSpPr txBox="1">
            <a:spLocks/>
          </p:cNvSpPr>
          <p:nvPr/>
        </p:nvSpPr>
        <p:spPr bwMode="auto">
          <a:xfrm>
            <a:off x="457200" y="990600"/>
            <a:ext cx="411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>
                <a:solidFill>
                  <a:srgbClr val="FF0000"/>
                </a:solidFill>
                <a:latin typeface="+mn-lt"/>
              </a:rPr>
              <a:t>Klorofil: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700" kern="0" dirty="0">
                <a:latin typeface="+mn-lt"/>
              </a:rPr>
              <a:t>Yeşil renkli pigmentlerdir.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700" kern="0" dirty="0">
                <a:latin typeface="+mn-lt"/>
              </a:rPr>
              <a:t>Fotosentezde en önemli görev klorofillere yüklenmiştir.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700" kern="0" dirty="0">
                <a:latin typeface="+mn-lt"/>
              </a:rPr>
              <a:t>Klorofil a, </a:t>
            </a:r>
            <a:r>
              <a:rPr lang="tr-TR" sz="1700" kern="0" dirty="0"/>
              <a:t>b, c ,d ve </a:t>
            </a:r>
            <a:r>
              <a:rPr lang="tr-TR" sz="1700" kern="0" dirty="0" err="1"/>
              <a:t>Bakterioklorofil</a:t>
            </a:r>
            <a:r>
              <a:rPr lang="tr-TR" sz="1700" kern="0" dirty="0"/>
              <a:t> a, b türleri vardır.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700" kern="0" dirty="0"/>
              <a:t>Klorofil a ve b en bol bulunan türlerdir. Bakteriler dışındaki tüm ototroflarda bulunur.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["/>
              <a:defRPr/>
            </a:pPr>
            <a:r>
              <a:rPr lang="tr-TR" sz="1700" kern="0" dirty="0"/>
              <a:t>Klorofil c ve d Mavi-yeşil alglerde, </a:t>
            </a:r>
            <a:r>
              <a:rPr lang="tr-TR" sz="1700" kern="0" dirty="0" err="1"/>
              <a:t>Bakterioklorofil</a:t>
            </a:r>
            <a:r>
              <a:rPr lang="tr-TR" sz="1700" kern="0" dirty="0"/>
              <a:t> a ve b ise bakterilerde bulunur.</a:t>
            </a:r>
            <a:endParaRPr lang="tr-TR" sz="1700" kern="0" dirty="0">
              <a:latin typeface="+mn-lt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4859338" y="990600"/>
            <a:ext cx="21336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7145338" y="1295400"/>
            <a:ext cx="13716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 bwMode="auto">
          <a:xfrm>
            <a:off x="6535738" y="3657600"/>
            <a:ext cx="21510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18013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172200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457200" y="381000"/>
            <a:ext cx="82296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Fotosentez</a:t>
            </a:r>
          </a:p>
        </p:txBody>
      </p:sp>
      <p:sp>
        <p:nvSpPr>
          <p:cNvPr id="28" name="34 İçerik Yer Tutucusu"/>
          <p:cNvSpPr txBox="1">
            <a:spLocks/>
          </p:cNvSpPr>
          <p:nvPr/>
        </p:nvSpPr>
        <p:spPr bwMode="auto">
          <a:xfrm>
            <a:off x="457200" y="1066800"/>
            <a:ext cx="312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>
                <a:solidFill>
                  <a:srgbClr val="FF0000"/>
                </a:solidFill>
                <a:latin typeface="+mn-lt"/>
              </a:rPr>
              <a:t>Klorofilin </a:t>
            </a:r>
            <a:r>
              <a:rPr lang="tr-TR" b="1" kern="0" dirty="0" err="1">
                <a:solidFill>
                  <a:srgbClr val="FF0000"/>
                </a:solidFill>
                <a:latin typeface="+mn-lt"/>
              </a:rPr>
              <a:t>biyosentezi</a:t>
            </a:r>
            <a:endParaRPr lang="tr-TR" b="1" kern="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tr-TR" b="1" kern="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 err="1">
                <a:latin typeface="+mn-lt"/>
              </a:rPr>
              <a:t>Protoporfirin</a:t>
            </a:r>
            <a:r>
              <a:rPr lang="tr-TR" b="1" kern="0" dirty="0">
                <a:latin typeface="+mn-lt"/>
              </a:rPr>
              <a:t> 9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>
                <a:latin typeface="+mn-lt"/>
              </a:rPr>
              <a:t>                           Mg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 err="1">
                <a:latin typeface="+mn-lt"/>
              </a:rPr>
              <a:t>Protoklorofillid</a:t>
            </a:r>
            <a:endParaRPr lang="tr-TR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>
                <a:latin typeface="+mn-lt"/>
              </a:rPr>
              <a:t>                           </a:t>
            </a:r>
            <a:r>
              <a:rPr lang="tr-TR" b="1" kern="0" dirty="0" err="1">
                <a:latin typeface="+mn-lt"/>
              </a:rPr>
              <a:t>Fitol</a:t>
            </a:r>
            <a:endParaRPr lang="tr-TR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>
                <a:latin typeface="+mn-lt"/>
              </a:rPr>
              <a:t>  </a:t>
            </a:r>
            <a:r>
              <a:rPr lang="tr-TR" b="1" kern="0" dirty="0" err="1">
                <a:latin typeface="+mn-lt"/>
              </a:rPr>
              <a:t>Protoklorofil</a:t>
            </a:r>
            <a:endParaRPr lang="tr-TR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>
                <a:latin typeface="+mn-lt"/>
              </a:rPr>
              <a:t>                           Işık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>
                <a:latin typeface="+mn-lt"/>
              </a:rPr>
              <a:t>    Klorofil a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tr-TR" b="1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r-TR" b="1" kern="0" dirty="0">
                <a:latin typeface="+mn-lt"/>
              </a:rPr>
              <a:t>    Klorofil b</a:t>
            </a:r>
          </a:p>
        </p:txBody>
      </p:sp>
      <p:sp>
        <p:nvSpPr>
          <p:cNvPr id="9" name="Line 22"/>
          <p:cNvSpPr>
            <a:spLocks noChangeShapeType="1"/>
          </p:cNvSpPr>
          <p:nvPr/>
        </p:nvSpPr>
        <p:spPr bwMode="auto">
          <a:xfrm>
            <a:off x="1295400" y="2085975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1295400" y="276383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1295400" y="337343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>
            <a:off x="1295400" y="4024313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cxnSp>
        <p:nvCxnSpPr>
          <p:cNvPr id="16" name="15 Düz Ok Bağlayıcısı"/>
          <p:cNvCxnSpPr/>
          <p:nvPr/>
        </p:nvCxnSpPr>
        <p:spPr>
          <a:xfrm rot="10800000">
            <a:off x="1512888" y="2244725"/>
            <a:ext cx="609600" cy="1588"/>
          </a:xfrm>
          <a:prstGeom prst="straightConnector1">
            <a:avLst/>
          </a:prstGeom>
          <a:ln w="41275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/>
          <p:nvPr/>
        </p:nvCxnSpPr>
        <p:spPr>
          <a:xfrm rot="10800000">
            <a:off x="1524000" y="2901950"/>
            <a:ext cx="609600" cy="1588"/>
          </a:xfrm>
          <a:prstGeom prst="straightConnector1">
            <a:avLst/>
          </a:prstGeom>
          <a:ln w="41275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rot="10800000">
            <a:off x="1524000" y="3557588"/>
            <a:ext cx="609600" cy="1587"/>
          </a:xfrm>
          <a:prstGeom prst="straightConnector1">
            <a:avLst/>
          </a:prstGeom>
          <a:ln w="41275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Dikdörtgen"/>
          <p:cNvSpPr/>
          <p:nvPr/>
        </p:nvSpPr>
        <p:spPr>
          <a:xfrm>
            <a:off x="4038600" y="3810000"/>
            <a:ext cx="4572000" cy="839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Klorofil-a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: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tr-T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tr-T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</a:t>
            </a:r>
            <a:r>
              <a:rPr lang="tr-T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  <a:r>
              <a:rPr lang="tr-T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Mg</a:t>
            </a:r>
          </a:p>
          <a:p>
            <a:pPr>
              <a:lnSpc>
                <a:spcPct val="90000"/>
              </a:lnSpc>
              <a:defRPr/>
            </a:pP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Klorofil-b</a:t>
            </a:r>
            <a:r>
              <a:rPr lang="tr-TR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: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tr-T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tr-T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</a:t>
            </a:r>
            <a:r>
              <a:rPr lang="tr-T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  <a:r>
              <a:rPr lang="tr-T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Mg</a:t>
            </a: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biyoloji_12-_fotosentez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biyoloji_12-_fotosentez</Template>
  <TotalTime>4</TotalTime>
  <Words>543</Words>
  <Application>Microsoft Office PowerPoint</Application>
  <PresentationFormat>Ekran Gösterisi (4:3)</PresentationFormat>
  <Paragraphs>212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8" baseType="lpstr">
      <vt:lpstr>Arial</vt:lpstr>
      <vt:lpstr>Calibri</vt:lpstr>
      <vt:lpstr>Georgia</vt:lpstr>
      <vt:lpstr>Monotype Corsiva</vt:lpstr>
      <vt:lpstr>Verdana</vt:lpstr>
      <vt:lpstr>Tahoma</vt:lpstr>
      <vt:lpstr>Wingdings</vt:lpstr>
      <vt:lpstr>Times New Roman</vt:lpstr>
      <vt:lpstr>Symbol</vt:lpstr>
      <vt:lpstr>biyoloji_12-_fotosentez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</cp:revision>
  <dcterms:created xsi:type="dcterms:W3CDTF">2016-01-05T00:22:56Z</dcterms:created>
  <dcterms:modified xsi:type="dcterms:W3CDTF">2016-01-05T00:27:08Z</dcterms:modified>
</cp:coreProperties>
</file>