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
  </p:notesMasterIdLst>
  <p:sldIdLst>
    <p:sldId id="256" r:id="rId2"/>
    <p:sldId id="278" r:id="rId3"/>
    <p:sldId id="279" r:id="rId4"/>
    <p:sldId id="280" r:id="rId5"/>
    <p:sldId id="281" r:id="rId6"/>
    <p:sldId id="282" r:id="rId7"/>
    <p:sldId id="283" r:id="rId8"/>
    <p:sldId id="284" r:id="rId9"/>
    <p:sldId id="285" r:id="rId1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50000" saltData="2PbH/T6mQaq2IWLQBWhL3g" hashData="pKMFRNLO25Hn7oJF5EHkE0HsOWU"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835"/>
    <a:srgbClr val="CC6600"/>
    <a:srgbClr val="0000FF"/>
    <a:srgbClr val="F5F15D"/>
    <a:srgbClr val="00CC66"/>
    <a:srgbClr val="FF3300"/>
    <a:srgbClr val="00FF00"/>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35" autoAdjust="0"/>
    <p:restoredTop sz="95552" autoAdjust="0"/>
  </p:normalViewPr>
  <p:slideViewPr>
    <p:cSldViewPr>
      <p:cViewPr varScale="1">
        <p:scale>
          <a:sx n="70" d="100"/>
          <a:sy n="70" d="100"/>
        </p:scale>
        <p:origin x="-1422" y="-90"/>
      </p:cViewPr>
      <p:guideLst>
        <p:guide orient="horz" pos="2160"/>
        <p:guide pos="2880"/>
      </p:guideLst>
    </p:cSldViewPr>
  </p:slideViewPr>
  <p:notesTextViewPr>
    <p:cViewPr>
      <p:scale>
        <a:sx n="110" d="100"/>
        <a:sy n="11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890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890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3882861-7EF6-4E74-8192-B99E7147AF0A}" type="slidenum">
              <a:rPr lang="tr-T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FB92C-E07D-4260-8465-F44AA5C30782}" type="slidenum">
              <a:rPr lang="tr-TR"/>
              <a:pPr/>
              <a:t>1</a:t>
            </a:fld>
            <a:endParaRPr lang="tr-TR"/>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tr-TR"/>
              <a:t>Özel fatih Koleji - Zafer Zengin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D6665CEA-D1E4-40B0-9415-050A2A44AB5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5A55910-051D-47E7-971A-B1EED22301F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65795DE-1E08-422D-9EF9-D209C6296413}"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7" name="6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8" name="7 Slayt Numarası Yer Tutucusu"/>
          <p:cNvSpPr>
            <a:spLocks noGrp="1"/>
          </p:cNvSpPr>
          <p:nvPr>
            <p:ph type="sldNum" sz="quarter" idx="12"/>
          </p:nvPr>
        </p:nvSpPr>
        <p:spPr>
          <a:xfrm>
            <a:off x="6553200" y="6245225"/>
            <a:ext cx="2133600" cy="476250"/>
          </a:xfrm>
        </p:spPr>
        <p:txBody>
          <a:bodyPr/>
          <a:lstStyle>
            <a:lvl1pPr>
              <a:defRPr/>
            </a:lvl1pPr>
          </a:lstStyle>
          <a:p>
            <a:fld id="{1665590B-7292-4B42-A978-8661FAD3821D}"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4" name="3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5" name="4 Slayt Numarası Yer Tutucusu"/>
          <p:cNvSpPr>
            <a:spLocks noGrp="1"/>
          </p:cNvSpPr>
          <p:nvPr>
            <p:ph type="sldNum" sz="quarter" idx="12"/>
          </p:nvPr>
        </p:nvSpPr>
        <p:spPr>
          <a:xfrm>
            <a:off x="6553200" y="6245225"/>
            <a:ext cx="2133600" cy="476250"/>
          </a:xfrm>
        </p:spPr>
        <p:txBody>
          <a:bodyPr/>
          <a:lstStyle>
            <a:lvl1pPr>
              <a:defRPr/>
            </a:lvl1pPr>
          </a:lstStyle>
          <a:p>
            <a:fld id="{A2BF0AA8-41B8-4464-A391-6576CFACF8F5}"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endParaRPr lang="tr-TR"/>
          </a:p>
        </p:txBody>
      </p:sp>
      <p:sp>
        <p:nvSpPr>
          <p:cNvPr id="9" name="8 Slayt Numarası Yer Tutucusu"/>
          <p:cNvSpPr>
            <a:spLocks noGrp="1"/>
          </p:cNvSpPr>
          <p:nvPr>
            <p:ph type="sldNum" sz="quarter" idx="15"/>
          </p:nvPr>
        </p:nvSpPr>
        <p:spPr/>
        <p:txBody>
          <a:bodyPr rtlCol="0"/>
          <a:lstStyle/>
          <a:p>
            <a:fld id="{E73E96BE-8D0A-49C9-B951-AE771B7DAEBF}"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002980B8-EE42-4F09-84F2-7949DC6DEE7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FBEAD1E-6684-4478-852A-80B3D0F3ED7D}"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EF16158-02A1-4B46-96D4-1BDFFB91F8DC}"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endParaRPr lang="tr-TR"/>
          </a:p>
        </p:txBody>
      </p:sp>
      <p:sp>
        <p:nvSpPr>
          <p:cNvPr id="7" name="6 Slayt Numarası Yer Tutucusu"/>
          <p:cNvSpPr>
            <a:spLocks noGrp="1"/>
          </p:cNvSpPr>
          <p:nvPr>
            <p:ph type="sldNum" sz="quarter" idx="11"/>
          </p:nvPr>
        </p:nvSpPr>
        <p:spPr/>
        <p:txBody>
          <a:bodyPr rtlCol="0"/>
          <a:lstStyle/>
          <a:p>
            <a:fld id="{56DD8862-CAA8-42DA-A011-C98D44AF9375}"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9417FFF-AE42-47A2-8DDD-6C4D687C474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endParaRPr lang="tr-TR"/>
          </a:p>
        </p:txBody>
      </p:sp>
      <p:sp>
        <p:nvSpPr>
          <p:cNvPr id="22" name="21 Slayt Numarası Yer Tutucusu"/>
          <p:cNvSpPr>
            <a:spLocks noGrp="1"/>
          </p:cNvSpPr>
          <p:nvPr>
            <p:ph type="sldNum" sz="quarter" idx="15"/>
          </p:nvPr>
        </p:nvSpPr>
        <p:spPr/>
        <p:txBody>
          <a:bodyPr rtlCol="0"/>
          <a:lstStyle/>
          <a:p>
            <a:fld id="{9EF878A9-E017-4F25-80C1-BCD45247F678}"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endParaRPr lang="tr-TR"/>
          </a:p>
        </p:txBody>
      </p:sp>
      <p:sp>
        <p:nvSpPr>
          <p:cNvPr id="18" name="17 Slayt Numarası Yer Tutucusu"/>
          <p:cNvSpPr>
            <a:spLocks noGrp="1"/>
          </p:cNvSpPr>
          <p:nvPr>
            <p:ph type="sldNum" sz="quarter" idx="11"/>
          </p:nvPr>
        </p:nvSpPr>
        <p:spPr/>
        <p:txBody>
          <a:bodyPr rtlCol="0"/>
          <a:lstStyle/>
          <a:p>
            <a:fld id="{2A29C6B8-FDA7-452C-B7CB-7E35DAA41523}"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895792D-B04E-47BE-9E3F-D6B97F78FC5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hyperlink" Target="07-Enzim%20Substrat%20(Par&#231;alama)-2.mov" TargetMode="External"/><Relationship Id="rId2" Type="http://schemas.openxmlformats.org/officeDocument/2006/relationships/hyperlink" Target="07-Enzim%20Resimleri-1.mov" TargetMode="External"/><Relationship Id="rId1" Type="http://schemas.openxmlformats.org/officeDocument/2006/relationships/slideLayout" Target="../slideLayouts/slideLayout2.xml"/><Relationship Id="rId5" Type="http://schemas.openxmlformats.org/officeDocument/2006/relationships/hyperlink" Target="file:///C:\ZAFER%20ZENG&#304;N\B&#304;YOLOJ&#304;%20G&#214;RSEL%20D&#214;K&#220;MANLAR\&#214;SS%20B&#304;YOLOJ&#304;%20PPT\B&#304;YOLOJ&#304;%20-%20FEN%201\03%20-%20N&#220;KLE&#304;K%20AS&#304;TLER%20-%20ATP%20-%20PROTE&#304;N%20SENTEZ&#304;%20-%20ENZ&#304;MLER%20%7bPPT%7d\PPT%20-%20N&#220;KLE&#304;K%20AS&#304;T\07-Enzim%20Substrat%20(Par&#231;alama)-2.mov" TargetMode="External"/><Relationship Id="rId4" Type="http://schemas.openxmlformats.org/officeDocument/2006/relationships/hyperlink" Target="file:///C:\ZAFER%20ZENG&#304;N\B&#304;YOLOJ&#304;%20G&#214;RSEL%20D&#214;K&#220;MANLAR\&#214;SS%20B&#304;YOLOJ&#304;%20PPT\B&#304;YOLOJ&#304;%20-%20FEN%201\03%20-%20N&#220;KLE&#304;K%20AS&#304;TLER%20-%20ATP%20-%20PROTE&#304;N%20SENTEZ&#304;%20-%20ENZ&#304;MLER%20%7bPPT%7d\PPT%20-%20N&#220;KLE&#304;K%20AS&#304;T\07-Enzim%20Resimleri-1.mov"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file:///C:\ZAFER%20ZENG&#304;N\B&#304;YOLOJ&#304;%20G&#214;RSEL%20D&#214;K&#220;MANLAR\&#214;SS%20B&#304;YOLOJ&#304;%20PPT\B&#304;YOLOJ&#304;%20-%20FEN%201\03%20-%20N&#220;KLE&#304;K%20AS&#304;TLER%20-%20ATP%20-%20PROTE&#304;N%20SENTEZ&#304;%20-%20ENZ&#304;MLER%20%7bPPT%7d\PPT%20-%20N&#220;KLE&#304;K%20AS&#304;T\07-Enzim%20Subsrat%20(Birle&#351;tirme)-2.mov" TargetMode="External"/><Relationship Id="rId3" Type="http://schemas.openxmlformats.org/officeDocument/2006/relationships/oleObject" Target="../embeddings/oleObject1.bin"/><Relationship Id="rId7" Type="http://schemas.openxmlformats.org/officeDocument/2006/relationships/hyperlink" Target="07-Enzim%20Aktivasyon%20Enrejisi-4.mov"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hyperlink" Target="07-Enzim%20Subsrat%20(Birle&#351;tirme)-2.mov" TargetMode="External"/><Relationship Id="rId5" Type="http://schemas.openxmlformats.org/officeDocument/2006/relationships/hyperlink" Target="07-Enzim%20Substrat%20(Spesifik)-3.mov" TargetMode="External"/><Relationship Id="rId10" Type="http://schemas.openxmlformats.org/officeDocument/2006/relationships/hyperlink" Target="file:///C:\ZAFER%20ZENG&#304;N\B&#304;YOLOJ&#304;%20G&#214;RSEL%20D&#214;K&#220;MANLAR\&#214;SS%20B&#304;YOLOJ&#304;%20PPT\B&#304;YOLOJ&#304;%20-%20FEN%201\03%20-%20N&#220;KLE&#304;K%20AS&#304;TLER%20-%20ATP%20-%20PROTE&#304;N%20SENTEZ&#304;%20-%20ENZ&#304;MLER%20%7bPPT%7d\PPT%20-%20N&#220;KLE&#304;K%20AS&#304;T\07-Enzim%20Substrat%20(Spesifik)-3.mov" TargetMode="External"/><Relationship Id="rId4" Type="http://schemas.openxmlformats.org/officeDocument/2006/relationships/oleObject" Target="../embeddings/oleObject2.bin"/><Relationship Id="rId9" Type="http://schemas.openxmlformats.org/officeDocument/2006/relationships/hyperlink" Target="file:///C:\ZAFER%20ZENG&#304;N\B&#304;YOLOJ&#304;%20G&#214;RSEL%20D&#214;K&#220;MANLAR\&#214;SS%20B&#304;YOLOJ&#304;%20PPT\B&#304;YOLOJ&#304;%20-%20FEN%201\03%20-%20N&#220;KLE&#304;K%20AS&#304;TLER%20-%20ATP%20-%20PROTE&#304;N%20SENTEZ&#304;%20-%20ENZ&#304;MLER%20%7bPPT%7d\PPT%20-%20N&#220;KLE&#304;K%20AS&#304;T\07-Enzim%20Aktivasyon%20Enrejisi-4.mov"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hyperlink" Target="file:///C:\ZAFER%20ZENG&#304;N\B&#304;YOLOJ&#304;%20G&#214;RSEL%20D&#214;K&#220;MANLAR\&#214;SS%20B&#304;YOLOJ&#304;%20PPT\B&#304;YOLOJ&#304;%20-%20FEN%201\03%20-%20N&#220;KLE&#304;K%20AS&#304;TLER%20-%20ATP%20-%20PROTE&#304;N%20SENTEZ&#304;%20-%20ENZ&#304;MLER%20%7bPPT%7d\PPT%20-%20N&#220;KLE&#304;K%20AS&#304;T\07-Enzim%20&#304;nhibit&#246;r-5.mov" TargetMode="External"/><Relationship Id="rId4" Type="http://schemas.openxmlformats.org/officeDocument/2006/relationships/hyperlink" Target="07-Enzim%20&#304;nhibit&#246;r-5.mov"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laytyerim.com/" TargetMode="Externa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rot="-1353430">
            <a:off x="611188" y="142875"/>
            <a:ext cx="7778750" cy="2566988"/>
          </a:xfrm>
          <a:prstGeom prst="rect">
            <a:avLst/>
          </a:prstGeom>
        </p:spPr>
        <p:txBody>
          <a:bodyPr wrap="none" fromWordArt="1">
            <a:prstTxWarp prst="textDeflateBottom">
              <a:avLst>
                <a:gd name="adj" fmla="val 67421"/>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tr-TR" sz="3200" b="1" kern="10">
                <a:ln w="9525">
                  <a:round/>
                  <a:headEnd/>
                  <a:tailEnd/>
                </a:ln>
                <a:gradFill rotWithShape="0">
                  <a:gsLst>
                    <a:gs pos="0">
                      <a:srgbClr val="707070"/>
                    </a:gs>
                    <a:gs pos="50000">
                      <a:srgbClr val="FFFFFF"/>
                    </a:gs>
                    <a:gs pos="100000">
                      <a:srgbClr val="707070"/>
                    </a:gs>
                  </a:gsLst>
                  <a:lin ang="4053430" scaled="1"/>
                </a:gradFill>
                <a:latin typeface="Arial Black"/>
              </a:rPr>
              <a:t>Enzimler</a:t>
            </a:r>
          </a:p>
        </p:txBody>
      </p:sp>
      <p:sp>
        <p:nvSpPr>
          <p:cNvPr id="2066" name="AutoShape 18">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rgbClr val="000080"/>
            </a:solidFill>
            <a:miter lim="800000"/>
            <a:headEnd/>
            <a:tailEnd/>
          </a:ln>
          <a:effectLst/>
        </p:spPr>
        <p:txBody>
          <a:bodyPr anchor="ctr">
            <a:spAutoFit/>
          </a:bodyPr>
          <a:lstStyle/>
          <a:p>
            <a:endParaRPr lang="tr-TR"/>
          </a:p>
        </p:txBody>
      </p:sp>
      <p:pic>
        <p:nvPicPr>
          <p:cNvPr id="2067" name="Picture 19" descr="16"/>
          <p:cNvPicPr>
            <a:picLocks noChangeAspect="1" noChangeArrowheads="1" noCrop="1"/>
          </p:cNvPicPr>
          <p:nvPr/>
        </p:nvPicPr>
        <p:blipFill>
          <a:blip r:embed="rId4"/>
          <a:srcRect/>
          <a:stretch>
            <a:fillRect/>
          </a:stretch>
        </p:blipFill>
        <p:spPr bwMode="auto">
          <a:xfrm>
            <a:off x="7000892" y="214290"/>
            <a:ext cx="1962150" cy="1781175"/>
          </a:xfrm>
          <a:prstGeom prst="rect">
            <a:avLst/>
          </a:prstGeom>
          <a:noFill/>
          <a:ln w="9525">
            <a:noFill/>
            <a:miter lim="800000"/>
            <a:headEnd/>
            <a:tailEnd/>
          </a:ln>
        </p:spPr>
      </p:pic>
      <p:pic>
        <p:nvPicPr>
          <p:cNvPr id="8" name="Picture 21" descr="00000000"/>
          <p:cNvPicPr>
            <a:picLocks noChangeAspect="1" noChangeArrowheads="1"/>
          </p:cNvPicPr>
          <p:nvPr/>
        </p:nvPicPr>
        <p:blipFill>
          <a:blip r:embed="rId5">
            <a:clrChange>
              <a:clrFrom>
                <a:srgbClr val="000000"/>
              </a:clrFrom>
              <a:clrTo>
                <a:srgbClr val="000000">
                  <a:alpha val="0"/>
                </a:srgbClr>
              </a:clrTo>
            </a:clrChange>
          </a:blip>
          <a:srcRect/>
          <a:stretch>
            <a:fillRect/>
          </a:stretch>
        </p:blipFill>
        <p:spPr bwMode="auto">
          <a:xfrm>
            <a:off x="5715008" y="5357826"/>
            <a:ext cx="3227387" cy="9112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ChangeArrowheads="1"/>
          </p:cNvSpPr>
          <p:nvPr/>
        </p:nvSpPr>
        <p:spPr bwMode="auto">
          <a:xfrm>
            <a:off x="73025" y="0"/>
            <a:ext cx="9070975" cy="6858000"/>
          </a:xfrm>
          <a:prstGeom prst="rect">
            <a:avLst/>
          </a:prstGeom>
          <a:noFill/>
          <a:ln w="9525">
            <a:noFill/>
            <a:miter lim="800000"/>
            <a:headEnd/>
            <a:tailEnd/>
          </a:ln>
          <a:effectLst/>
        </p:spPr>
        <p:txBody>
          <a:bodyPr/>
          <a:lstStyle/>
          <a:p>
            <a:pPr algn="ctr">
              <a:spcBef>
                <a:spcPct val="20000"/>
              </a:spcBef>
              <a:tabLst>
                <a:tab pos="352425" algn="l"/>
              </a:tabLst>
            </a:pPr>
            <a:r>
              <a:rPr lang="tr-TR" sz="2800" b="1" dirty="0">
                <a:solidFill>
                  <a:srgbClr val="FF6600"/>
                </a:solidFill>
                <a:latin typeface="Bahamas" pitchFamily="34" charset="0"/>
              </a:rPr>
              <a:t>ENZİMLER</a:t>
            </a:r>
          </a:p>
          <a:p>
            <a:pPr>
              <a:spcBef>
                <a:spcPct val="20000"/>
              </a:spcBef>
              <a:tabLst>
                <a:tab pos="352425" algn="l"/>
              </a:tabLst>
            </a:pPr>
            <a:r>
              <a:rPr lang="tr-TR" b="1" dirty="0">
                <a:latin typeface="Bahamas" pitchFamily="34" charset="0"/>
              </a:rPr>
              <a:t>	Canlı hücrelerde görev yapan ve kimyasal reaksiyonların gerçekleşmesi için gerekli aktivasyon enerjisini (</a:t>
            </a:r>
            <a:r>
              <a:rPr lang="tr-TR" b="1" dirty="0" err="1">
                <a:latin typeface="Bahamas" pitchFamily="34" charset="0"/>
              </a:rPr>
              <a:t>biyokimsal</a:t>
            </a:r>
            <a:r>
              <a:rPr lang="tr-TR" b="1" dirty="0">
                <a:latin typeface="Bahamas" pitchFamily="34" charset="0"/>
              </a:rPr>
              <a:t> reaksiyonların başlaması için gerekli enerji) düşüren moleküllere Enzim denir. Hücrelerdeki biyokimyasal reaksiyonların büyük bir kısmı enzimler yardımıyla gerçekleştirilir. Enzimler, reaksiyona girecek molekülleri aktifleştirerek, tepkimelerin düşük enerji ve sıcaklık düzeyinde oluşmasını sağlarlar. </a:t>
            </a:r>
          </a:p>
          <a:p>
            <a:pPr>
              <a:spcBef>
                <a:spcPct val="20000"/>
              </a:spcBef>
              <a:tabLst>
                <a:tab pos="352425" algn="l"/>
              </a:tabLst>
            </a:pPr>
            <a:r>
              <a:rPr lang="tr-TR" sz="1000" b="1" dirty="0">
                <a:latin typeface="Bahamas" pitchFamily="34" charset="0"/>
              </a:rPr>
              <a:t> </a:t>
            </a:r>
          </a:p>
          <a:p>
            <a:pPr>
              <a:spcBef>
                <a:spcPct val="20000"/>
              </a:spcBef>
              <a:tabLst>
                <a:tab pos="352425" algn="l"/>
              </a:tabLst>
            </a:pPr>
            <a:r>
              <a:rPr lang="tr-TR" b="1" dirty="0">
                <a:solidFill>
                  <a:srgbClr val="FF3300"/>
                </a:solidFill>
                <a:latin typeface="Bahamas" pitchFamily="34" charset="0"/>
              </a:rPr>
              <a:t>Örneğin:</a:t>
            </a:r>
            <a:r>
              <a:rPr lang="tr-TR" dirty="0">
                <a:latin typeface="Bahamas" pitchFamily="34" charset="0"/>
              </a:rPr>
              <a:t> </a:t>
            </a:r>
            <a:r>
              <a:rPr lang="tr-TR" dirty="0">
                <a:solidFill>
                  <a:srgbClr val="F9D835"/>
                </a:solidFill>
                <a:latin typeface="Bahamas" pitchFamily="34" charset="0"/>
              </a:rPr>
              <a:t>Hidrojen peroksit (H</a:t>
            </a:r>
            <a:r>
              <a:rPr lang="tr-TR" baseline="-25000" dirty="0">
                <a:solidFill>
                  <a:srgbClr val="F9D835"/>
                </a:solidFill>
                <a:latin typeface="Bahamas" pitchFamily="34" charset="0"/>
              </a:rPr>
              <a:t>2</a:t>
            </a:r>
            <a:r>
              <a:rPr lang="tr-TR" dirty="0">
                <a:solidFill>
                  <a:srgbClr val="F9D835"/>
                </a:solidFill>
                <a:latin typeface="Bahamas" pitchFamily="34" charset="0"/>
              </a:rPr>
              <a:t>O</a:t>
            </a:r>
            <a:r>
              <a:rPr lang="tr-TR" baseline="-25000" dirty="0">
                <a:solidFill>
                  <a:srgbClr val="F9D835"/>
                </a:solidFill>
                <a:latin typeface="Bahamas" pitchFamily="34" charset="0"/>
              </a:rPr>
              <a:t>2</a:t>
            </a:r>
            <a:r>
              <a:rPr lang="tr-TR" dirty="0">
                <a:solidFill>
                  <a:srgbClr val="F9D835"/>
                </a:solidFill>
                <a:latin typeface="Bahamas" pitchFamily="34" charset="0"/>
              </a:rPr>
              <a:t>) karaciğerdeki </a:t>
            </a:r>
            <a:r>
              <a:rPr lang="tr-TR" dirty="0" err="1">
                <a:solidFill>
                  <a:srgbClr val="F9D835"/>
                </a:solidFill>
                <a:latin typeface="Bahamas" pitchFamily="34" charset="0"/>
              </a:rPr>
              <a:t>katalaz</a:t>
            </a:r>
            <a:r>
              <a:rPr lang="tr-TR" dirty="0">
                <a:solidFill>
                  <a:srgbClr val="F9D835"/>
                </a:solidFill>
                <a:latin typeface="Bahamas" pitchFamily="34" charset="0"/>
              </a:rPr>
              <a:t> enzimi yardımıyla çok kısa bir </a:t>
            </a:r>
          </a:p>
          <a:p>
            <a:pPr>
              <a:spcBef>
                <a:spcPct val="20000"/>
              </a:spcBef>
              <a:tabLst>
                <a:tab pos="352425" algn="l"/>
              </a:tabLst>
            </a:pPr>
            <a:r>
              <a:rPr lang="tr-TR" dirty="0">
                <a:solidFill>
                  <a:srgbClr val="F9D835"/>
                </a:solidFill>
                <a:latin typeface="Bahamas" pitchFamily="34" charset="0"/>
              </a:rPr>
              <a:t>              sürede parçalanır. </a:t>
            </a:r>
            <a:r>
              <a:rPr lang="tr-TR" dirty="0" err="1">
                <a:solidFill>
                  <a:srgbClr val="F9D835"/>
                </a:solidFill>
                <a:latin typeface="Bahamas" pitchFamily="34" charset="0"/>
              </a:rPr>
              <a:t>Katalaz</a:t>
            </a:r>
            <a:r>
              <a:rPr lang="tr-TR" dirty="0">
                <a:solidFill>
                  <a:srgbClr val="F9D835"/>
                </a:solidFill>
                <a:latin typeface="Bahamas" pitchFamily="34" charset="0"/>
              </a:rPr>
              <a:t>, 1 saniyede 5.000.000 H</a:t>
            </a:r>
            <a:r>
              <a:rPr lang="tr-TR" baseline="-25000" dirty="0">
                <a:solidFill>
                  <a:srgbClr val="F9D835"/>
                </a:solidFill>
                <a:latin typeface="Bahamas" pitchFamily="34" charset="0"/>
              </a:rPr>
              <a:t>2</a:t>
            </a:r>
            <a:r>
              <a:rPr lang="tr-TR" dirty="0">
                <a:solidFill>
                  <a:srgbClr val="F9D835"/>
                </a:solidFill>
                <a:latin typeface="Bahamas" pitchFamily="34" charset="0"/>
              </a:rPr>
              <a:t>O</a:t>
            </a:r>
            <a:r>
              <a:rPr lang="tr-TR" baseline="-25000" dirty="0">
                <a:solidFill>
                  <a:srgbClr val="F9D835"/>
                </a:solidFill>
                <a:latin typeface="Bahamas" pitchFamily="34" charset="0"/>
              </a:rPr>
              <a:t>2 </a:t>
            </a:r>
            <a:r>
              <a:rPr lang="tr-TR" dirty="0">
                <a:solidFill>
                  <a:srgbClr val="F9D835"/>
                </a:solidFill>
                <a:latin typeface="Bahamas" pitchFamily="34" charset="0"/>
              </a:rPr>
              <a:t>molekülünü H</a:t>
            </a:r>
            <a:r>
              <a:rPr lang="tr-TR" baseline="-25000" dirty="0">
                <a:solidFill>
                  <a:srgbClr val="F9D835"/>
                </a:solidFill>
                <a:latin typeface="Bahamas" pitchFamily="34" charset="0"/>
              </a:rPr>
              <a:t>2</a:t>
            </a:r>
            <a:r>
              <a:rPr lang="tr-TR" dirty="0">
                <a:solidFill>
                  <a:srgbClr val="F9D835"/>
                </a:solidFill>
                <a:latin typeface="Bahamas" pitchFamily="34" charset="0"/>
              </a:rPr>
              <a:t>Ove O</a:t>
            </a:r>
            <a:r>
              <a:rPr lang="tr-TR" baseline="-25000" dirty="0">
                <a:solidFill>
                  <a:srgbClr val="F9D835"/>
                </a:solidFill>
                <a:latin typeface="Bahamas" pitchFamily="34" charset="0"/>
              </a:rPr>
              <a:t>2</a:t>
            </a:r>
            <a:r>
              <a:rPr lang="tr-TR" dirty="0">
                <a:solidFill>
                  <a:srgbClr val="F9D835"/>
                </a:solidFill>
                <a:latin typeface="Bahamas" pitchFamily="34" charset="0"/>
              </a:rPr>
              <a:t>’ye </a:t>
            </a:r>
          </a:p>
          <a:p>
            <a:pPr>
              <a:spcBef>
                <a:spcPct val="20000"/>
              </a:spcBef>
              <a:tabLst>
                <a:tab pos="352425" algn="l"/>
              </a:tabLst>
            </a:pPr>
            <a:r>
              <a:rPr lang="tr-TR" dirty="0">
                <a:solidFill>
                  <a:srgbClr val="F9D835"/>
                </a:solidFill>
                <a:latin typeface="Bahamas" pitchFamily="34" charset="0"/>
              </a:rPr>
              <a:t>              parçalar. Aynı şartlarda katalizör olarak demir kullanılsaydı bu zaman 300 yıla </a:t>
            </a:r>
          </a:p>
          <a:p>
            <a:pPr>
              <a:spcBef>
                <a:spcPct val="20000"/>
              </a:spcBef>
              <a:tabLst>
                <a:tab pos="352425" algn="l"/>
              </a:tabLst>
            </a:pPr>
            <a:r>
              <a:rPr lang="tr-TR" dirty="0">
                <a:solidFill>
                  <a:srgbClr val="F9D835"/>
                </a:solidFill>
                <a:latin typeface="Bahamas" pitchFamily="34" charset="0"/>
              </a:rPr>
              <a:t>              çıkardı. </a:t>
            </a:r>
            <a:r>
              <a:rPr lang="tr-TR" b="1" dirty="0">
                <a:solidFill>
                  <a:srgbClr val="F9D835"/>
                </a:solidFill>
                <a:latin typeface="Bahamas" pitchFamily="34" charset="0"/>
              </a:rPr>
              <a:t> </a:t>
            </a:r>
          </a:p>
          <a:p>
            <a:pPr algn="ctr">
              <a:spcBef>
                <a:spcPct val="20000"/>
              </a:spcBef>
              <a:tabLst>
                <a:tab pos="352425" algn="l"/>
              </a:tabLst>
            </a:pPr>
            <a:endParaRPr lang="tr-TR" sz="1000" dirty="0">
              <a:solidFill>
                <a:srgbClr val="F9D835"/>
              </a:solidFill>
              <a:latin typeface="Bahamas" pitchFamily="34" charset="0"/>
            </a:endParaRPr>
          </a:p>
          <a:p>
            <a:pPr algn="ctr">
              <a:spcBef>
                <a:spcPct val="20000"/>
              </a:spcBef>
              <a:tabLst>
                <a:tab pos="352425" algn="l"/>
              </a:tabLst>
            </a:pPr>
            <a:r>
              <a:rPr lang="tr-TR" sz="2400" b="1" dirty="0">
                <a:solidFill>
                  <a:srgbClr val="FF3300"/>
                </a:solidFill>
                <a:latin typeface="Bahamas" pitchFamily="34" charset="0"/>
              </a:rPr>
              <a:t>ENZİMLERİN YAPISI</a:t>
            </a:r>
          </a:p>
          <a:p>
            <a:pPr>
              <a:spcBef>
                <a:spcPct val="20000"/>
              </a:spcBef>
              <a:tabLst>
                <a:tab pos="352425" algn="l"/>
              </a:tabLst>
            </a:pPr>
            <a:r>
              <a:rPr lang="tr-TR" b="1" dirty="0">
                <a:latin typeface="Bahamas" pitchFamily="34" charset="0"/>
                <a:hlinkClick r:id="rId2" action="ppaction://hlinkfile"/>
              </a:rPr>
              <a:t>Enzimler, </a:t>
            </a:r>
            <a:r>
              <a:rPr lang="tr-TR" b="1" dirty="0">
                <a:latin typeface="Bahamas" pitchFamily="34" charset="0"/>
              </a:rPr>
              <a:t>sadece hücre içerisinde üretilebilen, ısıya dayanıksız, protein yapıdaki organik bileşiklerdir. </a:t>
            </a:r>
          </a:p>
          <a:p>
            <a:pPr>
              <a:spcBef>
                <a:spcPct val="20000"/>
              </a:spcBef>
              <a:tabLst>
                <a:tab pos="352425" algn="l"/>
              </a:tabLst>
            </a:pPr>
            <a:r>
              <a:rPr lang="tr-TR" b="1" dirty="0">
                <a:latin typeface="Bahamas" pitchFamily="34" charset="0"/>
              </a:rPr>
              <a:t>1. Basit Enzim (</a:t>
            </a:r>
            <a:r>
              <a:rPr lang="tr-TR" b="1" dirty="0" err="1">
                <a:latin typeface="Bahamas" pitchFamily="34" charset="0"/>
              </a:rPr>
              <a:t>Apoenzim</a:t>
            </a:r>
            <a:r>
              <a:rPr lang="tr-TR" b="1" dirty="0">
                <a:latin typeface="Bahamas" pitchFamily="34" charset="0"/>
              </a:rPr>
              <a:t>): </a:t>
            </a:r>
            <a:r>
              <a:rPr lang="tr-TR" dirty="0">
                <a:latin typeface="Bahamas" pitchFamily="34" charset="0"/>
              </a:rPr>
              <a:t>Sadece proteinlerden meydana gelmiş enzimlerdir.</a:t>
            </a:r>
          </a:p>
          <a:p>
            <a:pPr>
              <a:spcBef>
                <a:spcPct val="20000"/>
              </a:spcBef>
              <a:tabLst>
                <a:tab pos="352425" algn="l"/>
              </a:tabLst>
            </a:pPr>
            <a:r>
              <a:rPr lang="tr-TR" b="1" dirty="0">
                <a:latin typeface="Bahamas" pitchFamily="34" charset="0"/>
              </a:rPr>
              <a:t>2. Bileşik Enzim (</a:t>
            </a:r>
            <a:r>
              <a:rPr lang="tr-TR" b="1" dirty="0" err="1">
                <a:latin typeface="Bahamas" pitchFamily="34" charset="0"/>
              </a:rPr>
              <a:t>Holoenzim</a:t>
            </a:r>
            <a:r>
              <a:rPr lang="tr-TR" b="1" dirty="0">
                <a:latin typeface="Bahamas" pitchFamily="34" charset="0"/>
              </a:rPr>
              <a:t>):</a:t>
            </a:r>
            <a:r>
              <a:rPr lang="tr-TR" dirty="0">
                <a:latin typeface="Bahamas" pitchFamily="34" charset="0"/>
              </a:rPr>
              <a:t> Bu enzimlerin yapısında proteinlere ek olarak, protein olmayan mineral </a:t>
            </a:r>
            <a:r>
              <a:rPr lang="tr-TR" b="1" dirty="0">
                <a:latin typeface="Bahamas" pitchFamily="34" charset="0"/>
              </a:rPr>
              <a:t>(</a:t>
            </a:r>
            <a:r>
              <a:rPr lang="tr-TR" b="1" dirty="0" err="1">
                <a:latin typeface="Bahamas" pitchFamily="34" charset="0"/>
              </a:rPr>
              <a:t>kofaktör</a:t>
            </a:r>
            <a:r>
              <a:rPr lang="tr-TR" b="1" dirty="0">
                <a:latin typeface="Bahamas" pitchFamily="34" charset="0"/>
              </a:rPr>
              <a:t>)</a:t>
            </a:r>
            <a:r>
              <a:rPr lang="tr-TR" dirty="0">
                <a:latin typeface="Bahamas" pitchFamily="34" charset="0"/>
              </a:rPr>
              <a:t> ya da vitamin </a:t>
            </a:r>
            <a:r>
              <a:rPr lang="tr-TR" b="1" dirty="0">
                <a:latin typeface="Bahamas" pitchFamily="34" charset="0"/>
              </a:rPr>
              <a:t>(</a:t>
            </a:r>
            <a:r>
              <a:rPr lang="tr-TR" b="1" dirty="0" err="1">
                <a:latin typeface="Bahamas" pitchFamily="34" charset="0"/>
              </a:rPr>
              <a:t>koenzim</a:t>
            </a:r>
            <a:r>
              <a:rPr lang="tr-TR" b="1" dirty="0">
                <a:latin typeface="Bahamas" pitchFamily="34" charset="0"/>
              </a:rPr>
              <a:t>)</a:t>
            </a:r>
            <a:r>
              <a:rPr lang="tr-TR" dirty="0">
                <a:latin typeface="Bahamas" pitchFamily="34" charset="0"/>
              </a:rPr>
              <a:t> grupları </a:t>
            </a:r>
            <a:r>
              <a:rPr lang="tr-TR" b="1" dirty="0">
                <a:latin typeface="Bahamas" pitchFamily="34" charset="0"/>
              </a:rPr>
              <a:t>(</a:t>
            </a:r>
            <a:r>
              <a:rPr lang="tr-TR" b="1" dirty="0" err="1">
                <a:latin typeface="Bahamas" pitchFamily="34" charset="0"/>
              </a:rPr>
              <a:t>prostetik</a:t>
            </a:r>
            <a:r>
              <a:rPr lang="tr-TR" b="1" dirty="0">
                <a:latin typeface="Bahamas" pitchFamily="34" charset="0"/>
              </a:rPr>
              <a:t> grup)</a:t>
            </a:r>
            <a:r>
              <a:rPr lang="tr-TR" dirty="0">
                <a:latin typeface="Bahamas" pitchFamily="34" charset="0"/>
              </a:rPr>
              <a:t> bulunur.</a:t>
            </a:r>
          </a:p>
          <a:p>
            <a:pPr>
              <a:spcBef>
                <a:spcPct val="20000"/>
              </a:spcBef>
              <a:tabLst>
                <a:tab pos="352425" algn="l"/>
              </a:tabLst>
            </a:pPr>
            <a:r>
              <a:rPr lang="tr-TR" dirty="0">
                <a:latin typeface="Bahamas" pitchFamily="34" charset="0"/>
              </a:rPr>
              <a:t>Bir enzimin yapısındaki protein kısmı (</a:t>
            </a:r>
            <a:r>
              <a:rPr lang="tr-TR" dirty="0" err="1">
                <a:latin typeface="Bahamas" pitchFamily="34" charset="0"/>
              </a:rPr>
              <a:t>apoenzim</a:t>
            </a:r>
            <a:r>
              <a:rPr lang="tr-TR" dirty="0">
                <a:latin typeface="Bahamas" pitchFamily="34" charset="0"/>
              </a:rPr>
              <a:t>), enzimin etki edeceği </a:t>
            </a:r>
            <a:r>
              <a:rPr lang="tr-TR" b="1" dirty="0" err="1">
                <a:latin typeface="Bahamas" pitchFamily="34" charset="0"/>
                <a:hlinkClick r:id="rId3" action="ppaction://hlinkfile"/>
              </a:rPr>
              <a:t>substrat</a:t>
            </a:r>
            <a:r>
              <a:rPr lang="tr-TR" dirty="0" err="1">
                <a:latin typeface="Bahamas" pitchFamily="34" charset="0"/>
              </a:rPr>
              <a:t>’ın</a:t>
            </a:r>
            <a:r>
              <a:rPr lang="tr-TR" dirty="0">
                <a:latin typeface="Bahamas" pitchFamily="34" charset="0"/>
              </a:rPr>
              <a:t> tanınmasını sağlar. </a:t>
            </a:r>
            <a:r>
              <a:rPr lang="tr-TR" dirty="0" err="1">
                <a:latin typeface="Bahamas" pitchFamily="34" charset="0"/>
              </a:rPr>
              <a:t>Prostetik</a:t>
            </a:r>
            <a:r>
              <a:rPr lang="tr-TR" dirty="0">
                <a:latin typeface="Bahamas" pitchFamily="34" charset="0"/>
              </a:rPr>
              <a:t> grup ise </a:t>
            </a:r>
            <a:r>
              <a:rPr lang="tr-TR" dirty="0" err="1">
                <a:latin typeface="Bahamas" pitchFamily="34" charset="0"/>
              </a:rPr>
              <a:t>enzimatik</a:t>
            </a:r>
            <a:r>
              <a:rPr lang="tr-TR" dirty="0">
                <a:latin typeface="Bahamas" pitchFamily="34" charset="0"/>
              </a:rPr>
              <a:t> reaksiyonu gerçekleştirir.</a:t>
            </a:r>
          </a:p>
        </p:txBody>
      </p:sp>
      <p:sp>
        <p:nvSpPr>
          <p:cNvPr id="70665" name="AutoShape 9">
            <a:hlinkClick r:id="rId4" action="ppaction://program" highlightClick="1"/>
          </p:cNvPr>
          <p:cNvSpPr>
            <a:spLocks noChangeArrowheads="1"/>
          </p:cNvSpPr>
          <p:nvPr/>
        </p:nvSpPr>
        <p:spPr bwMode="auto">
          <a:xfrm>
            <a:off x="571472" y="4143380"/>
            <a:ext cx="539750" cy="360362"/>
          </a:xfrm>
          <a:prstGeom prst="actionButtonMovie">
            <a:avLst/>
          </a:prstGeom>
          <a:solidFill>
            <a:srgbClr val="FF0000"/>
          </a:solidFill>
          <a:ln w="9525">
            <a:solidFill>
              <a:schemeClr val="bg1"/>
            </a:solidFill>
            <a:miter lim="800000"/>
            <a:headEnd/>
            <a:tailEnd/>
          </a:ln>
          <a:effectLst/>
        </p:spPr>
        <p:txBody>
          <a:bodyPr wrap="none" anchor="ctr"/>
          <a:lstStyle/>
          <a:p>
            <a:pPr algn="ctr"/>
            <a:endParaRPr lang="tr-TR"/>
          </a:p>
        </p:txBody>
      </p:sp>
      <p:sp>
        <p:nvSpPr>
          <p:cNvPr id="70666" name="AutoShape 10">
            <a:hlinkClick r:id="rId5" action="ppaction://program" highlightClick="1"/>
          </p:cNvPr>
          <p:cNvSpPr>
            <a:spLocks noChangeArrowheads="1"/>
          </p:cNvSpPr>
          <p:nvPr/>
        </p:nvSpPr>
        <p:spPr bwMode="auto">
          <a:xfrm>
            <a:off x="7929586" y="3857628"/>
            <a:ext cx="539750" cy="360362"/>
          </a:xfrm>
          <a:prstGeom prst="actionButtonMovie">
            <a:avLst/>
          </a:prstGeom>
          <a:solidFill>
            <a:srgbClr val="FF0000"/>
          </a:solidFill>
          <a:ln w="9525">
            <a:solidFill>
              <a:schemeClr val="bg1"/>
            </a:solidFill>
            <a:miter lim="800000"/>
            <a:headEnd/>
            <a:tailEnd/>
          </a:ln>
          <a:effectLst/>
        </p:spPr>
        <p:txBody>
          <a:bodyPr wrap="none" anchor="ctr"/>
          <a:lstStyle/>
          <a:p>
            <a:pPr algn="ctr"/>
            <a:endParaRPr lang="tr-TR"/>
          </a:p>
        </p:txBody>
      </p:sp>
      <p:sp>
        <p:nvSpPr>
          <p:cNvPr id="70667" name="AutoShape 11">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a:effectLst/>
        </p:spPr>
        <p:txBody>
          <a:bodyPr anchor="ctr">
            <a:spAutoFit/>
          </a:bodyPr>
          <a:lstStyle/>
          <a:p>
            <a:endParaRPr lang="tr-TR"/>
          </a:p>
        </p:txBody>
      </p:sp>
      <p:sp>
        <p:nvSpPr>
          <p:cNvPr id="70668" name="AutoShape 12">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rgbClr val="000080"/>
            </a:solidFill>
            <a:miter lim="800000"/>
            <a:headEnd/>
            <a:tailEnd/>
          </a:ln>
          <a:effectLst/>
        </p:spPr>
        <p:txBody>
          <a:bodyPr anchor="ctr">
            <a:spAutoFit/>
          </a:bodyPr>
          <a:lstStyle/>
          <a:p>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4" name="Object 4"/>
          <p:cNvGraphicFramePr>
            <a:graphicFrameLocks noChangeAspect="1"/>
          </p:cNvGraphicFramePr>
          <p:nvPr>
            <p:ph sz="half" idx="1"/>
          </p:nvPr>
        </p:nvGraphicFramePr>
        <p:xfrm>
          <a:off x="44450" y="53975"/>
          <a:ext cx="5876925" cy="2011363"/>
        </p:xfrm>
        <a:graphic>
          <a:graphicData uri="http://schemas.openxmlformats.org/presentationml/2006/ole">
            <p:oleObj spid="_x0000_s71684" name="Bit Eşlem Resmi" r:id="rId3" imgW="8209524" imgH="2809524" progId="Paint.Picture">
              <p:embed/>
            </p:oleObj>
          </a:graphicData>
        </a:graphic>
      </p:graphicFrame>
      <p:graphicFrame>
        <p:nvGraphicFramePr>
          <p:cNvPr id="71691" name="Object 11"/>
          <p:cNvGraphicFramePr>
            <a:graphicFrameLocks noChangeAspect="1"/>
          </p:cNvGraphicFramePr>
          <p:nvPr>
            <p:ph sz="quarter" idx="2"/>
          </p:nvPr>
        </p:nvGraphicFramePr>
        <p:xfrm>
          <a:off x="1962150" y="4014788"/>
          <a:ext cx="3876675" cy="857250"/>
        </p:xfrm>
        <a:graphic>
          <a:graphicData uri="http://schemas.openxmlformats.org/presentationml/2006/ole">
            <p:oleObj spid="_x0000_s71691" name="Bit Eşlem Resmi" r:id="rId4" imgW="3877216" imgH="857143" progId="Paint.Picture">
              <p:embed/>
            </p:oleObj>
          </a:graphicData>
        </a:graphic>
      </p:graphicFrame>
      <p:sp>
        <p:nvSpPr>
          <p:cNvPr id="71686" name="Rectangle 6"/>
          <p:cNvSpPr>
            <a:spLocks noChangeArrowheads="1"/>
          </p:cNvSpPr>
          <p:nvPr/>
        </p:nvSpPr>
        <p:spPr bwMode="auto">
          <a:xfrm>
            <a:off x="73025" y="2168525"/>
            <a:ext cx="9070975" cy="4689475"/>
          </a:xfrm>
          <a:prstGeom prst="rect">
            <a:avLst/>
          </a:prstGeom>
          <a:noFill/>
          <a:ln w="9525">
            <a:noFill/>
            <a:miter lim="800000"/>
            <a:headEnd/>
            <a:tailEnd/>
          </a:ln>
          <a:effectLst/>
        </p:spPr>
        <p:txBody>
          <a:bodyPr/>
          <a:lstStyle/>
          <a:p>
            <a:pPr algn="ctr">
              <a:spcBef>
                <a:spcPct val="20000"/>
              </a:spcBef>
              <a:tabLst>
                <a:tab pos="352425" algn="l"/>
              </a:tabLst>
            </a:pPr>
            <a:r>
              <a:rPr lang="tr-TR" sz="2400" b="1">
                <a:solidFill>
                  <a:srgbClr val="FF6600"/>
                </a:solidFill>
                <a:latin typeface="Bahamas" pitchFamily="34" charset="0"/>
              </a:rPr>
              <a:t>ENZİMLERİN GENEL ÖZELLİKLERİ</a:t>
            </a:r>
            <a:r>
              <a:rPr lang="tr-TR" b="1">
                <a:latin typeface="Bahamas" pitchFamily="34" charset="0"/>
              </a:rPr>
              <a:t>	</a:t>
            </a:r>
          </a:p>
          <a:p>
            <a:pPr>
              <a:spcBef>
                <a:spcPct val="20000"/>
              </a:spcBef>
              <a:tabLst>
                <a:tab pos="352425" algn="l"/>
              </a:tabLst>
            </a:pPr>
            <a:r>
              <a:rPr lang="tr-TR">
                <a:latin typeface="Bahamas" pitchFamily="34" charset="0"/>
              </a:rPr>
              <a:t>1. Her enzim bir proteindir, ancak her protein bir enzim değildir.</a:t>
            </a:r>
          </a:p>
          <a:p>
            <a:pPr>
              <a:spcBef>
                <a:spcPct val="20000"/>
              </a:spcBef>
              <a:tabLst>
                <a:tab pos="352425" algn="l"/>
              </a:tabLst>
            </a:pPr>
            <a:r>
              <a:rPr lang="tr-TR">
                <a:latin typeface="Bahamas" pitchFamily="34" charset="0"/>
                <a:hlinkClick r:id="rId5" action="ppaction://hlinkfile"/>
              </a:rPr>
              <a:t>2. </a:t>
            </a:r>
            <a:r>
              <a:rPr lang="tr-TR">
                <a:latin typeface="Bahamas" pitchFamily="34" charset="0"/>
              </a:rPr>
              <a:t>Her enzim ancak bir tür reaksiyona etki eder. Yani her enzim ayrı bir substrata </a:t>
            </a:r>
          </a:p>
          <a:p>
            <a:pPr>
              <a:spcBef>
                <a:spcPct val="20000"/>
              </a:spcBef>
              <a:tabLst>
                <a:tab pos="352425" algn="l"/>
              </a:tabLst>
            </a:pPr>
            <a:r>
              <a:rPr lang="tr-TR">
                <a:latin typeface="Bahamas" pitchFamily="34" charset="0"/>
              </a:rPr>
              <a:t>    etkilidir. </a:t>
            </a:r>
          </a:p>
          <a:p>
            <a:pPr>
              <a:spcBef>
                <a:spcPct val="20000"/>
              </a:spcBef>
              <a:tabLst>
                <a:tab pos="352425" algn="l"/>
              </a:tabLst>
            </a:pPr>
            <a:r>
              <a:rPr lang="tr-TR">
                <a:latin typeface="Bahamas" pitchFamily="34" charset="0"/>
              </a:rPr>
              <a:t>3. Enzimatik tepkimeler genelde çift yönlü, tersinirdir. Örneğin: Karbonik anhidraz enzimi. </a:t>
            </a: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sz="1000">
              <a:latin typeface="Bahamas" pitchFamily="34" charset="0"/>
            </a:endParaRPr>
          </a:p>
          <a:p>
            <a:pPr>
              <a:spcBef>
                <a:spcPct val="20000"/>
              </a:spcBef>
              <a:tabLst>
                <a:tab pos="352425" algn="l"/>
              </a:tabLst>
            </a:pPr>
            <a:r>
              <a:rPr lang="tr-TR">
                <a:latin typeface="Bahamas" pitchFamily="34" charset="0"/>
                <a:hlinkClick r:id="rId6" action="ppaction://hlinkfile"/>
              </a:rPr>
              <a:t>4. </a:t>
            </a:r>
            <a:r>
              <a:rPr lang="tr-TR">
                <a:latin typeface="Bahamas" pitchFamily="34" charset="0"/>
              </a:rPr>
              <a:t>Enzimlerin etki ettiği maddeye substrat denir. </a:t>
            </a:r>
          </a:p>
          <a:p>
            <a:pPr>
              <a:spcBef>
                <a:spcPct val="20000"/>
              </a:spcBef>
              <a:tabLst>
                <a:tab pos="352425" algn="l"/>
              </a:tabLst>
            </a:pPr>
            <a:r>
              <a:rPr lang="tr-TR">
                <a:latin typeface="Bahamas" pitchFamily="34" charset="0"/>
              </a:rPr>
              <a:t>5. Enzimler dış ortamlarda da faaliyet gösterebilirler.</a:t>
            </a:r>
          </a:p>
          <a:p>
            <a:pPr>
              <a:spcBef>
                <a:spcPct val="20000"/>
              </a:spcBef>
              <a:tabLst>
                <a:tab pos="352425" algn="l"/>
              </a:tabLst>
            </a:pPr>
            <a:r>
              <a:rPr lang="tr-TR">
                <a:latin typeface="Bahamas" pitchFamily="34" charset="0"/>
              </a:rPr>
              <a:t>6. Her enzim bir gen tarafından sentezlenir ve kontrol edilir.    </a:t>
            </a:r>
          </a:p>
          <a:p>
            <a:pPr>
              <a:spcBef>
                <a:spcPct val="20000"/>
              </a:spcBef>
              <a:tabLst>
                <a:tab pos="352425" algn="l"/>
              </a:tabLst>
            </a:pPr>
            <a:r>
              <a:rPr lang="tr-TR">
                <a:latin typeface="Bahamas" pitchFamily="34" charset="0"/>
                <a:hlinkClick r:id="rId7" action="ppaction://hlinkfile"/>
              </a:rPr>
              <a:t>7. </a:t>
            </a:r>
            <a:r>
              <a:rPr lang="tr-TR">
                <a:latin typeface="Bahamas" pitchFamily="34" charset="0"/>
              </a:rPr>
              <a:t>Enzimler, biyokimyasal reaksiyonların başlaması için gerekli aktivasyon enerjisini    </a:t>
            </a:r>
          </a:p>
          <a:p>
            <a:pPr>
              <a:spcBef>
                <a:spcPct val="20000"/>
              </a:spcBef>
              <a:tabLst>
                <a:tab pos="352425" algn="l"/>
              </a:tabLst>
            </a:pPr>
            <a:r>
              <a:rPr lang="tr-TR">
                <a:latin typeface="Bahamas" pitchFamily="34" charset="0"/>
              </a:rPr>
              <a:t>    (başlangıç enerjisi) düşürürler.      </a:t>
            </a:r>
          </a:p>
        </p:txBody>
      </p:sp>
      <p:sp>
        <p:nvSpPr>
          <p:cNvPr id="71697" name="AutoShape 17">
            <a:hlinkClick r:id="rId8" action="ppaction://program" highlightClick="1"/>
          </p:cNvPr>
          <p:cNvSpPr>
            <a:spLocks noChangeArrowheads="1"/>
          </p:cNvSpPr>
          <p:nvPr/>
        </p:nvSpPr>
        <p:spPr bwMode="auto">
          <a:xfrm>
            <a:off x="5427663" y="4778375"/>
            <a:ext cx="539750" cy="360363"/>
          </a:xfrm>
          <a:prstGeom prst="actionButtonMovie">
            <a:avLst/>
          </a:prstGeom>
          <a:solidFill>
            <a:srgbClr val="FF0000"/>
          </a:solidFill>
          <a:ln w="9525">
            <a:solidFill>
              <a:schemeClr val="bg1"/>
            </a:solidFill>
            <a:miter lim="800000"/>
            <a:headEnd/>
            <a:tailEnd/>
          </a:ln>
          <a:effectLst/>
        </p:spPr>
        <p:txBody>
          <a:bodyPr wrap="none" anchor="ctr"/>
          <a:lstStyle/>
          <a:p>
            <a:pPr algn="ctr"/>
            <a:endParaRPr lang="tr-TR"/>
          </a:p>
        </p:txBody>
      </p:sp>
      <p:sp>
        <p:nvSpPr>
          <p:cNvPr id="71698" name="AutoShape 18">
            <a:hlinkClick r:id="rId9" action="ppaction://program" highlightClick="1"/>
          </p:cNvPr>
          <p:cNvSpPr>
            <a:spLocks noChangeArrowheads="1"/>
          </p:cNvSpPr>
          <p:nvPr/>
        </p:nvSpPr>
        <p:spPr bwMode="auto">
          <a:xfrm>
            <a:off x="3536950" y="6129338"/>
            <a:ext cx="539750" cy="360362"/>
          </a:xfrm>
          <a:prstGeom prst="actionButtonMovie">
            <a:avLst/>
          </a:prstGeom>
          <a:solidFill>
            <a:srgbClr val="FF0000"/>
          </a:solidFill>
          <a:ln w="9525">
            <a:solidFill>
              <a:schemeClr val="bg1"/>
            </a:solidFill>
            <a:miter lim="800000"/>
            <a:headEnd/>
            <a:tailEnd/>
          </a:ln>
          <a:effectLst/>
        </p:spPr>
        <p:txBody>
          <a:bodyPr wrap="none" anchor="ctr"/>
          <a:lstStyle/>
          <a:p>
            <a:pPr algn="ctr"/>
            <a:endParaRPr lang="tr-TR"/>
          </a:p>
        </p:txBody>
      </p:sp>
      <p:sp>
        <p:nvSpPr>
          <p:cNvPr id="71699" name="AutoShape 19">
            <a:hlinkClick r:id="rId10" action="ppaction://program" highlightClick="1"/>
          </p:cNvPr>
          <p:cNvSpPr>
            <a:spLocks noChangeArrowheads="1"/>
          </p:cNvSpPr>
          <p:nvPr/>
        </p:nvSpPr>
        <p:spPr bwMode="auto">
          <a:xfrm>
            <a:off x="1376363" y="3294063"/>
            <a:ext cx="539750" cy="360362"/>
          </a:xfrm>
          <a:prstGeom prst="actionButtonMovie">
            <a:avLst/>
          </a:prstGeom>
          <a:solidFill>
            <a:srgbClr val="FF0000"/>
          </a:solidFill>
          <a:ln w="9525">
            <a:solidFill>
              <a:schemeClr val="bg1"/>
            </a:solidFill>
            <a:miter lim="800000"/>
            <a:headEnd/>
            <a:tailEnd/>
          </a:ln>
          <a:effectLst/>
        </p:spPr>
        <p:txBody>
          <a:bodyPr wrap="none" anchor="ctr"/>
          <a:lstStyle/>
          <a:p>
            <a:pPr algn="ctr"/>
            <a:endParaRPr lang="tr-TR"/>
          </a:p>
        </p:txBody>
      </p:sp>
      <p:sp>
        <p:nvSpPr>
          <p:cNvPr id="71709" name="AutoShape 29">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a:effectLst/>
        </p:spPr>
        <p:txBody>
          <a:bodyPr anchor="ctr">
            <a:spAutoFit/>
          </a:bodyPr>
          <a:lstStyle/>
          <a:p>
            <a:endParaRPr lang="tr-TR"/>
          </a:p>
        </p:txBody>
      </p:sp>
      <p:sp>
        <p:nvSpPr>
          <p:cNvPr id="71710" name="AutoShape 30">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rgbClr val="000080"/>
            </a:solidFill>
            <a:miter lim="800000"/>
            <a:headEnd/>
            <a:tailEnd/>
          </a:ln>
          <a:effectLst/>
        </p:spPr>
        <p:txBody>
          <a:bodyPr anchor="ctr">
            <a:spAutoFit/>
          </a:bodyPr>
          <a:lstStyle/>
          <a:p>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0" name="Object 8"/>
          <p:cNvGraphicFramePr>
            <a:graphicFrameLocks noChangeAspect="1"/>
          </p:cNvGraphicFramePr>
          <p:nvPr>
            <p:ph sz="half" idx="1"/>
          </p:nvPr>
        </p:nvGraphicFramePr>
        <p:xfrm>
          <a:off x="1193800" y="0"/>
          <a:ext cx="6684963" cy="2762250"/>
        </p:xfrm>
        <a:graphic>
          <a:graphicData uri="http://schemas.openxmlformats.org/presentationml/2006/ole">
            <p:oleObj spid="_x0000_s74760" name="Bit Eşlem Resmi" r:id="rId3" imgW="7582958" imgH="3134162" progId="Paint.Picture">
              <p:embed/>
            </p:oleObj>
          </a:graphicData>
        </a:graphic>
      </p:graphicFrame>
      <p:graphicFrame>
        <p:nvGraphicFramePr>
          <p:cNvPr id="74762" name="Object 10"/>
          <p:cNvGraphicFramePr>
            <a:graphicFrameLocks noChangeAspect="1"/>
          </p:cNvGraphicFramePr>
          <p:nvPr>
            <p:ph sz="quarter" idx="2"/>
          </p:nvPr>
        </p:nvGraphicFramePr>
        <p:xfrm>
          <a:off x="4878388" y="1600200"/>
          <a:ext cx="3576637" cy="2185988"/>
        </p:xfrm>
        <a:graphic>
          <a:graphicData uri="http://schemas.openxmlformats.org/presentationml/2006/ole">
            <p:oleObj spid="_x0000_s74762" name="Bit Eşlem Resmi" r:id="rId4" imgW="4114286" imgH="2514286" progId="Paint.Picture">
              <p:embed/>
            </p:oleObj>
          </a:graphicData>
        </a:graphic>
      </p:graphicFrame>
      <p:graphicFrame>
        <p:nvGraphicFramePr>
          <p:cNvPr id="74765" name="Object 13"/>
          <p:cNvGraphicFramePr>
            <a:graphicFrameLocks noChangeAspect="1"/>
          </p:cNvGraphicFramePr>
          <p:nvPr>
            <p:ph sz="quarter" idx="3"/>
          </p:nvPr>
        </p:nvGraphicFramePr>
        <p:xfrm>
          <a:off x="0" y="2843213"/>
          <a:ext cx="4660900" cy="3783012"/>
        </p:xfrm>
        <a:graphic>
          <a:graphicData uri="http://schemas.openxmlformats.org/presentationml/2006/ole">
            <p:oleObj spid="_x0000_s74765" name="Bit Eşlem Resmi" r:id="rId5" imgW="6219048" imgH="5047619" progId="Paint.Picture">
              <p:embed/>
            </p:oleObj>
          </a:graphicData>
        </a:graphic>
      </p:graphicFrame>
      <p:sp>
        <p:nvSpPr>
          <p:cNvPr id="74770" name="AutoShape 18">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a:effectLst/>
        </p:spPr>
        <p:txBody>
          <a:bodyPr anchor="ctr">
            <a:spAutoFit/>
          </a:bodyPr>
          <a:lstStyle/>
          <a:p>
            <a:endParaRPr lang="tr-TR"/>
          </a:p>
        </p:txBody>
      </p:sp>
      <p:sp>
        <p:nvSpPr>
          <p:cNvPr id="74771" name="AutoShape 19">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rgbClr val="000080"/>
            </a:solidFill>
            <a:miter lim="800000"/>
            <a:headEnd/>
            <a:tailEnd/>
          </a:ln>
          <a:effectLst/>
        </p:spPr>
        <p:txBody>
          <a:bodyPr anchor="ctr">
            <a:spAutoFit/>
          </a:bodyPr>
          <a:lstStyle/>
          <a:p>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0" y="0"/>
            <a:ext cx="9070975" cy="6858000"/>
          </a:xfrm>
          <a:prstGeom prst="rect">
            <a:avLst/>
          </a:prstGeom>
          <a:noFill/>
          <a:ln w="9525">
            <a:noFill/>
            <a:miter lim="800000"/>
            <a:headEnd/>
            <a:tailEnd/>
          </a:ln>
          <a:effectLst/>
        </p:spPr>
        <p:txBody>
          <a:bodyPr/>
          <a:lstStyle/>
          <a:p>
            <a:pPr>
              <a:spcBef>
                <a:spcPct val="20000"/>
              </a:spcBef>
              <a:tabLst>
                <a:tab pos="352425" algn="l"/>
              </a:tabLst>
            </a:pPr>
            <a:r>
              <a:rPr lang="tr-TR" dirty="0">
                <a:latin typeface="Bahamas" pitchFamily="34" charset="0"/>
              </a:rPr>
              <a:t>8. Enzimler, başlamış olan reaksiyonları hızlandırırlar ve reaksiyonlardan etkilenmeden </a:t>
            </a:r>
          </a:p>
          <a:p>
            <a:pPr>
              <a:spcBef>
                <a:spcPct val="20000"/>
              </a:spcBef>
              <a:tabLst>
                <a:tab pos="352425" algn="l"/>
              </a:tabLst>
            </a:pPr>
            <a:r>
              <a:rPr lang="tr-TR" dirty="0">
                <a:latin typeface="Bahamas" pitchFamily="34" charset="0"/>
              </a:rPr>
              <a:t>    çıkarlar. </a:t>
            </a:r>
          </a:p>
          <a:p>
            <a:pPr>
              <a:spcBef>
                <a:spcPct val="20000"/>
              </a:spcBef>
              <a:tabLst>
                <a:tab pos="352425" algn="l"/>
              </a:tabLst>
            </a:pPr>
            <a:r>
              <a:rPr lang="tr-TR" dirty="0">
                <a:latin typeface="Bahamas" pitchFamily="34" charset="0"/>
              </a:rPr>
              <a:t>9. Enzimler biyokimyasal reaksiyonlarda tekrar tekrar kullanılabilirler.</a:t>
            </a:r>
          </a:p>
          <a:p>
            <a:pPr>
              <a:spcBef>
                <a:spcPct val="20000"/>
              </a:spcBef>
              <a:tabLst>
                <a:tab pos="352425" algn="l"/>
              </a:tabLst>
            </a:pPr>
            <a:r>
              <a:rPr lang="tr-TR" dirty="0">
                <a:latin typeface="Bahamas" pitchFamily="34" charset="0"/>
              </a:rPr>
              <a:t>10. Enzimler isimlendirilirken genellikle, etki ettiği madde (</a:t>
            </a:r>
            <a:r>
              <a:rPr lang="tr-TR" dirty="0" err="1">
                <a:latin typeface="Bahamas" pitchFamily="34" charset="0"/>
              </a:rPr>
              <a:t>substrat</a:t>
            </a:r>
            <a:r>
              <a:rPr lang="tr-TR" dirty="0">
                <a:latin typeface="Bahamas" pitchFamily="34" charset="0"/>
              </a:rPr>
              <a:t>)’</a:t>
            </a:r>
            <a:r>
              <a:rPr lang="tr-TR" dirty="0" err="1">
                <a:latin typeface="Bahamas" pitchFamily="34" charset="0"/>
              </a:rPr>
              <a:t>ın</a:t>
            </a:r>
            <a:r>
              <a:rPr lang="tr-TR" dirty="0">
                <a:latin typeface="Bahamas" pitchFamily="34" charset="0"/>
              </a:rPr>
              <a:t> sonuna az eki </a:t>
            </a:r>
          </a:p>
          <a:p>
            <a:pPr>
              <a:spcBef>
                <a:spcPct val="20000"/>
              </a:spcBef>
              <a:tabLst>
                <a:tab pos="352425" algn="l"/>
              </a:tabLst>
            </a:pPr>
            <a:r>
              <a:rPr lang="tr-TR" dirty="0">
                <a:latin typeface="Bahamas" pitchFamily="34" charset="0"/>
              </a:rPr>
              <a:t>      getirilerek yapılır. Örneğin, </a:t>
            </a:r>
            <a:r>
              <a:rPr lang="tr-TR" dirty="0" err="1">
                <a:latin typeface="Bahamas" pitchFamily="34" charset="0"/>
              </a:rPr>
              <a:t>nükleaz</a:t>
            </a:r>
            <a:r>
              <a:rPr lang="tr-TR" dirty="0">
                <a:latin typeface="Bahamas" pitchFamily="34" charset="0"/>
              </a:rPr>
              <a:t>, </a:t>
            </a:r>
            <a:r>
              <a:rPr lang="tr-TR" dirty="0" err="1">
                <a:latin typeface="Bahamas" pitchFamily="34" charset="0"/>
              </a:rPr>
              <a:t>proteaz</a:t>
            </a:r>
            <a:r>
              <a:rPr lang="tr-TR" dirty="0">
                <a:latin typeface="Bahamas" pitchFamily="34" charset="0"/>
              </a:rPr>
              <a:t>, </a:t>
            </a:r>
            <a:r>
              <a:rPr lang="tr-TR" dirty="0" err="1">
                <a:latin typeface="Bahamas" pitchFamily="34" charset="0"/>
              </a:rPr>
              <a:t>lipaz</a:t>
            </a:r>
            <a:r>
              <a:rPr lang="tr-TR" dirty="0">
                <a:latin typeface="Bahamas" pitchFamily="34" charset="0"/>
              </a:rPr>
              <a:t>.</a:t>
            </a:r>
          </a:p>
          <a:p>
            <a:pPr>
              <a:spcBef>
                <a:spcPct val="20000"/>
              </a:spcBef>
              <a:tabLst>
                <a:tab pos="352425" algn="l"/>
              </a:tabLst>
            </a:pPr>
            <a:endParaRPr lang="tr-TR" sz="1200" dirty="0">
              <a:latin typeface="Bahamas" pitchFamily="34" charset="0"/>
            </a:endParaRPr>
          </a:p>
          <a:p>
            <a:pPr algn="ctr">
              <a:spcBef>
                <a:spcPct val="20000"/>
              </a:spcBef>
              <a:tabLst>
                <a:tab pos="352425" algn="l"/>
              </a:tabLst>
            </a:pPr>
            <a:r>
              <a:rPr lang="tr-TR" sz="2400" b="1" dirty="0">
                <a:solidFill>
                  <a:srgbClr val="FF6600"/>
                </a:solidFill>
                <a:latin typeface="Bahamas" pitchFamily="34" charset="0"/>
              </a:rPr>
              <a:t>Enzimlerin Reaksiyon Hızına Etki eden Faktörler</a:t>
            </a:r>
          </a:p>
          <a:p>
            <a:pPr>
              <a:spcBef>
                <a:spcPct val="20000"/>
              </a:spcBef>
              <a:tabLst>
                <a:tab pos="352425" algn="l"/>
              </a:tabLst>
            </a:pPr>
            <a:endParaRPr lang="tr-TR" sz="1000" dirty="0">
              <a:latin typeface="Bahamas" pitchFamily="34" charset="0"/>
            </a:endParaRPr>
          </a:p>
          <a:p>
            <a:pPr>
              <a:spcBef>
                <a:spcPct val="20000"/>
              </a:spcBef>
              <a:tabLst>
                <a:tab pos="352425" algn="l"/>
              </a:tabLst>
            </a:pPr>
            <a:r>
              <a:rPr lang="tr-TR" b="1" dirty="0">
                <a:latin typeface="Bahamas" pitchFamily="34" charset="0"/>
              </a:rPr>
              <a:t>1. Sıcaklık:</a:t>
            </a:r>
            <a:r>
              <a:rPr lang="tr-TR" dirty="0">
                <a:latin typeface="Bahamas" pitchFamily="34" charset="0"/>
              </a:rPr>
              <a:t> Enzimler protein tabiatında olduklarından </a:t>
            </a:r>
          </a:p>
          <a:p>
            <a:pPr>
              <a:spcBef>
                <a:spcPct val="20000"/>
              </a:spcBef>
              <a:tabLst>
                <a:tab pos="352425" algn="l"/>
              </a:tabLst>
            </a:pPr>
            <a:r>
              <a:rPr lang="tr-TR" dirty="0">
                <a:latin typeface="Bahamas" pitchFamily="34" charset="0"/>
              </a:rPr>
              <a:t>    ısı değişimlerinde etkilenirler. Yüksek ısılarda </a:t>
            </a:r>
          </a:p>
          <a:p>
            <a:pPr>
              <a:spcBef>
                <a:spcPct val="20000"/>
              </a:spcBef>
              <a:tabLst>
                <a:tab pos="352425" algn="l"/>
              </a:tabLst>
            </a:pPr>
            <a:r>
              <a:rPr lang="tr-TR" dirty="0">
                <a:latin typeface="Bahamas" pitchFamily="34" charset="0"/>
              </a:rPr>
              <a:t>    yapıları bozulur. Enzimler, vücut ısısına yakın </a:t>
            </a:r>
          </a:p>
          <a:p>
            <a:pPr>
              <a:spcBef>
                <a:spcPct val="20000"/>
              </a:spcBef>
              <a:tabLst>
                <a:tab pos="352425" algn="l"/>
              </a:tabLst>
            </a:pPr>
            <a:r>
              <a:rPr lang="tr-TR" dirty="0">
                <a:latin typeface="Bahamas" pitchFamily="34" charset="0"/>
              </a:rPr>
              <a:t>    olan sıcaklıkta en iyi çalışırlar. Her enzimin en iyi </a:t>
            </a:r>
          </a:p>
          <a:p>
            <a:pPr>
              <a:spcBef>
                <a:spcPct val="20000"/>
              </a:spcBef>
              <a:tabLst>
                <a:tab pos="352425" algn="l"/>
              </a:tabLst>
            </a:pPr>
            <a:r>
              <a:rPr lang="tr-TR" dirty="0">
                <a:latin typeface="Bahamas" pitchFamily="34" charset="0"/>
              </a:rPr>
              <a:t>    çalışabildiği bu sıcaklık aralığına </a:t>
            </a:r>
            <a:r>
              <a:rPr lang="tr-TR" b="1" dirty="0">
                <a:solidFill>
                  <a:srgbClr val="0000FF"/>
                </a:solidFill>
                <a:latin typeface="Bahamas" pitchFamily="34" charset="0"/>
              </a:rPr>
              <a:t>Optimum Sıcaklık</a:t>
            </a:r>
            <a:r>
              <a:rPr lang="tr-TR" dirty="0">
                <a:latin typeface="Bahamas" pitchFamily="34" charset="0"/>
              </a:rPr>
              <a:t> </a:t>
            </a:r>
          </a:p>
          <a:p>
            <a:pPr>
              <a:spcBef>
                <a:spcPct val="20000"/>
              </a:spcBef>
              <a:tabLst>
                <a:tab pos="352425" algn="l"/>
              </a:tabLst>
            </a:pPr>
            <a:r>
              <a:rPr lang="tr-TR" dirty="0">
                <a:latin typeface="Bahamas" pitchFamily="34" charset="0"/>
              </a:rPr>
              <a:t>    denir. </a:t>
            </a:r>
          </a:p>
        </p:txBody>
      </p:sp>
      <p:graphicFrame>
        <p:nvGraphicFramePr>
          <p:cNvPr id="77829" name="Object 5"/>
          <p:cNvGraphicFramePr>
            <a:graphicFrameLocks noChangeAspect="1"/>
          </p:cNvGraphicFramePr>
          <p:nvPr>
            <p:ph/>
          </p:nvPr>
        </p:nvGraphicFramePr>
        <p:xfrm>
          <a:off x="5715008" y="2500306"/>
          <a:ext cx="3000396" cy="3714776"/>
        </p:xfrm>
        <a:graphic>
          <a:graphicData uri="http://schemas.openxmlformats.org/presentationml/2006/ole">
            <p:oleObj spid="_x0000_s77829" name="Bit Eşlem Resmi" r:id="rId3" imgW="4571429" imgH="4780952" progId="Paint.Picture">
              <p:embed/>
            </p:oleObj>
          </a:graphicData>
        </a:graphic>
      </p:graphicFrame>
      <p:sp>
        <p:nvSpPr>
          <p:cNvPr id="77833" name="AutoShape 9">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a:effectLst/>
        </p:spPr>
        <p:txBody>
          <a:bodyPr anchor="ctr">
            <a:spAutoFit/>
          </a:bodyPr>
          <a:lstStyle/>
          <a:p>
            <a:endParaRPr lang="tr-TR"/>
          </a:p>
        </p:txBody>
      </p:sp>
      <p:sp>
        <p:nvSpPr>
          <p:cNvPr id="77834" name="AutoShape 10">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rgbClr val="000080"/>
            </a:solidFill>
            <a:miter lim="800000"/>
            <a:headEnd/>
            <a:tailEnd/>
          </a:ln>
          <a:effectLst/>
        </p:spPr>
        <p:txBody>
          <a:bodyPr anchor="ctr">
            <a:spAutoFit/>
          </a:bodyPr>
          <a:lstStyle/>
          <a:p>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5"/>
          <p:cNvSpPr>
            <a:spLocks noChangeArrowheads="1"/>
          </p:cNvSpPr>
          <p:nvPr/>
        </p:nvSpPr>
        <p:spPr bwMode="auto">
          <a:xfrm>
            <a:off x="0" y="0"/>
            <a:ext cx="9070975" cy="6858000"/>
          </a:xfrm>
          <a:prstGeom prst="rect">
            <a:avLst/>
          </a:prstGeom>
          <a:noFill/>
          <a:ln w="9525">
            <a:noFill/>
            <a:miter lim="800000"/>
            <a:headEnd/>
            <a:tailEnd/>
          </a:ln>
          <a:effectLst/>
        </p:spPr>
        <p:txBody>
          <a:bodyPr/>
          <a:lstStyle/>
          <a:p>
            <a:pPr>
              <a:spcBef>
                <a:spcPct val="20000"/>
              </a:spcBef>
              <a:tabLst>
                <a:tab pos="352425" algn="l"/>
              </a:tabLst>
            </a:pPr>
            <a:r>
              <a:rPr lang="tr-TR" b="1">
                <a:latin typeface="Bahamas" pitchFamily="34" charset="0"/>
              </a:rPr>
              <a:t>2. pH:</a:t>
            </a:r>
            <a:r>
              <a:rPr lang="tr-TR">
                <a:latin typeface="Bahamas" pitchFamily="34" charset="0"/>
              </a:rPr>
              <a:t> Her enzimin maksimum hızda çalışabildiği farklı bir pH aralığı (Optimum pH) vardır. </a:t>
            </a: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r>
              <a:rPr lang="tr-TR" b="1">
                <a:latin typeface="Bahamas" pitchFamily="34" charset="0"/>
              </a:rPr>
              <a:t>3. Enzim Miktarı:</a:t>
            </a:r>
            <a:r>
              <a:rPr lang="tr-TR">
                <a:latin typeface="Bahamas" pitchFamily="34" charset="0"/>
              </a:rPr>
              <a:t> Enzim miktarı belli bir değere kadar arttıkça, reaksiyon hızı da belli bir </a:t>
            </a:r>
          </a:p>
          <a:p>
            <a:pPr>
              <a:spcBef>
                <a:spcPct val="20000"/>
              </a:spcBef>
              <a:tabLst>
                <a:tab pos="352425" algn="l"/>
              </a:tabLst>
            </a:pPr>
            <a:r>
              <a:rPr lang="tr-TR">
                <a:latin typeface="Bahamas" pitchFamily="34" charset="0"/>
              </a:rPr>
              <a:t>    oranda artar. </a:t>
            </a:r>
          </a:p>
        </p:txBody>
      </p:sp>
      <p:graphicFrame>
        <p:nvGraphicFramePr>
          <p:cNvPr id="80902" name="Object 6"/>
          <p:cNvGraphicFramePr>
            <a:graphicFrameLocks noChangeAspect="1"/>
          </p:cNvGraphicFramePr>
          <p:nvPr>
            <p:ph sz="quarter" idx="1"/>
          </p:nvPr>
        </p:nvGraphicFramePr>
        <p:xfrm>
          <a:off x="2366963" y="503238"/>
          <a:ext cx="4319587" cy="2630487"/>
        </p:xfrm>
        <a:graphic>
          <a:graphicData uri="http://schemas.openxmlformats.org/presentationml/2006/ole">
            <p:oleObj spid="_x0000_s80902" name="Bit Eşlem Resmi" r:id="rId3" imgW="5285714" imgH="3219899" progId="Paint.Picture">
              <p:embed/>
            </p:oleObj>
          </a:graphicData>
        </a:graphic>
      </p:graphicFrame>
      <p:graphicFrame>
        <p:nvGraphicFramePr>
          <p:cNvPr id="80904" name="Object 8"/>
          <p:cNvGraphicFramePr>
            <a:graphicFrameLocks noChangeAspect="1"/>
          </p:cNvGraphicFramePr>
          <p:nvPr>
            <p:ph sz="quarter" idx="2"/>
          </p:nvPr>
        </p:nvGraphicFramePr>
        <p:xfrm>
          <a:off x="2636838" y="3933825"/>
          <a:ext cx="4095750" cy="2565400"/>
        </p:xfrm>
        <a:graphic>
          <a:graphicData uri="http://schemas.openxmlformats.org/presentationml/2006/ole">
            <p:oleObj spid="_x0000_s80904" name="Bit Eşlem Resmi" r:id="rId4" imgW="3238952" imgH="2029108" progId="Paint.Picture">
              <p:embed/>
            </p:oleObj>
          </a:graphicData>
        </a:graphic>
      </p:graphicFrame>
      <p:sp>
        <p:nvSpPr>
          <p:cNvPr id="80909" name="AutoShape 13">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a:effectLst/>
        </p:spPr>
        <p:txBody>
          <a:bodyPr anchor="ctr">
            <a:spAutoFit/>
          </a:bodyPr>
          <a:lstStyle/>
          <a:p>
            <a:endParaRPr lang="tr-TR"/>
          </a:p>
        </p:txBody>
      </p:sp>
      <p:sp>
        <p:nvSpPr>
          <p:cNvPr id="80910" name="AutoShape 14">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rgbClr val="000080"/>
            </a:solidFill>
            <a:miter lim="800000"/>
            <a:headEnd/>
            <a:tailEnd/>
          </a:ln>
          <a:effectLst/>
        </p:spPr>
        <p:txBody>
          <a:bodyPr anchor="ctr">
            <a:spAutoFit/>
          </a:bodyPr>
          <a:lstStyle/>
          <a:p>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2" name="Object 4"/>
          <p:cNvGraphicFramePr>
            <a:graphicFrameLocks noChangeAspect="1"/>
          </p:cNvGraphicFramePr>
          <p:nvPr>
            <p:ph/>
          </p:nvPr>
        </p:nvGraphicFramePr>
        <p:xfrm>
          <a:off x="2322513" y="684213"/>
          <a:ext cx="2970212" cy="2378075"/>
        </p:xfrm>
        <a:graphic>
          <a:graphicData uri="http://schemas.openxmlformats.org/presentationml/2006/ole">
            <p:oleObj spid="_x0000_s83972" name="Bit Eşlem Resmi" r:id="rId3" imgW="2486372" imgH="1991003" progId="Paint.Picture">
              <p:embed/>
            </p:oleObj>
          </a:graphicData>
        </a:graphic>
      </p:graphicFrame>
      <p:sp>
        <p:nvSpPr>
          <p:cNvPr id="83974" name="Rectangle 6"/>
          <p:cNvSpPr>
            <a:spLocks noChangeArrowheads="1"/>
          </p:cNvSpPr>
          <p:nvPr/>
        </p:nvSpPr>
        <p:spPr bwMode="auto">
          <a:xfrm>
            <a:off x="0" y="0"/>
            <a:ext cx="9070975" cy="6858000"/>
          </a:xfrm>
          <a:prstGeom prst="rect">
            <a:avLst/>
          </a:prstGeom>
          <a:noFill/>
          <a:ln w="9525">
            <a:noFill/>
            <a:miter lim="800000"/>
            <a:headEnd/>
            <a:tailEnd/>
          </a:ln>
          <a:effectLst/>
        </p:spPr>
        <p:txBody>
          <a:bodyPr/>
          <a:lstStyle/>
          <a:p>
            <a:pPr>
              <a:spcBef>
                <a:spcPct val="20000"/>
              </a:spcBef>
              <a:tabLst>
                <a:tab pos="352425" algn="l"/>
              </a:tabLst>
            </a:pPr>
            <a:r>
              <a:rPr lang="tr-TR" b="1">
                <a:latin typeface="Bahamas" pitchFamily="34" charset="0"/>
              </a:rPr>
              <a:t>4. Substrat Miktarı:</a:t>
            </a:r>
            <a:r>
              <a:rPr lang="tr-TR">
                <a:latin typeface="Bahamas" pitchFamily="34" charset="0"/>
              </a:rPr>
              <a:t> Substrat miktarı arttıkça, ortamda yeterli enzim bulunduğu sürece,  </a:t>
            </a:r>
          </a:p>
          <a:p>
            <a:pPr>
              <a:spcBef>
                <a:spcPct val="20000"/>
              </a:spcBef>
              <a:tabLst>
                <a:tab pos="352425" algn="l"/>
              </a:tabLst>
            </a:pPr>
            <a:r>
              <a:rPr lang="tr-TR">
                <a:latin typeface="Bahamas" pitchFamily="34" charset="0"/>
              </a:rPr>
              <a:t>    reaksiyon hızı da artar. </a:t>
            </a: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endParaRPr lang="tr-TR">
              <a:latin typeface="Bahamas" pitchFamily="34" charset="0"/>
            </a:endParaRPr>
          </a:p>
          <a:p>
            <a:pPr>
              <a:spcBef>
                <a:spcPct val="20000"/>
              </a:spcBef>
              <a:tabLst>
                <a:tab pos="352425" algn="l"/>
              </a:tabLst>
            </a:pPr>
            <a:r>
              <a:rPr lang="tr-TR" b="1">
                <a:latin typeface="Bahamas" pitchFamily="34" charset="0"/>
              </a:rPr>
              <a:t>5. Substrat Yüzeyi: </a:t>
            </a:r>
            <a:r>
              <a:rPr lang="tr-TR">
                <a:latin typeface="Bahamas" pitchFamily="34" charset="0"/>
              </a:rPr>
              <a:t>Enzimler etkinliklerini substratların dış yüzeyinden başlayarak </a:t>
            </a:r>
          </a:p>
          <a:p>
            <a:pPr>
              <a:spcBef>
                <a:spcPct val="20000"/>
              </a:spcBef>
              <a:tabLst>
                <a:tab pos="352425" algn="l"/>
              </a:tabLst>
            </a:pPr>
            <a:r>
              <a:rPr lang="tr-TR">
                <a:latin typeface="Bahamas" pitchFamily="34" charset="0"/>
              </a:rPr>
              <a:t>    gösterirler. Bu nedenle substrat yüzeyi arttıkça, enzimin reaksiyon hızı da artar. Örneğin: </a:t>
            </a:r>
          </a:p>
          <a:p>
            <a:pPr>
              <a:spcBef>
                <a:spcPct val="20000"/>
              </a:spcBef>
              <a:tabLst>
                <a:tab pos="352425" algn="l"/>
              </a:tabLst>
            </a:pPr>
            <a:r>
              <a:rPr lang="tr-TR">
                <a:latin typeface="Bahamas" pitchFamily="34" charset="0"/>
              </a:rPr>
              <a:t>    aynı miktar kıyma, kuşbaşı etten daha kolay sindirilir.   </a:t>
            </a:r>
          </a:p>
          <a:p>
            <a:pPr>
              <a:spcBef>
                <a:spcPct val="20000"/>
              </a:spcBef>
              <a:tabLst>
                <a:tab pos="352425" algn="l"/>
              </a:tabLst>
            </a:pPr>
            <a:r>
              <a:rPr lang="tr-TR" b="1">
                <a:latin typeface="Bahamas" pitchFamily="34" charset="0"/>
              </a:rPr>
              <a:t>6. Aktivatörler: </a:t>
            </a:r>
            <a:r>
              <a:rPr lang="tr-TR">
                <a:latin typeface="Bahamas" pitchFamily="34" charset="0"/>
              </a:rPr>
              <a:t>Enzimlerin koenzim ve kofaktör grupları olan, vitamin ve mineral gibi </a:t>
            </a:r>
          </a:p>
          <a:p>
            <a:pPr>
              <a:spcBef>
                <a:spcPct val="20000"/>
              </a:spcBef>
              <a:tabLst>
                <a:tab pos="352425" algn="l"/>
              </a:tabLst>
            </a:pPr>
            <a:r>
              <a:rPr lang="tr-TR">
                <a:latin typeface="Bahamas" pitchFamily="34" charset="0"/>
              </a:rPr>
              <a:t>    maddelerdir. Enzimin reaksiyon hızını arttırırlar. </a:t>
            </a:r>
          </a:p>
          <a:p>
            <a:pPr>
              <a:spcBef>
                <a:spcPct val="20000"/>
              </a:spcBef>
              <a:tabLst>
                <a:tab pos="352425" algn="l"/>
              </a:tabLst>
            </a:pPr>
            <a:r>
              <a:rPr lang="tr-TR" b="1">
                <a:latin typeface="Bahamas" pitchFamily="34" charset="0"/>
                <a:hlinkClick r:id="rId4" action="ppaction://hlinkfile"/>
              </a:rPr>
              <a:t>7. İnhibitörler:</a:t>
            </a:r>
            <a:r>
              <a:rPr lang="tr-TR">
                <a:latin typeface="Bahamas" pitchFamily="34" charset="0"/>
                <a:hlinkClick r:id="rId4" action="ppaction://hlinkfile"/>
              </a:rPr>
              <a:t> </a:t>
            </a:r>
            <a:r>
              <a:rPr lang="tr-TR">
                <a:latin typeface="Bahamas" pitchFamily="34" charset="0"/>
              </a:rPr>
              <a:t>Ağır metal iyonları gibi maddelerdir. Enzimin substratı ile rekabete girerler. </a:t>
            </a:r>
          </a:p>
          <a:p>
            <a:pPr>
              <a:spcBef>
                <a:spcPct val="20000"/>
              </a:spcBef>
              <a:tabLst>
                <a:tab pos="352425" algn="l"/>
              </a:tabLst>
            </a:pPr>
            <a:r>
              <a:rPr lang="tr-TR">
                <a:latin typeface="Bahamas" pitchFamily="34" charset="0"/>
              </a:rPr>
              <a:t>    Enzimin prostetik kısmına bağlanarak, enzimin kendi substratının bağlanmasını </a:t>
            </a:r>
          </a:p>
          <a:p>
            <a:pPr>
              <a:spcBef>
                <a:spcPct val="20000"/>
              </a:spcBef>
              <a:tabLst>
                <a:tab pos="352425" algn="l"/>
              </a:tabLst>
            </a:pPr>
            <a:r>
              <a:rPr lang="tr-TR">
                <a:latin typeface="Bahamas" pitchFamily="34" charset="0"/>
              </a:rPr>
              <a:t>    engellerler. Böylece reaksiyonların durmasına neden olurlar. </a:t>
            </a:r>
          </a:p>
        </p:txBody>
      </p:sp>
      <p:sp>
        <p:nvSpPr>
          <p:cNvPr id="83978" name="AutoShape 10">
            <a:hlinkClick r:id="rId5" action="ppaction://program" highlightClick="1"/>
          </p:cNvPr>
          <p:cNvSpPr>
            <a:spLocks noChangeArrowheads="1"/>
          </p:cNvSpPr>
          <p:nvPr/>
        </p:nvSpPr>
        <p:spPr bwMode="auto">
          <a:xfrm>
            <a:off x="6237288" y="5678488"/>
            <a:ext cx="539750" cy="360362"/>
          </a:xfrm>
          <a:prstGeom prst="actionButtonMovie">
            <a:avLst/>
          </a:prstGeom>
          <a:solidFill>
            <a:srgbClr val="FF0000"/>
          </a:solidFill>
          <a:ln w="9525">
            <a:solidFill>
              <a:schemeClr val="bg1"/>
            </a:solidFill>
            <a:miter lim="800000"/>
            <a:headEnd/>
            <a:tailEnd/>
          </a:ln>
          <a:effectLst/>
        </p:spPr>
        <p:txBody>
          <a:bodyPr wrap="none" anchor="ctr"/>
          <a:lstStyle/>
          <a:p>
            <a:pPr algn="ctr"/>
            <a:endParaRPr lang="tr-TR"/>
          </a:p>
        </p:txBody>
      </p:sp>
      <p:sp>
        <p:nvSpPr>
          <p:cNvPr id="83979" name="AutoShape 11">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a:effectLst/>
        </p:spPr>
        <p:txBody>
          <a:bodyPr anchor="ctr">
            <a:spAutoFit/>
          </a:bodyPr>
          <a:lstStyle/>
          <a:p>
            <a:endParaRPr lang="tr-TR"/>
          </a:p>
        </p:txBody>
      </p:sp>
      <p:sp>
        <p:nvSpPr>
          <p:cNvPr id="83980" name="AutoShape 12">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rgbClr val="000080"/>
            </a:solidFill>
            <a:miter lim="800000"/>
            <a:headEnd/>
            <a:tailEnd/>
          </a:ln>
          <a:effectLst/>
        </p:spPr>
        <p:txBody>
          <a:bodyPr anchor="ctr">
            <a:spAutoFit/>
          </a:bodyPr>
          <a:lstStyle/>
          <a:p>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20" name="Object 4"/>
          <p:cNvGraphicFramePr>
            <a:graphicFrameLocks noChangeAspect="1"/>
          </p:cNvGraphicFramePr>
          <p:nvPr>
            <p:ph sz="quarter" idx="1"/>
          </p:nvPr>
        </p:nvGraphicFramePr>
        <p:xfrm>
          <a:off x="0" y="0"/>
          <a:ext cx="3521075" cy="4014788"/>
        </p:xfrm>
        <a:graphic>
          <a:graphicData uri="http://schemas.openxmlformats.org/presentationml/2006/ole">
            <p:oleObj spid="_x0000_s86020" name="Bit Eşlem Resmi" r:id="rId3" imgW="4828571" imgH="5504762" progId="Paint.Picture">
              <p:embed/>
            </p:oleObj>
          </a:graphicData>
        </a:graphic>
      </p:graphicFrame>
      <p:graphicFrame>
        <p:nvGraphicFramePr>
          <p:cNvPr id="86023" name="Object 7"/>
          <p:cNvGraphicFramePr>
            <a:graphicFrameLocks noChangeAspect="1"/>
          </p:cNvGraphicFramePr>
          <p:nvPr>
            <p:ph sz="quarter" idx="2"/>
          </p:nvPr>
        </p:nvGraphicFramePr>
        <p:xfrm>
          <a:off x="4214810" y="3929066"/>
          <a:ext cx="4011612" cy="1966913"/>
        </p:xfrm>
        <a:graphic>
          <a:graphicData uri="http://schemas.openxmlformats.org/presentationml/2006/ole">
            <p:oleObj spid="_x0000_s86023" name="Bit Eşlem Resmi" r:id="rId4" imgW="2933333" imgH="1438095" progId="Paint.Picture">
              <p:embed/>
            </p:oleObj>
          </a:graphicData>
        </a:graphic>
      </p:graphicFrame>
      <p:sp>
        <p:nvSpPr>
          <p:cNvPr id="86022" name="Rectangle 6"/>
          <p:cNvSpPr>
            <a:spLocks noChangeArrowheads="1"/>
          </p:cNvSpPr>
          <p:nvPr/>
        </p:nvSpPr>
        <p:spPr bwMode="auto">
          <a:xfrm>
            <a:off x="3446463" y="0"/>
            <a:ext cx="5624512" cy="3338513"/>
          </a:xfrm>
          <a:prstGeom prst="rect">
            <a:avLst/>
          </a:prstGeom>
          <a:noFill/>
          <a:ln w="9525">
            <a:noFill/>
            <a:miter lim="800000"/>
            <a:headEnd/>
            <a:tailEnd/>
          </a:ln>
          <a:effectLst/>
        </p:spPr>
        <p:txBody>
          <a:bodyPr/>
          <a:lstStyle/>
          <a:p>
            <a:pPr>
              <a:spcBef>
                <a:spcPct val="20000"/>
              </a:spcBef>
              <a:tabLst>
                <a:tab pos="352425" algn="l"/>
              </a:tabLst>
            </a:pPr>
            <a:r>
              <a:rPr lang="tr-TR" b="1">
                <a:latin typeface="Bahamas" pitchFamily="34" charset="0"/>
              </a:rPr>
              <a:t>8. Su:</a:t>
            </a:r>
            <a:r>
              <a:rPr lang="tr-TR">
                <a:latin typeface="Bahamas" pitchFamily="34" charset="0"/>
              </a:rPr>
              <a:t> Biyokimyasal reaksiyonlar ancak sulu ortamlarda   </a:t>
            </a:r>
          </a:p>
          <a:p>
            <a:pPr>
              <a:spcBef>
                <a:spcPct val="20000"/>
              </a:spcBef>
              <a:tabLst>
                <a:tab pos="352425" algn="l"/>
              </a:tabLst>
            </a:pPr>
            <a:r>
              <a:rPr lang="tr-TR">
                <a:latin typeface="Bahamas" pitchFamily="34" charset="0"/>
              </a:rPr>
              <a:t>    gerçekleşirler. Çünkü enzimler susuz ortamda  </a:t>
            </a:r>
          </a:p>
          <a:p>
            <a:pPr>
              <a:spcBef>
                <a:spcPct val="20000"/>
              </a:spcBef>
              <a:tabLst>
                <a:tab pos="352425" algn="l"/>
              </a:tabLst>
            </a:pPr>
            <a:r>
              <a:rPr lang="tr-TR">
                <a:latin typeface="Bahamas" pitchFamily="34" charset="0"/>
              </a:rPr>
              <a:t>    reaksiyon göstermezler. (Ortamda % 10-12 su </a:t>
            </a:r>
          </a:p>
          <a:p>
            <a:pPr>
              <a:spcBef>
                <a:spcPct val="20000"/>
              </a:spcBef>
              <a:tabLst>
                <a:tab pos="352425" algn="l"/>
              </a:tabLst>
            </a:pPr>
            <a:r>
              <a:rPr lang="tr-TR">
                <a:latin typeface="Bahamas" pitchFamily="34" charset="0"/>
              </a:rPr>
              <a:t>    olmalıdır.)   </a:t>
            </a:r>
            <a:endParaRPr lang="tr-TR" b="1">
              <a:latin typeface="Bahamas" pitchFamily="34" charset="0"/>
            </a:endParaRPr>
          </a:p>
          <a:p>
            <a:pPr>
              <a:spcBef>
                <a:spcPct val="20000"/>
              </a:spcBef>
              <a:tabLst>
                <a:tab pos="352425" algn="l"/>
              </a:tabLst>
            </a:pPr>
            <a:endParaRPr lang="tr-TR" b="1">
              <a:latin typeface="Bahamas" pitchFamily="34" charset="0"/>
            </a:endParaRPr>
          </a:p>
          <a:p>
            <a:pPr>
              <a:spcBef>
                <a:spcPct val="20000"/>
              </a:spcBef>
              <a:tabLst>
                <a:tab pos="352425" algn="l"/>
              </a:tabLst>
            </a:pPr>
            <a:r>
              <a:rPr lang="tr-TR" b="1">
                <a:latin typeface="Bahamas" pitchFamily="34" charset="0"/>
              </a:rPr>
              <a:t>9. Reaksiyon ürünleri (Feed-Back): </a:t>
            </a:r>
            <a:r>
              <a:rPr lang="tr-TR">
                <a:latin typeface="Bahamas" pitchFamily="34" charset="0"/>
              </a:rPr>
              <a:t>Enzimatik </a:t>
            </a:r>
          </a:p>
          <a:p>
            <a:pPr>
              <a:spcBef>
                <a:spcPct val="20000"/>
              </a:spcBef>
              <a:tabLst>
                <a:tab pos="352425" algn="l"/>
              </a:tabLst>
            </a:pPr>
            <a:r>
              <a:rPr lang="tr-TR">
                <a:latin typeface="Bahamas" pitchFamily="34" charset="0"/>
              </a:rPr>
              <a:t>    reaksiyonlarda, reaksiyon sonucu ortaya çıkan son   </a:t>
            </a:r>
          </a:p>
          <a:p>
            <a:pPr>
              <a:spcBef>
                <a:spcPct val="20000"/>
              </a:spcBef>
              <a:tabLst>
                <a:tab pos="352425" algn="l"/>
              </a:tabLst>
            </a:pPr>
            <a:r>
              <a:rPr lang="tr-TR">
                <a:latin typeface="Bahamas" pitchFamily="34" charset="0"/>
              </a:rPr>
              <a:t>    ürün, reaksiyonu başlatan enzimin çalışmasını </a:t>
            </a:r>
          </a:p>
          <a:p>
            <a:pPr>
              <a:spcBef>
                <a:spcPct val="20000"/>
              </a:spcBef>
              <a:tabLst>
                <a:tab pos="352425" algn="l"/>
              </a:tabLst>
            </a:pPr>
            <a:r>
              <a:rPr lang="tr-TR">
                <a:latin typeface="Bahamas" pitchFamily="34" charset="0"/>
              </a:rPr>
              <a:t>    durdurur. Böylece reaksiyonu durdurmak için özel </a:t>
            </a:r>
          </a:p>
          <a:p>
            <a:pPr>
              <a:spcBef>
                <a:spcPct val="20000"/>
              </a:spcBef>
              <a:tabLst>
                <a:tab pos="352425" algn="l"/>
              </a:tabLst>
            </a:pPr>
            <a:r>
              <a:rPr lang="tr-TR">
                <a:latin typeface="Bahamas" pitchFamily="34" charset="0"/>
              </a:rPr>
              <a:t>    maddelere de ihtiyaç duyulmamış olunur.  </a:t>
            </a:r>
          </a:p>
        </p:txBody>
      </p:sp>
      <p:sp>
        <p:nvSpPr>
          <p:cNvPr id="86029" name="AutoShape 13">
            <a:hlinkClick r:id="" action="ppaction://hlinkshowjump?jump=previousslide" highlightClick="1"/>
          </p:cNvPr>
          <p:cNvSpPr>
            <a:spLocks noChangeArrowheads="1"/>
          </p:cNvSpPr>
          <p:nvPr/>
        </p:nvSpPr>
        <p:spPr bwMode="auto">
          <a:xfrm>
            <a:off x="8610600" y="6497638"/>
            <a:ext cx="539750" cy="358775"/>
          </a:xfrm>
          <a:prstGeom prst="actionButtonBackPrevious">
            <a:avLst/>
          </a:prstGeom>
          <a:solidFill>
            <a:srgbClr val="CCFFFF"/>
          </a:solidFill>
          <a:ln w="9525">
            <a:solidFill>
              <a:srgbClr val="000080"/>
            </a:solidFill>
            <a:miter lim="800000"/>
            <a:headEnd/>
            <a:tailEnd/>
          </a:ln>
          <a:effectLst/>
        </p:spPr>
        <p:txBody>
          <a:bodyPr anchor="ctr">
            <a:spAutoFit/>
          </a:bodyPr>
          <a:lstStyle/>
          <a:p>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descr="00001">
            <a:hlinkClick r:id="rId2"/>
          </p:cNvPr>
          <p:cNvPicPr>
            <a:picLocks noChangeAspect="1" noChangeArrowheads="1"/>
          </p:cNvPicPr>
          <p:nvPr/>
        </p:nvPicPr>
        <p:blipFill>
          <a:blip r:embed="rId3"/>
          <a:srcRect/>
          <a:stretch>
            <a:fillRect/>
          </a:stretch>
        </p:blipFill>
        <p:spPr bwMode="auto">
          <a:xfrm>
            <a:off x="1357290" y="1214422"/>
            <a:ext cx="6667500" cy="3429000"/>
          </a:xfrm>
          <a:prstGeom prst="rect">
            <a:avLst/>
          </a:prstGeom>
          <a:noFill/>
        </p:spPr>
      </p:pic>
      <p:pic>
        <p:nvPicPr>
          <p:cNvPr id="155653" name="Picture 5" descr="00001"/>
          <p:cNvPicPr>
            <a:picLocks noChangeAspect="1" noChangeArrowheads="1" noCrop="1"/>
          </p:cNvPicPr>
          <p:nvPr/>
        </p:nvPicPr>
        <p:blipFill>
          <a:blip r:embed="rId4"/>
          <a:srcRect/>
          <a:stretch>
            <a:fillRect/>
          </a:stretch>
        </p:blipFill>
        <p:spPr bwMode="auto">
          <a:xfrm>
            <a:off x="4000496" y="571480"/>
            <a:ext cx="1190625" cy="666750"/>
          </a:xfrm>
          <a:prstGeom prst="rect">
            <a:avLst/>
          </a:prstGeom>
          <a:noFill/>
        </p:spPr>
      </p:pic>
      <p:pic>
        <p:nvPicPr>
          <p:cNvPr id="155656" name="Picture 8" descr="0000003">
            <a:hlinkClick r:id="rId2"/>
          </p:cNvPr>
          <p:cNvPicPr>
            <a:picLocks noChangeAspect="1" noChangeArrowheads="1"/>
          </p:cNvPicPr>
          <p:nvPr/>
        </p:nvPicPr>
        <p:blipFill>
          <a:blip r:embed="rId5"/>
          <a:srcRect/>
          <a:stretch>
            <a:fillRect/>
          </a:stretch>
        </p:blipFill>
        <p:spPr bwMode="auto">
          <a:xfrm>
            <a:off x="500034" y="4857760"/>
            <a:ext cx="7858180" cy="1062037"/>
          </a:xfrm>
          <a:prstGeom prst="rect">
            <a:avLst/>
          </a:prstGeom>
          <a:noFill/>
        </p:spPr>
      </p:pic>
      <p:pic>
        <p:nvPicPr>
          <p:cNvPr id="155657" name="Picture 9" descr="Çıkış"/>
          <p:cNvPicPr>
            <a:picLocks noChangeAspect="1" noChangeArrowheads="1"/>
          </p:cNvPicPr>
          <p:nvPr/>
        </p:nvPicPr>
        <p:blipFill>
          <a:blip r:embed="rId6"/>
          <a:srcRect/>
          <a:stretch>
            <a:fillRect/>
          </a:stretch>
        </p:blipFill>
        <p:spPr bwMode="auto">
          <a:xfrm>
            <a:off x="7572396" y="6072206"/>
            <a:ext cx="742950" cy="288925"/>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155656"/>
                                        </p:tgtEl>
                                        <p:attrNameLst>
                                          <p:attrName>style.color</p:attrName>
                                        </p:attrNameLst>
                                      </p:cBhvr>
                                      <p:to>
                                        <a:schemeClr val="accent2"/>
                                      </p:to>
                                    </p:animClr>
                                    <p:animClr clrSpc="rgb" dir="cw">
                                      <p:cBhvr>
                                        <p:cTn id="7" dur="1500" accel="50000" autoRev="1" fill="hold" tmFilter="0, 0; .33333, 1; 1, 1">
                                          <p:stCondLst>
                                            <p:cond delay="0"/>
                                          </p:stCondLst>
                                        </p:cTn>
                                        <p:tgtEl>
                                          <p:spTgt spid="155656"/>
                                        </p:tgtEl>
                                        <p:attrNameLst>
                                          <p:attrName>fillcolor</p:attrName>
                                        </p:attrNameLst>
                                      </p:cBhvr>
                                      <p:to>
                                        <a:schemeClr val="accent2"/>
                                      </p:to>
                                    </p:animClr>
                                    <p:set>
                                      <p:cBhvr>
                                        <p:cTn id="8" dur="3000" fill="hold"/>
                                        <p:tgtEl>
                                          <p:spTgt spid="155656"/>
                                        </p:tgtEl>
                                        <p:attrNameLst>
                                          <p:attrName>fill.type</p:attrName>
                                        </p:attrNameLst>
                                      </p:cBhvr>
                                      <p:to>
                                        <p:strVal val="solid"/>
                                      </p:to>
                                    </p:set>
                                    <p:set>
                                      <p:cBhvr>
                                        <p:cTn id="9" dur="3000" fill="hold"/>
                                        <p:tgtEl>
                                          <p:spTgt spid="155656"/>
                                        </p:tgtEl>
                                        <p:attrNameLst>
                                          <p:attrName>fill.on</p:attrName>
                                        </p:attrNameLst>
                                      </p:cBhvr>
                                      <p:to>
                                        <p:strVal val="true"/>
                                      </p:to>
                                    </p:set>
                                    <p:animScale>
                                      <p:cBhvr>
                                        <p:cTn id="10" dur="1500" accel="50000" autoRev="1" fill="hold" tmFilter="0, 0; .33333, 1; 1, 1">
                                          <p:stCondLst>
                                            <p:cond delay="0"/>
                                          </p:stCondLst>
                                        </p:cTn>
                                        <p:tgtEl>
                                          <p:spTgt spid="155656"/>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3000" fill="hold" nodeType="clickEffect">
                                  <p:stCondLst>
                                    <p:cond delay="0"/>
                                  </p:stCondLst>
                                  <p:childTnLst>
                                    <p:animEffect transition="out" filter="fade">
                                      <p:cBhvr>
                                        <p:cTn id="14" dur="1000" tmFilter="0, 0; .2, .5; .8, .5; 1, 0"/>
                                        <p:tgtEl>
                                          <p:spTgt spid="155656"/>
                                        </p:tgtEl>
                                      </p:cBhvr>
                                    </p:animEffect>
                                    <p:animScale>
                                      <p:cBhvr>
                                        <p:cTn id="15" dur="500" autoRev="1" fill="hold"/>
                                        <p:tgtEl>
                                          <p:spTgt spid="15565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TotalTime>
  <Words>339</Words>
  <Application>Microsoft PowerPoint</Application>
  <PresentationFormat>Ekran Gösterisi (4:3)</PresentationFormat>
  <Paragraphs>83</Paragraphs>
  <Slides>9</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Katıştırılmış OLE Hizmet Programları</vt:lpstr>
      </vt:variant>
      <vt:variant>
        <vt:i4>1</vt:i4>
      </vt:variant>
      <vt:variant>
        <vt:lpstr>Slayt Başlıkları</vt:lpstr>
      </vt:variant>
      <vt:variant>
        <vt:i4>9</vt:i4>
      </vt:variant>
    </vt:vector>
  </HeadingPairs>
  <TitlesOfParts>
    <vt:vector size="15" baseType="lpstr">
      <vt:lpstr>Arial</vt:lpstr>
      <vt:lpstr>Monotype Corsiva</vt:lpstr>
      <vt:lpstr>Bahamas</vt:lpstr>
      <vt:lpstr>Times New Roman</vt:lpstr>
      <vt:lpstr>Cumba</vt:lpstr>
      <vt:lpstr>Bit Eşlem Resmi</vt:lpstr>
      <vt:lpstr>Slayt 1</vt:lpstr>
      <vt:lpstr>Slayt 2</vt:lpstr>
      <vt:lpstr>Slayt 3</vt:lpstr>
      <vt:lpstr>Slayt 4</vt:lpstr>
      <vt:lpstr>Slayt 5</vt:lpstr>
      <vt:lpstr>Slayt 6</vt:lpstr>
      <vt:lpstr>Slayt 7</vt:lpstr>
      <vt:lpstr>Slayt 8</vt:lpstr>
      <vt:lpstr>Slayt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1</cp:revision>
  <dcterms:created xsi:type="dcterms:W3CDTF">2016-01-05T00:12:25Z</dcterms:created>
  <dcterms:modified xsi:type="dcterms:W3CDTF">2016-01-05T00:15:44Z</dcterms:modified>
</cp:coreProperties>
</file>