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70" r:id="rId11"/>
    <p:sldId id="271" r:id="rId12"/>
    <p:sldId id="272" r:id="rId13"/>
    <p:sldId id="274" r:id="rId14"/>
    <p:sldId id="273" r:id="rId15"/>
    <p:sldId id="275" r:id="rId1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98" autoAdjust="0"/>
    <p:restoredTop sz="97013" autoAdjust="0"/>
  </p:normalViewPr>
  <p:slideViewPr>
    <p:cSldViewPr>
      <p:cViewPr varScale="1">
        <p:scale>
          <a:sx n="71" d="100"/>
          <a:sy n="71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EC008-E826-4FE7-A35D-D17EB71C3FBD}" type="datetimeFigureOut">
              <a:rPr lang="tr-TR" smtClean="0"/>
              <a:t>05.01.2016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F3B6A-69A8-4B97-BD1F-08E6DBF1A8F1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50B71-4A9C-466E-8AE2-FC5B758EDE3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408F6-363D-4651-BA8C-59822B94EE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B9244-98F9-48B9-9F1C-419473FEEDF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645D1-617E-4A74-A20E-A74FB3E686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42F16-FAF9-4C53-A11C-AF034EFD2F3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0281C-0632-40A2-9B8C-0D7AB0783F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BB337-C24F-4F4B-8D02-BAE5C87D3B0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9AEBD-9AA4-4455-9B6D-F5634BF579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7D5A1-2CDA-4394-8370-EA568AA43C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54EC-F939-4DE9-8960-217E4C360AD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363CB-E3CD-476B-A0B2-35601EE322D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31A98-75D5-404B-A943-62C67896CE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FA152-F9AD-4C29-B28F-3788BB2283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4FC94A8-AAE6-442D-9224-642E17EC2E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laytyerim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Dikdörtgen"/>
          <p:cNvSpPr/>
          <p:nvPr/>
        </p:nvSpPr>
        <p:spPr>
          <a:xfrm>
            <a:off x="914400" y="609600"/>
            <a:ext cx="7162800" cy="2123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Enerji Çeşitleri </a:t>
            </a:r>
          </a:p>
          <a:p>
            <a:pPr algn="ctr">
              <a:defRPr/>
            </a:pPr>
            <a:r>
              <a:rPr lang="tr-TR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Ve ATP</a:t>
            </a:r>
            <a:endParaRPr lang="tr-TR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21" descr="000000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572008"/>
            <a:ext cx="4048319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35158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914400" y="609600"/>
            <a:ext cx="71628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Enerji Çeşitleri</a:t>
            </a:r>
          </a:p>
        </p:txBody>
      </p:sp>
      <p:sp>
        <p:nvSpPr>
          <p:cNvPr id="5" name="34 İçerik Yer Tutucusu"/>
          <p:cNvSpPr>
            <a:spLocks noGrp="1"/>
          </p:cNvSpPr>
          <p:nvPr>
            <p:ph/>
          </p:nvPr>
        </p:nvSpPr>
        <p:spPr>
          <a:xfrm>
            <a:off x="838200" y="1219200"/>
            <a:ext cx="7315200" cy="51054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tr-TR" sz="1700" b="1" dirty="0" err="1" smtClean="0">
                <a:solidFill>
                  <a:srgbClr val="FF0000"/>
                </a:solidFill>
              </a:rPr>
              <a:t>Fosforilasyon</a:t>
            </a:r>
            <a:endParaRPr lang="tr-TR" sz="1700" b="1" dirty="0" smtClean="0">
              <a:solidFill>
                <a:srgbClr val="FF0000"/>
              </a:solidFill>
            </a:endParaRPr>
          </a:p>
          <a:p>
            <a:pPr algn="l" eaLnBrk="1" hangingPunct="1">
              <a:defRPr/>
            </a:pPr>
            <a:endParaRPr lang="tr-TR" sz="1700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* Canlılarda ATP </a:t>
            </a:r>
            <a:r>
              <a:rPr lang="tr-TR" sz="1700" dirty="0" err="1" smtClean="0"/>
              <a:t>fosforilasyon</a:t>
            </a:r>
            <a:r>
              <a:rPr lang="tr-TR" sz="1700" dirty="0" smtClean="0"/>
              <a:t> tepkimeleriyle üretilir.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* </a:t>
            </a:r>
            <a:r>
              <a:rPr lang="tr-TR" sz="1700" dirty="0" err="1" smtClean="0"/>
              <a:t>Fosforilasyon</a:t>
            </a:r>
            <a:r>
              <a:rPr lang="tr-TR" sz="1700" dirty="0" smtClean="0"/>
              <a:t>, bir fosfat grubunun (Fosforik Asit H</a:t>
            </a:r>
            <a:r>
              <a:rPr lang="tr-TR" sz="1700" baseline="-25000" dirty="0" smtClean="0"/>
              <a:t>3</a:t>
            </a:r>
            <a:r>
              <a:rPr lang="tr-TR" sz="1700" dirty="0" smtClean="0"/>
              <a:t>PO</a:t>
            </a:r>
            <a:r>
              <a:rPr lang="tr-TR" sz="1700" baseline="-25000" dirty="0" smtClean="0"/>
              <a:t>4</a:t>
            </a:r>
            <a:r>
              <a:rPr lang="tr-TR" sz="1700" dirty="0" smtClean="0"/>
              <a:t>) organik moleküle bağlanmasıdır.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* Hücrede enerji gerektiren olaylar sürekli tekrarlandığından kullanılan ATP kaynaklarının da yenilenmesi gerekir. </a:t>
            </a:r>
          </a:p>
          <a:p>
            <a:pPr algn="l" eaLnBrk="1" hangingPunct="1">
              <a:defRPr/>
            </a:pPr>
            <a:endParaRPr lang="tr-TR" sz="1700" dirty="0" smtClean="0"/>
          </a:p>
          <a:p>
            <a:pPr algn="l" eaLnBrk="1" hangingPunct="1">
              <a:defRPr/>
            </a:pPr>
            <a:endParaRPr lang="tr-TR" sz="1700" dirty="0" smtClean="0"/>
          </a:p>
          <a:p>
            <a:pPr algn="l" eaLnBrk="1" hangingPunct="1">
              <a:defRPr/>
            </a:pPr>
            <a:endParaRPr lang="tr-TR" sz="1500" dirty="0" smtClean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35158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914400" y="609600"/>
            <a:ext cx="71628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Enerji Çeşitleri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667000" y="1752600"/>
          <a:ext cx="3301365" cy="420624"/>
        </p:xfrm>
        <a:graphic>
          <a:graphicData uri="http://schemas.openxmlformats.org/drawingml/2006/table">
            <a:tbl>
              <a:tblPr/>
              <a:tblGrid>
                <a:gridCol w="1148715"/>
                <a:gridCol w="1076325"/>
                <a:gridCol w="10763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latin typeface="Calibri"/>
                          <a:ea typeface="Calibri"/>
                          <a:cs typeface="Times New Roman"/>
                        </a:rPr>
                        <a:t>ATP Üretim Şekli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latin typeface="Calibri"/>
                          <a:ea typeface="Calibri"/>
                          <a:cs typeface="Times New Roman"/>
                        </a:rPr>
                        <a:t>Görüldüğü Olay</a:t>
                      </a:r>
                      <a:endParaRPr lang="tr-T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latin typeface="Calibri"/>
                          <a:ea typeface="Calibri"/>
                          <a:cs typeface="Times New Roman"/>
                        </a:rPr>
                        <a:t>Meydana Geldiği Canlı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667000" y="2209800"/>
          <a:ext cx="3301365" cy="578358"/>
        </p:xfrm>
        <a:graphic>
          <a:graphicData uri="http://schemas.openxmlformats.org/drawingml/2006/table">
            <a:tbl>
              <a:tblPr/>
              <a:tblGrid>
                <a:gridCol w="1148715"/>
                <a:gridCol w="1076325"/>
                <a:gridCol w="10763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latin typeface="Calibri"/>
                          <a:ea typeface="Calibri"/>
                          <a:cs typeface="Times New Roman"/>
                        </a:rPr>
                        <a:t>Substrat</a:t>
                      </a:r>
                      <a:r>
                        <a:rPr lang="tr-TR" sz="1100" dirty="0">
                          <a:latin typeface="Calibri"/>
                          <a:ea typeface="Calibri"/>
                          <a:cs typeface="Times New Roman"/>
                        </a:rPr>
                        <a:t> düzeyinde </a:t>
                      </a:r>
                      <a:r>
                        <a:rPr lang="tr-TR" sz="1100" dirty="0" err="1">
                          <a:latin typeface="Calibri"/>
                          <a:ea typeface="Calibri"/>
                          <a:cs typeface="Times New Roman"/>
                        </a:rPr>
                        <a:t>fosforilasyon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Calibri"/>
                          <a:ea typeface="Calibri"/>
                          <a:cs typeface="Times New Roman"/>
                        </a:rPr>
                        <a:t>Oksijenli ve Oksijensiz solunum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Calibri"/>
                          <a:ea typeface="Calibri"/>
                          <a:cs typeface="Times New Roman"/>
                        </a:rPr>
                        <a:t>Tüm canlı hücrelerde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2667000" y="2819400"/>
          <a:ext cx="3301365" cy="578358"/>
        </p:xfrm>
        <a:graphic>
          <a:graphicData uri="http://schemas.openxmlformats.org/drawingml/2006/table">
            <a:tbl>
              <a:tblPr/>
              <a:tblGrid>
                <a:gridCol w="1148715"/>
                <a:gridCol w="1076325"/>
                <a:gridCol w="10763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latin typeface="Calibri"/>
                          <a:ea typeface="Calibri"/>
                          <a:cs typeface="Times New Roman"/>
                        </a:rPr>
                        <a:t>Oksidatif</a:t>
                      </a:r>
                      <a:r>
                        <a:rPr lang="tr-T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100" dirty="0" err="1">
                          <a:latin typeface="Calibri"/>
                          <a:ea typeface="Calibri"/>
                          <a:cs typeface="Times New Roman"/>
                        </a:rPr>
                        <a:t>fosforilasyon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latin typeface="Calibri"/>
                          <a:ea typeface="Calibri"/>
                          <a:cs typeface="Times New Roman"/>
                        </a:rPr>
                        <a:t>Oksijenli solunum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Calibri"/>
                          <a:ea typeface="Calibri"/>
                          <a:cs typeface="Times New Roman"/>
                        </a:rPr>
                        <a:t>Oksijenli solunum yapan canlılarda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2667000" y="3429000"/>
          <a:ext cx="3301365" cy="385572"/>
        </p:xfrm>
        <a:graphic>
          <a:graphicData uri="http://schemas.openxmlformats.org/drawingml/2006/table">
            <a:tbl>
              <a:tblPr/>
              <a:tblGrid>
                <a:gridCol w="1148715"/>
                <a:gridCol w="1076325"/>
                <a:gridCol w="10763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Calibri"/>
                          <a:ea typeface="Calibri"/>
                          <a:cs typeface="Times New Roman"/>
                        </a:rPr>
                        <a:t>Devirli </a:t>
                      </a:r>
                      <a:r>
                        <a:rPr lang="tr-TR" sz="1100" dirty="0" err="1">
                          <a:latin typeface="Calibri"/>
                          <a:ea typeface="Calibri"/>
                          <a:cs typeface="Times New Roman"/>
                        </a:rPr>
                        <a:t>fotofosforilasyon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latin typeface="Calibri"/>
                          <a:ea typeface="Calibri"/>
                          <a:cs typeface="Times New Roman"/>
                        </a:rPr>
                        <a:t>Fotosentez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latin typeface="Calibri"/>
                          <a:ea typeface="Calibri"/>
                          <a:cs typeface="Times New Roman"/>
                        </a:rPr>
                        <a:t>Fotosentetik</a:t>
                      </a:r>
                      <a:r>
                        <a:rPr lang="tr-TR" sz="1100" dirty="0">
                          <a:latin typeface="Calibri"/>
                          <a:ea typeface="Calibri"/>
                          <a:cs typeface="Times New Roman"/>
                        </a:rPr>
                        <a:t> canlılarda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2667000" y="3810000"/>
          <a:ext cx="3301365" cy="385572"/>
        </p:xfrm>
        <a:graphic>
          <a:graphicData uri="http://schemas.openxmlformats.org/drawingml/2006/table">
            <a:tbl>
              <a:tblPr/>
              <a:tblGrid>
                <a:gridCol w="1148715"/>
                <a:gridCol w="1076325"/>
                <a:gridCol w="10763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Calibri"/>
                          <a:ea typeface="Calibri"/>
                          <a:cs typeface="Times New Roman"/>
                        </a:rPr>
                        <a:t>Devirsiz </a:t>
                      </a:r>
                      <a:r>
                        <a:rPr lang="tr-TR" sz="1100" dirty="0" err="1">
                          <a:latin typeface="Calibri"/>
                          <a:ea typeface="Calibri"/>
                          <a:cs typeface="Times New Roman"/>
                        </a:rPr>
                        <a:t>fotofosforilasyon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latin typeface="Calibri"/>
                          <a:ea typeface="Calibri"/>
                          <a:cs typeface="Times New Roman"/>
                        </a:rPr>
                        <a:t>Fotosentez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latin typeface="Calibri"/>
                          <a:ea typeface="Calibri"/>
                          <a:cs typeface="Times New Roman"/>
                        </a:rPr>
                        <a:t>Fotosentetik</a:t>
                      </a:r>
                      <a:r>
                        <a:rPr lang="tr-TR" sz="1100" dirty="0">
                          <a:latin typeface="Calibri"/>
                          <a:ea typeface="Calibri"/>
                          <a:cs typeface="Times New Roman"/>
                        </a:rPr>
                        <a:t> canlılarda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2667000" y="4191000"/>
          <a:ext cx="3301365" cy="385572"/>
        </p:xfrm>
        <a:graphic>
          <a:graphicData uri="http://schemas.openxmlformats.org/drawingml/2006/table">
            <a:tbl>
              <a:tblPr/>
              <a:tblGrid>
                <a:gridCol w="1148715"/>
                <a:gridCol w="1076325"/>
                <a:gridCol w="10763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latin typeface="Calibri"/>
                          <a:ea typeface="Calibri"/>
                          <a:cs typeface="Times New Roman"/>
                        </a:rPr>
                        <a:t>Kemosentetik</a:t>
                      </a:r>
                      <a:r>
                        <a:rPr lang="tr-TR" sz="1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100" dirty="0" err="1">
                          <a:latin typeface="Calibri"/>
                          <a:ea typeface="Calibri"/>
                          <a:cs typeface="Times New Roman"/>
                        </a:rPr>
                        <a:t>fosforilasyon</a:t>
                      </a:r>
                      <a:endParaRPr lang="tr-T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latin typeface="Calibri"/>
                          <a:ea typeface="Calibri"/>
                          <a:cs typeface="Times New Roman"/>
                        </a:rPr>
                        <a:t>Kemosentez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 err="1">
                          <a:latin typeface="Calibri"/>
                          <a:ea typeface="Calibri"/>
                          <a:cs typeface="Times New Roman"/>
                        </a:rPr>
                        <a:t>Kemosentetik</a:t>
                      </a:r>
                      <a:r>
                        <a:rPr lang="tr-TR" sz="1100" dirty="0">
                          <a:latin typeface="Calibri"/>
                          <a:ea typeface="Calibri"/>
                          <a:cs typeface="Times New Roman"/>
                        </a:rPr>
                        <a:t> bakterilerde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1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35158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Resim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886200" y="1295400"/>
            <a:ext cx="14319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4191000" y="1524000"/>
            <a:ext cx="838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1200"/>
              <a:t>Glikoz</a:t>
            </a:r>
          </a:p>
        </p:txBody>
      </p:sp>
      <p:cxnSp>
        <p:nvCxnSpPr>
          <p:cNvPr id="9" name="8 Düz Ok Bağlayıcısı"/>
          <p:cNvCxnSpPr/>
          <p:nvPr/>
        </p:nvCxnSpPr>
        <p:spPr>
          <a:xfrm rot="5400000">
            <a:off x="4406106" y="1918494"/>
            <a:ext cx="3333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3400425" y="21336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Moleküldeki Bağların Kopması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914400" y="609600"/>
            <a:ext cx="71628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Enerji Çeşitleri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3933825" y="32004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Enerji</a:t>
            </a:r>
          </a:p>
        </p:txBody>
      </p:sp>
      <p:cxnSp>
        <p:nvCxnSpPr>
          <p:cNvPr id="14" name="13 Düz Ok Bağlayıcısı"/>
          <p:cNvCxnSpPr/>
          <p:nvPr/>
        </p:nvCxnSpPr>
        <p:spPr>
          <a:xfrm rot="5400000">
            <a:off x="4420394" y="2971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16 8-Nokta Yıldız"/>
          <p:cNvSpPr/>
          <p:nvPr/>
        </p:nvSpPr>
        <p:spPr>
          <a:xfrm>
            <a:off x="5867400" y="4038600"/>
            <a:ext cx="914400" cy="762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ATP</a:t>
            </a:r>
          </a:p>
        </p:txBody>
      </p:sp>
      <p:sp>
        <p:nvSpPr>
          <p:cNvPr id="18" name="17 Dikdörtgen"/>
          <p:cNvSpPr/>
          <p:nvPr/>
        </p:nvSpPr>
        <p:spPr>
          <a:xfrm>
            <a:off x="2362200" y="4219575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ADP + Pi</a:t>
            </a:r>
          </a:p>
        </p:txBody>
      </p:sp>
      <p:sp>
        <p:nvSpPr>
          <p:cNvPr id="21" name="20 Dikdörtgen"/>
          <p:cNvSpPr/>
          <p:nvPr/>
        </p:nvSpPr>
        <p:spPr>
          <a:xfrm>
            <a:off x="3844925" y="49530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Enerji</a:t>
            </a:r>
          </a:p>
        </p:txBody>
      </p:sp>
      <p:sp>
        <p:nvSpPr>
          <p:cNvPr id="22" name="21 Dikdörtgen"/>
          <p:cNvSpPr/>
          <p:nvPr/>
        </p:nvSpPr>
        <p:spPr>
          <a:xfrm>
            <a:off x="3429000" y="5562600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>
                <a:solidFill>
                  <a:schemeClr val="tx1"/>
                </a:solidFill>
              </a:rPr>
              <a:t>Hücre Etkinlikleri</a:t>
            </a:r>
          </a:p>
        </p:txBody>
      </p:sp>
      <p:sp>
        <p:nvSpPr>
          <p:cNvPr id="23" name="22 Çember Ok"/>
          <p:cNvSpPr/>
          <p:nvPr/>
        </p:nvSpPr>
        <p:spPr>
          <a:xfrm rot="1357709">
            <a:off x="5133975" y="3405188"/>
            <a:ext cx="1066800" cy="762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495668"/>
              <a:gd name="adj5" fmla="val 15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24" name="23 Çember Ok"/>
          <p:cNvSpPr/>
          <p:nvPr/>
        </p:nvSpPr>
        <p:spPr>
          <a:xfrm rot="18211300">
            <a:off x="2816225" y="3535363"/>
            <a:ext cx="1066800" cy="762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495668"/>
              <a:gd name="adj5" fmla="val 15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191000"/>
            <a:ext cx="17240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35158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Dikdörtgen"/>
          <p:cNvSpPr/>
          <p:nvPr/>
        </p:nvSpPr>
        <p:spPr>
          <a:xfrm>
            <a:off x="914400" y="609600"/>
            <a:ext cx="71628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Enerji Çeşitleri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25" y="1676400"/>
            <a:ext cx="5400675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635158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Dikdörtgen"/>
          <p:cNvSpPr/>
          <p:nvPr/>
        </p:nvSpPr>
        <p:spPr>
          <a:xfrm>
            <a:off x="914400" y="609600"/>
            <a:ext cx="71628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Enerji Çeşitleri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5400675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00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85860"/>
            <a:ext cx="6667500" cy="3429000"/>
          </a:xfrm>
          <a:prstGeom prst="rect">
            <a:avLst/>
          </a:prstGeom>
          <a:noFill/>
        </p:spPr>
      </p:pic>
      <p:pic>
        <p:nvPicPr>
          <p:cNvPr id="155653" name="Picture 5" descr="00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00042"/>
            <a:ext cx="1190625" cy="666750"/>
          </a:xfrm>
          <a:prstGeom prst="rect">
            <a:avLst/>
          </a:prstGeom>
          <a:noFill/>
        </p:spPr>
      </p:pic>
      <p:pic>
        <p:nvPicPr>
          <p:cNvPr id="155656" name="Picture 8" descr="0000003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373688"/>
            <a:ext cx="8836025" cy="1062037"/>
          </a:xfrm>
          <a:prstGeom prst="rect">
            <a:avLst/>
          </a:prstGeom>
          <a:noFill/>
        </p:spPr>
      </p:pic>
      <p:pic>
        <p:nvPicPr>
          <p:cNvPr id="155657" name="Picture 9" descr="Çıkış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6550" y="6483350"/>
            <a:ext cx="742950" cy="288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55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35158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Dikdörtgen"/>
          <p:cNvSpPr/>
          <p:nvPr/>
        </p:nvSpPr>
        <p:spPr>
          <a:xfrm>
            <a:off x="914400" y="609600"/>
            <a:ext cx="71628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Enerji Çeşitleri</a:t>
            </a:r>
          </a:p>
        </p:txBody>
      </p:sp>
      <p:sp>
        <p:nvSpPr>
          <p:cNvPr id="35" name="34 İçerik Yer Tutucusu"/>
          <p:cNvSpPr>
            <a:spLocks noGrp="1"/>
          </p:cNvSpPr>
          <p:nvPr>
            <p:ph/>
          </p:nvPr>
        </p:nvSpPr>
        <p:spPr>
          <a:xfrm>
            <a:off x="838200" y="1219200"/>
            <a:ext cx="73152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sz="1800" b="1" smtClean="0">
                <a:solidFill>
                  <a:srgbClr val="FF0000"/>
                </a:solidFill>
              </a:rPr>
              <a:t>Isı Enerjisi</a:t>
            </a:r>
          </a:p>
          <a:p>
            <a:pPr eaLnBrk="1" hangingPunct="1">
              <a:buFontTx/>
              <a:buNone/>
            </a:pPr>
            <a:endParaRPr lang="tr-TR" sz="1000" smtClean="0"/>
          </a:p>
          <a:p>
            <a:pPr eaLnBrk="1" hangingPunct="1"/>
            <a:r>
              <a:rPr lang="tr-TR" sz="1700" smtClean="0"/>
              <a:t>Maddenin sıcaklığını artırmak için verilmesi gereken enerji çeşidine ısı enerjisi denir. </a:t>
            </a:r>
          </a:p>
          <a:p>
            <a:pPr eaLnBrk="1" hangingPunct="1"/>
            <a:r>
              <a:rPr lang="tr-TR" sz="1700" smtClean="0"/>
              <a:t>Q ile gösterilir. </a:t>
            </a:r>
          </a:p>
          <a:p>
            <a:pPr eaLnBrk="1" hangingPunct="1"/>
            <a:r>
              <a:rPr lang="tr-TR" sz="1700" smtClean="0"/>
              <a:t>Isı bir enerji çeşidi olduğundan enerji birimleri ısı birimleri olarak alınabilir. </a:t>
            </a:r>
          </a:p>
          <a:p>
            <a:pPr eaLnBrk="1" hangingPunct="1"/>
            <a:r>
              <a:rPr lang="tr-TR" sz="1700" smtClean="0"/>
              <a:t>Elimizle bir maddeye dokunduğumuzda sıcaklık hissediyorsak madde elimize ısı veriyordur. </a:t>
            </a:r>
          </a:p>
          <a:p>
            <a:pPr eaLnBrk="1" hangingPunct="1"/>
            <a:r>
              <a:rPr lang="tr-TR" sz="1700" smtClean="0"/>
              <a:t>Dokunduğumuzda soğukluk hissediyorsak elimiz maddeye ısı veriyordur.</a:t>
            </a:r>
          </a:p>
          <a:p>
            <a:pPr eaLnBrk="1" hangingPunct="1"/>
            <a:r>
              <a:rPr lang="tr-TR" sz="1700" smtClean="0"/>
              <a:t>Buna göre, sıcaklıkları farklı olan iki madde karıştırıldığında ya da birbirine değecek şekilde yan yana konulduğunda aralarında ısı alış verişi olur. </a:t>
            </a:r>
          </a:p>
          <a:p>
            <a:pPr eaLnBrk="1" hangingPunct="1"/>
            <a:r>
              <a:rPr lang="tr-TR" sz="1700" smtClean="0"/>
              <a:t>Sıcak olan madde ısı verip sıcaklığı azalırken, sıcaklığı düşük olan madde ısı alarak sıcaklığı artar ve sonuçta ısıl denge sağlanır. </a:t>
            </a:r>
          </a:p>
          <a:p>
            <a:pPr eaLnBrk="1" hangingPunct="1"/>
            <a:r>
              <a:rPr lang="tr-TR" sz="1700" smtClean="0"/>
              <a:t>Isı akışı her zaman sıcak maddelerden soğuk maddelere doğru olur. </a:t>
            </a:r>
          </a:p>
          <a:p>
            <a:pPr eaLnBrk="1" hangingPunct="1">
              <a:buFontTx/>
              <a:buNone/>
            </a:pPr>
            <a:endParaRPr lang="tr-TR" sz="1500" smtClean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35158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914400" y="609600"/>
            <a:ext cx="71628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Enerji Çeşitleri</a:t>
            </a:r>
          </a:p>
        </p:txBody>
      </p:sp>
      <p:sp>
        <p:nvSpPr>
          <p:cNvPr id="5" name="34 İçerik Yer Tutucusu"/>
          <p:cNvSpPr>
            <a:spLocks noGrp="1"/>
          </p:cNvSpPr>
          <p:nvPr>
            <p:ph/>
          </p:nvPr>
        </p:nvSpPr>
        <p:spPr>
          <a:xfrm>
            <a:off x="838200" y="1219200"/>
            <a:ext cx="7315200" cy="51054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tr-TR" sz="1700" b="1" dirty="0" smtClean="0">
                <a:solidFill>
                  <a:srgbClr val="FF0000"/>
                </a:solidFill>
              </a:rPr>
              <a:t>Işık Enerjisi</a:t>
            </a:r>
          </a:p>
          <a:p>
            <a:pPr algn="l" eaLnBrk="1" hangingPunct="1">
              <a:defRPr/>
            </a:pPr>
            <a:endParaRPr lang="tr-TR" sz="1700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* Işık bir enerjidir.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* Enerji bir biçimden diğerine dönüşebilir.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* Bu yüzden ışık, enerjinin bir başka biçimine dönüştürülmesiyle elde edilir.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* En büyük ışık kaynağı ise güneştir.</a:t>
            </a:r>
          </a:p>
          <a:p>
            <a:pPr algn="l" eaLnBrk="1" hangingPunct="1">
              <a:defRPr/>
            </a:pPr>
            <a:endParaRPr lang="tr-TR" sz="1700" dirty="0" smtClean="0"/>
          </a:p>
          <a:p>
            <a:pPr algn="l" eaLnBrk="1" hangingPunct="1">
              <a:defRPr/>
            </a:pPr>
            <a:endParaRPr lang="tr-TR" sz="1700" dirty="0" smtClean="0"/>
          </a:p>
          <a:p>
            <a:pPr algn="l" eaLnBrk="1" hangingPunct="1">
              <a:defRPr/>
            </a:pPr>
            <a:endParaRPr lang="tr-TR" sz="1500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14888" y="3048000"/>
            <a:ext cx="3806825" cy="323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35158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914400" y="609600"/>
            <a:ext cx="71628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Enerji Çeşitleri</a:t>
            </a:r>
          </a:p>
        </p:txBody>
      </p:sp>
      <p:sp>
        <p:nvSpPr>
          <p:cNvPr id="5" name="34 İçerik Yer Tutucusu"/>
          <p:cNvSpPr>
            <a:spLocks noGrp="1"/>
          </p:cNvSpPr>
          <p:nvPr>
            <p:ph/>
          </p:nvPr>
        </p:nvSpPr>
        <p:spPr>
          <a:xfrm>
            <a:off x="838200" y="1219200"/>
            <a:ext cx="7315200" cy="51054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tr-TR" sz="1700" b="1" dirty="0" smtClean="0">
                <a:solidFill>
                  <a:srgbClr val="FF0000"/>
                </a:solidFill>
              </a:rPr>
              <a:t>Kimyasal Bağ Enerjisi</a:t>
            </a:r>
            <a:r>
              <a:rPr lang="tr-TR" sz="1700" dirty="0" smtClean="0"/>
              <a:t/>
            </a:r>
            <a:br>
              <a:rPr lang="tr-TR" sz="1700" dirty="0" smtClean="0"/>
            </a:br>
            <a:endParaRPr lang="tr-TR" sz="1700" dirty="0" smtClean="0"/>
          </a:p>
          <a:p>
            <a:pPr algn="l" eaLnBrk="1" hangingPunct="1">
              <a:defRPr/>
            </a:pPr>
            <a:r>
              <a:rPr lang="tr-TR" sz="1700" dirty="0" smtClean="0"/>
              <a:t>* İki atomun (ya da iki molekülün) bağ oluşturduğunda açığa çıkan enerji miktarıdır. </a:t>
            </a:r>
          </a:p>
          <a:p>
            <a:pPr algn="l" eaLnBrk="1" hangingPunct="1">
              <a:defRPr/>
            </a:pPr>
            <a:endParaRPr lang="tr-TR" sz="1700" dirty="0" smtClean="0"/>
          </a:p>
          <a:p>
            <a:pPr algn="l" eaLnBrk="1" hangingPunct="1">
              <a:defRPr/>
            </a:pPr>
            <a:r>
              <a:rPr lang="tr-TR" sz="1700" dirty="0" smtClean="0"/>
              <a:t>* Açığa çıkan enerjinin miktarı yani büyüklüğü bize, meydana gelen kimyasal bağın kuvvetine yönelik de bilgi verir. </a:t>
            </a:r>
          </a:p>
          <a:p>
            <a:pPr algn="l" eaLnBrk="1" hangingPunct="1">
              <a:defRPr/>
            </a:pPr>
            <a:endParaRPr lang="tr-TR" sz="1700" dirty="0" smtClean="0"/>
          </a:p>
          <a:p>
            <a:pPr algn="l" eaLnBrk="1" hangingPunct="1">
              <a:buFont typeface="Arial" charset="0"/>
              <a:buChar char="•"/>
              <a:defRPr/>
            </a:pPr>
            <a:r>
              <a:rPr lang="tr-TR" sz="1700" dirty="0" smtClean="0"/>
              <a:t>Kimyasal bağ sonucu açığa çıkan enerji ne kadar fazla ise meydana gelen bağ da o kadar kuvvetli olmuş demektir. </a:t>
            </a:r>
          </a:p>
          <a:p>
            <a:pPr algn="l" eaLnBrk="1" hangingPunct="1">
              <a:defRPr/>
            </a:pPr>
            <a:r>
              <a:rPr lang="tr-TR" sz="1700" dirty="0" smtClean="0"/>
              <a:t/>
            </a:r>
            <a:br>
              <a:rPr lang="tr-TR" sz="1700" dirty="0" smtClean="0"/>
            </a:br>
            <a:r>
              <a:rPr lang="tr-TR" sz="1700" b="1" dirty="0" smtClean="0"/>
              <a:t>A + B → AB + Enerji </a:t>
            </a:r>
          </a:p>
          <a:p>
            <a:pPr algn="l" eaLnBrk="1" hangingPunct="1">
              <a:defRPr/>
            </a:pPr>
            <a:r>
              <a:rPr lang="tr-TR" sz="1700" dirty="0" smtClean="0"/>
              <a:t>(Kimyasal bağ oluşumundan dolayı açığa çıkan enerji)</a:t>
            </a:r>
            <a:br>
              <a:rPr lang="tr-TR" sz="1700" dirty="0" smtClean="0"/>
            </a:br>
            <a:endParaRPr lang="tr-TR" sz="1700" dirty="0" smtClean="0"/>
          </a:p>
          <a:p>
            <a:pPr algn="l" eaLnBrk="1" hangingPunct="1">
              <a:defRPr/>
            </a:pPr>
            <a:r>
              <a:rPr lang="tr-TR" sz="1700" b="1" dirty="0" smtClean="0"/>
              <a:t>AB + Enerji → A + B</a:t>
            </a:r>
          </a:p>
          <a:p>
            <a:pPr algn="l" eaLnBrk="1" hangingPunct="1">
              <a:defRPr/>
            </a:pPr>
            <a:r>
              <a:rPr lang="tr-TR" sz="1700" dirty="0" smtClean="0"/>
              <a:t>(A ile B arasındaki kimyasal bağı kırmak için gerekli minimum enerji) </a:t>
            </a:r>
          </a:p>
          <a:p>
            <a:pPr algn="l" eaLnBrk="1" hangingPunct="1">
              <a:defRPr/>
            </a:pPr>
            <a:endParaRPr lang="tr-TR" sz="1700" dirty="0" smtClean="0"/>
          </a:p>
          <a:p>
            <a:pPr algn="l" eaLnBrk="1" hangingPunct="1">
              <a:defRPr/>
            </a:pPr>
            <a:endParaRPr lang="tr-TR" sz="1700" dirty="0" smtClean="0"/>
          </a:p>
          <a:p>
            <a:pPr algn="l" eaLnBrk="1" hangingPunct="1">
              <a:defRPr/>
            </a:pPr>
            <a:endParaRPr lang="tr-TR" sz="1500" dirty="0" smtClean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35158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914400" y="609600"/>
            <a:ext cx="71628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Enerji Çeşitleri</a:t>
            </a:r>
          </a:p>
        </p:txBody>
      </p:sp>
      <p:sp>
        <p:nvSpPr>
          <p:cNvPr id="5" name="34 İçerik Yer Tutucusu"/>
          <p:cNvSpPr>
            <a:spLocks noGrp="1"/>
          </p:cNvSpPr>
          <p:nvPr>
            <p:ph/>
          </p:nvPr>
        </p:nvSpPr>
        <p:spPr>
          <a:xfrm>
            <a:off x="838200" y="1219200"/>
            <a:ext cx="7315200" cy="31242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tr-TR" sz="1700" b="1" dirty="0" smtClean="0">
                <a:solidFill>
                  <a:srgbClr val="FF0000"/>
                </a:solidFill>
              </a:rPr>
              <a:t>ATP</a:t>
            </a:r>
            <a:r>
              <a:rPr lang="tr-TR" sz="1700" dirty="0" smtClean="0"/>
              <a:t/>
            </a:r>
            <a:br>
              <a:rPr lang="tr-TR" sz="1700" dirty="0" smtClean="0"/>
            </a:br>
            <a:endParaRPr lang="tr-TR" sz="1700" dirty="0" smtClean="0"/>
          </a:p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* Hücredeki birçok reaksiyonun enerji kaynağı olan ATP molekülünde “Yüksek Enerjili Fosfat Bağları” bulunur. 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* Bu “Yüksek Enerjili Fosfat Bağları” yıkıldığında diğer kimyasal bağlara göre çok daha fazla serbest enerji verir.</a:t>
            </a:r>
          </a:p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* ATP molekülünün yapısında </a:t>
            </a:r>
            <a:r>
              <a:rPr lang="tr-TR" sz="1700" dirty="0" err="1" smtClean="0"/>
              <a:t>Adenin</a:t>
            </a:r>
            <a:r>
              <a:rPr lang="tr-TR" sz="1700" dirty="0" smtClean="0"/>
              <a:t> bazı, </a:t>
            </a:r>
            <a:r>
              <a:rPr lang="tr-TR" sz="1700" dirty="0" err="1" smtClean="0"/>
              <a:t>Riboz</a:t>
            </a:r>
            <a:r>
              <a:rPr lang="tr-TR" sz="1700" dirty="0" smtClean="0"/>
              <a:t> şekeri ve 3 molekül Fosfat (Fosforik Asit H</a:t>
            </a:r>
            <a:r>
              <a:rPr lang="tr-TR" sz="1700" baseline="-25000" dirty="0" smtClean="0"/>
              <a:t>3</a:t>
            </a:r>
            <a:r>
              <a:rPr lang="tr-TR" sz="1700" dirty="0" smtClean="0"/>
              <a:t>PO</a:t>
            </a:r>
            <a:r>
              <a:rPr lang="tr-TR" sz="1700" baseline="-25000" dirty="0" smtClean="0"/>
              <a:t>4</a:t>
            </a:r>
            <a:r>
              <a:rPr lang="tr-TR" sz="1700" dirty="0" smtClean="0"/>
              <a:t>) bulunur.</a:t>
            </a:r>
          </a:p>
          <a:p>
            <a:pPr algn="l" eaLnBrk="1" hangingPunct="1">
              <a:lnSpc>
                <a:spcPct val="150000"/>
              </a:lnSpc>
              <a:defRPr/>
            </a:pPr>
            <a:endParaRPr lang="tr-TR" sz="1700" dirty="0" smtClean="0"/>
          </a:p>
          <a:p>
            <a:pPr algn="l" eaLnBrk="1" hangingPunct="1">
              <a:lnSpc>
                <a:spcPct val="150000"/>
              </a:lnSpc>
              <a:defRPr/>
            </a:pPr>
            <a:endParaRPr lang="tr-TR" sz="1700" dirty="0" smtClean="0"/>
          </a:p>
          <a:p>
            <a:pPr algn="l" eaLnBrk="1" hangingPunct="1">
              <a:lnSpc>
                <a:spcPct val="150000"/>
              </a:lnSpc>
              <a:defRPr/>
            </a:pPr>
            <a:endParaRPr lang="tr-TR" sz="1700" dirty="0" smtClean="0"/>
          </a:p>
        </p:txBody>
      </p:sp>
      <p:sp>
        <p:nvSpPr>
          <p:cNvPr id="6150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6151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6152" name="Rectangle 25"/>
          <p:cNvSpPr>
            <a:spLocks noChangeArrowheads="1"/>
          </p:cNvSpPr>
          <p:nvPr/>
        </p:nvSpPr>
        <p:spPr bwMode="auto">
          <a:xfrm>
            <a:off x="0" y="457200"/>
            <a:ext cx="10509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1500">
                <a:latin typeface="Calibri" pitchFamily="34" charset="0"/>
                <a:cs typeface="Times New Roman" pitchFamily="18" charset="0"/>
              </a:rPr>
              <a:t>    </a:t>
            </a:r>
            <a:endParaRPr lang="tr-TR" sz="900"/>
          </a:p>
          <a:p>
            <a:pPr eaLnBrk="0" hangingPunct="0"/>
            <a:r>
              <a:rPr lang="tr-TR" sz="1500">
                <a:latin typeface="Calibri" pitchFamily="34" charset="0"/>
                <a:cs typeface="Times New Roman" pitchFamily="18" charset="0"/>
              </a:rPr>
              <a:t>                    </a:t>
            </a:r>
            <a:endParaRPr lang="tr-TR"/>
          </a:p>
        </p:txBody>
      </p:sp>
      <p:pic>
        <p:nvPicPr>
          <p:cNvPr id="54298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286256"/>
            <a:ext cx="5486078" cy="17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35158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914400" y="609600"/>
            <a:ext cx="71628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Enerji Çeşitleri</a:t>
            </a:r>
          </a:p>
        </p:txBody>
      </p:sp>
      <p:sp>
        <p:nvSpPr>
          <p:cNvPr id="5" name="34 İçerik Yer Tutucusu"/>
          <p:cNvSpPr>
            <a:spLocks noGrp="1"/>
          </p:cNvSpPr>
          <p:nvPr>
            <p:ph/>
          </p:nvPr>
        </p:nvSpPr>
        <p:spPr>
          <a:xfrm>
            <a:off x="838200" y="1219200"/>
            <a:ext cx="7315200" cy="5105400"/>
          </a:xfrm>
        </p:spPr>
        <p:txBody>
          <a:bodyPr anchor="t"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* </a:t>
            </a:r>
            <a:r>
              <a:rPr lang="tr-TR" sz="1700" dirty="0" err="1" smtClean="0"/>
              <a:t>Adenin</a:t>
            </a:r>
            <a:r>
              <a:rPr lang="tr-TR" sz="1700" dirty="0" smtClean="0"/>
              <a:t> bazı ve </a:t>
            </a:r>
            <a:r>
              <a:rPr lang="tr-TR" sz="1700" dirty="0" err="1" smtClean="0"/>
              <a:t>Riboz</a:t>
            </a:r>
            <a:r>
              <a:rPr lang="tr-TR" sz="1700" dirty="0" smtClean="0"/>
              <a:t> şekerinin meydana getirdiği yapıya </a:t>
            </a:r>
            <a:r>
              <a:rPr lang="tr-TR" sz="1700" dirty="0" err="1" smtClean="0"/>
              <a:t>Adenozin</a:t>
            </a:r>
            <a:r>
              <a:rPr lang="tr-TR" sz="1700" dirty="0" smtClean="0"/>
              <a:t> denir. </a:t>
            </a:r>
          </a:p>
        </p:txBody>
      </p:sp>
      <p:pic>
        <p:nvPicPr>
          <p:cNvPr id="17" name="Picture 2" descr="Adenin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19400" y="2239963"/>
            <a:ext cx="2339975" cy="1816100"/>
          </a:xfrm>
          <a:noFill/>
        </p:spPr>
      </p:pic>
      <p:pic>
        <p:nvPicPr>
          <p:cNvPr id="18" name="Picture 3" descr="Riboz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06850" y="2622550"/>
            <a:ext cx="2160588" cy="1920875"/>
          </a:xfrm>
          <a:noFill/>
        </p:spPr>
      </p:pic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5951538" y="31750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3143250" y="31750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 rot="-5400000">
            <a:off x="4438650" y="3679825"/>
            <a:ext cx="217488" cy="2808288"/>
          </a:xfrm>
          <a:prstGeom prst="leftBrace">
            <a:avLst>
              <a:gd name="adj1" fmla="val 107603"/>
              <a:gd name="adj2" fmla="val 51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575050" y="51196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/>
              <a:t>Adenozin</a:t>
            </a:r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35158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914400" y="609600"/>
            <a:ext cx="71628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Enerji Çeşitleri</a:t>
            </a:r>
          </a:p>
        </p:txBody>
      </p:sp>
      <p:sp>
        <p:nvSpPr>
          <p:cNvPr id="5" name="34 İçerik Yer Tutucusu"/>
          <p:cNvSpPr>
            <a:spLocks noGrp="1"/>
          </p:cNvSpPr>
          <p:nvPr>
            <p:ph/>
          </p:nvPr>
        </p:nvSpPr>
        <p:spPr>
          <a:xfrm>
            <a:off x="838200" y="1219200"/>
            <a:ext cx="7315200" cy="5105400"/>
          </a:xfrm>
        </p:spPr>
        <p:txBody>
          <a:bodyPr anchor="t"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* </a:t>
            </a:r>
            <a:r>
              <a:rPr lang="tr-TR" sz="1700" dirty="0" err="1" smtClean="0"/>
              <a:t>Adenozin</a:t>
            </a:r>
            <a:r>
              <a:rPr lang="tr-TR" sz="1700" dirty="0" smtClean="0"/>
              <a:t> ile bir fosfat molekülü “</a:t>
            </a:r>
            <a:r>
              <a:rPr lang="tr-TR" sz="1700" dirty="0" err="1" smtClean="0"/>
              <a:t>Adenozin</a:t>
            </a:r>
            <a:r>
              <a:rPr lang="tr-TR" sz="1700" dirty="0" smtClean="0"/>
              <a:t> Mono Fosfat” ı meydana getirir. </a:t>
            </a:r>
          </a:p>
          <a:p>
            <a:pPr algn="l" eaLnBrk="1" hangingPunct="1">
              <a:lnSpc>
                <a:spcPct val="150000"/>
              </a:lnSpc>
              <a:defRPr/>
            </a:pPr>
            <a:endParaRPr lang="tr-TR" sz="1700" dirty="0" smtClean="0"/>
          </a:p>
          <a:p>
            <a:pPr algn="l" eaLnBrk="1" hangingPunct="1">
              <a:lnSpc>
                <a:spcPct val="150000"/>
              </a:lnSpc>
              <a:defRPr/>
            </a:pPr>
            <a:endParaRPr lang="tr-TR" sz="1700" dirty="0" smtClean="0"/>
          </a:p>
        </p:txBody>
      </p:sp>
      <p:pic>
        <p:nvPicPr>
          <p:cNvPr id="6" name="Picture 2" descr="Adenin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362200" y="2133600"/>
            <a:ext cx="2339975" cy="1816100"/>
          </a:xfrm>
          <a:noFill/>
        </p:spPr>
      </p:pic>
      <p:pic>
        <p:nvPicPr>
          <p:cNvPr id="7" name="Picture 3" descr="Riboz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49650" y="2516188"/>
            <a:ext cx="2160588" cy="1920875"/>
          </a:xfrm>
          <a:noFill/>
        </p:spPr>
      </p:pic>
      <p:pic>
        <p:nvPicPr>
          <p:cNvPr id="8" name="Picture 5" descr="fosfarik asit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9875" y="2349500"/>
            <a:ext cx="13192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494338" y="30686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6429375" y="3068638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686050" y="3068638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" name="AutoShape 12"/>
          <p:cNvSpPr>
            <a:spLocks/>
          </p:cNvSpPr>
          <p:nvPr/>
        </p:nvSpPr>
        <p:spPr bwMode="auto">
          <a:xfrm rot="-5400000">
            <a:off x="3981450" y="3573463"/>
            <a:ext cx="217487" cy="2808288"/>
          </a:xfrm>
          <a:prstGeom prst="leftBrace">
            <a:avLst>
              <a:gd name="adj1" fmla="val 107604"/>
              <a:gd name="adj2" fmla="val 51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AutoShape 13"/>
          <p:cNvSpPr>
            <a:spLocks/>
          </p:cNvSpPr>
          <p:nvPr/>
        </p:nvSpPr>
        <p:spPr bwMode="auto">
          <a:xfrm rot="-5400000">
            <a:off x="4449763" y="3754437"/>
            <a:ext cx="215900" cy="3743325"/>
          </a:xfrm>
          <a:prstGeom prst="leftBrace">
            <a:avLst>
              <a:gd name="adj1" fmla="val 144485"/>
              <a:gd name="adj2" fmla="val 51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117850" y="50133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/>
              <a:t>Adenozin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743200" y="5805488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/>
              <a:t>Adenozin monofosfat (AMP)</a:t>
            </a:r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35158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914400" y="609600"/>
            <a:ext cx="71628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Enerji Çeşitleri</a:t>
            </a:r>
          </a:p>
        </p:txBody>
      </p:sp>
      <p:sp>
        <p:nvSpPr>
          <p:cNvPr id="5" name="34 İçerik Yer Tutucusu"/>
          <p:cNvSpPr>
            <a:spLocks noGrp="1"/>
          </p:cNvSpPr>
          <p:nvPr>
            <p:ph/>
          </p:nvPr>
        </p:nvSpPr>
        <p:spPr>
          <a:xfrm>
            <a:off x="838200" y="1219200"/>
            <a:ext cx="7315200" cy="5105400"/>
          </a:xfrm>
        </p:spPr>
        <p:txBody>
          <a:bodyPr anchor="t"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* </a:t>
            </a:r>
            <a:r>
              <a:rPr lang="tr-TR" sz="1700" dirty="0" err="1" smtClean="0"/>
              <a:t>Adenozin</a:t>
            </a:r>
            <a:r>
              <a:rPr lang="tr-TR" sz="1700" dirty="0" smtClean="0"/>
              <a:t> ile iki fosfat molekülü “</a:t>
            </a:r>
            <a:r>
              <a:rPr lang="tr-TR" sz="1700" dirty="0" err="1" smtClean="0"/>
              <a:t>Adenozin</a:t>
            </a:r>
            <a:r>
              <a:rPr lang="tr-TR" sz="1700" dirty="0" smtClean="0"/>
              <a:t> </a:t>
            </a:r>
            <a:r>
              <a:rPr lang="tr-TR" sz="1700" dirty="0" err="1" smtClean="0"/>
              <a:t>Di</a:t>
            </a:r>
            <a:r>
              <a:rPr lang="tr-TR" sz="1700" dirty="0" smtClean="0"/>
              <a:t> Fosfat” ı meydana getirir.</a:t>
            </a:r>
          </a:p>
          <a:p>
            <a:pPr algn="l" eaLnBrk="1" hangingPunct="1">
              <a:lnSpc>
                <a:spcPct val="150000"/>
              </a:lnSpc>
              <a:defRPr/>
            </a:pPr>
            <a:endParaRPr lang="tr-TR" sz="1700" dirty="0" smtClean="0"/>
          </a:p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 </a:t>
            </a:r>
          </a:p>
          <a:p>
            <a:pPr algn="l" eaLnBrk="1" hangingPunct="1">
              <a:lnSpc>
                <a:spcPct val="150000"/>
              </a:lnSpc>
              <a:defRPr/>
            </a:pPr>
            <a:endParaRPr lang="tr-TR" sz="1700" dirty="0" smtClean="0"/>
          </a:p>
          <a:p>
            <a:pPr algn="l" eaLnBrk="1" hangingPunct="1">
              <a:lnSpc>
                <a:spcPct val="150000"/>
              </a:lnSpc>
              <a:defRPr/>
            </a:pPr>
            <a:endParaRPr lang="tr-TR" sz="1700" dirty="0" smtClean="0"/>
          </a:p>
        </p:txBody>
      </p:sp>
      <p:pic>
        <p:nvPicPr>
          <p:cNvPr id="6" name="Picture 2" descr="Adenin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24050" y="1576388"/>
            <a:ext cx="2339975" cy="1816100"/>
          </a:xfrm>
          <a:noFill/>
        </p:spPr>
      </p:pic>
      <p:pic>
        <p:nvPicPr>
          <p:cNvPr id="7" name="Picture 3" descr="Riboz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111500" y="1958975"/>
            <a:ext cx="2160588" cy="1920875"/>
          </a:xfrm>
          <a:noFill/>
        </p:spPr>
      </p:pic>
      <p:pic>
        <p:nvPicPr>
          <p:cNvPr id="8" name="Picture 4" descr="fosfarik asit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9788" y="1792288"/>
            <a:ext cx="131921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fosfarik asit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1725" y="1792288"/>
            <a:ext cx="13192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056188" y="251142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991225" y="2511425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7000875" y="2511425"/>
            <a:ext cx="0" cy="33131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2247900" y="251142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4" name="AutoShape 12"/>
          <p:cNvSpPr>
            <a:spLocks/>
          </p:cNvSpPr>
          <p:nvPr/>
        </p:nvSpPr>
        <p:spPr bwMode="auto">
          <a:xfrm rot="-5400000">
            <a:off x="3543300" y="3016250"/>
            <a:ext cx="217488" cy="2808288"/>
          </a:xfrm>
          <a:prstGeom prst="leftBrace">
            <a:avLst>
              <a:gd name="adj1" fmla="val 107603"/>
              <a:gd name="adj2" fmla="val 51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 rot="-5400000">
            <a:off x="4011613" y="3197225"/>
            <a:ext cx="215900" cy="3743325"/>
          </a:xfrm>
          <a:prstGeom prst="leftBrace">
            <a:avLst>
              <a:gd name="adj1" fmla="val 144485"/>
              <a:gd name="adj2" fmla="val 51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6" name="AutoShape 14"/>
          <p:cNvSpPr>
            <a:spLocks/>
          </p:cNvSpPr>
          <p:nvPr/>
        </p:nvSpPr>
        <p:spPr bwMode="auto">
          <a:xfrm rot="-5400000">
            <a:off x="4552156" y="3591719"/>
            <a:ext cx="144463" cy="4752975"/>
          </a:xfrm>
          <a:prstGeom prst="leftBrace">
            <a:avLst>
              <a:gd name="adj1" fmla="val 274175"/>
              <a:gd name="adj2" fmla="val 51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679700" y="445611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/>
              <a:t>Adenozin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2319338" y="517048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/>
              <a:t>Adenozin monofosfat (AMP)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752725" y="6034088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/>
              <a:t>Adenozin difosfat (ADP)</a:t>
            </a:r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nex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2813" y="6359525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9" descr="next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351588"/>
            <a:ext cx="6032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914400" y="304800"/>
            <a:ext cx="7162800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r-TR" sz="3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Enerji Çeşitleri</a:t>
            </a:r>
          </a:p>
        </p:txBody>
      </p:sp>
      <p:sp>
        <p:nvSpPr>
          <p:cNvPr id="5" name="34 İçerik Yer Tutucusu"/>
          <p:cNvSpPr>
            <a:spLocks noGrp="1"/>
          </p:cNvSpPr>
          <p:nvPr>
            <p:ph/>
          </p:nvPr>
        </p:nvSpPr>
        <p:spPr>
          <a:xfrm>
            <a:off x="838200" y="914400"/>
            <a:ext cx="7315200" cy="5410200"/>
          </a:xfrm>
        </p:spPr>
        <p:txBody>
          <a:bodyPr anchor="t"/>
          <a:lstStyle/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* </a:t>
            </a:r>
            <a:r>
              <a:rPr lang="tr-TR" sz="1700" dirty="0" err="1" smtClean="0"/>
              <a:t>Adenozin</a:t>
            </a:r>
            <a:r>
              <a:rPr lang="tr-TR" sz="1700" dirty="0" smtClean="0"/>
              <a:t> ile üç fosfat molekülü “</a:t>
            </a:r>
            <a:r>
              <a:rPr lang="tr-TR" sz="1700" dirty="0" err="1" smtClean="0"/>
              <a:t>Adenozin</a:t>
            </a:r>
            <a:r>
              <a:rPr lang="tr-TR" sz="1700" dirty="0" smtClean="0"/>
              <a:t> </a:t>
            </a:r>
            <a:r>
              <a:rPr lang="tr-TR" sz="1700" dirty="0" err="1" smtClean="0"/>
              <a:t>Tri</a:t>
            </a:r>
            <a:r>
              <a:rPr lang="tr-TR" sz="1700" dirty="0" smtClean="0"/>
              <a:t> Fosfat” ı meydana getirir.</a:t>
            </a:r>
          </a:p>
          <a:p>
            <a:pPr algn="l" eaLnBrk="1" hangingPunct="1">
              <a:lnSpc>
                <a:spcPct val="150000"/>
              </a:lnSpc>
              <a:defRPr/>
            </a:pPr>
            <a:endParaRPr lang="tr-TR" sz="1700" dirty="0" smtClean="0"/>
          </a:p>
          <a:p>
            <a:pPr algn="l" eaLnBrk="1" hangingPunct="1">
              <a:lnSpc>
                <a:spcPct val="150000"/>
              </a:lnSpc>
              <a:defRPr/>
            </a:pPr>
            <a:endParaRPr lang="tr-TR" sz="1700" dirty="0" smtClean="0"/>
          </a:p>
          <a:p>
            <a:pPr algn="l" eaLnBrk="1" hangingPunct="1">
              <a:lnSpc>
                <a:spcPct val="150000"/>
              </a:lnSpc>
              <a:defRPr/>
            </a:pPr>
            <a:r>
              <a:rPr lang="tr-TR" sz="1700" dirty="0" smtClean="0"/>
              <a:t> </a:t>
            </a:r>
          </a:p>
          <a:p>
            <a:pPr algn="l" eaLnBrk="1" hangingPunct="1">
              <a:lnSpc>
                <a:spcPct val="150000"/>
              </a:lnSpc>
              <a:defRPr/>
            </a:pPr>
            <a:endParaRPr lang="tr-TR" sz="1700" dirty="0" smtClean="0"/>
          </a:p>
          <a:p>
            <a:pPr algn="l" eaLnBrk="1" hangingPunct="1">
              <a:lnSpc>
                <a:spcPct val="150000"/>
              </a:lnSpc>
              <a:defRPr/>
            </a:pPr>
            <a:endParaRPr lang="tr-TR" sz="1700" dirty="0" smtClean="0"/>
          </a:p>
        </p:txBody>
      </p:sp>
      <p:pic>
        <p:nvPicPr>
          <p:cNvPr id="6" name="Picture 2" descr="Adenin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95400" y="1158875"/>
            <a:ext cx="2339975" cy="1816100"/>
          </a:xfrm>
          <a:noFill/>
        </p:spPr>
      </p:pic>
      <p:pic>
        <p:nvPicPr>
          <p:cNvPr id="7" name="Picture 3" descr="Riboz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82850" y="1541463"/>
            <a:ext cx="2160588" cy="1920875"/>
          </a:xfrm>
          <a:noFill/>
        </p:spPr>
      </p:pic>
      <p:pic>
        <p:nvPicPr>
          <p:cNvPr id="8" name="Picture 4" descr="fosfarik asit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1138" y="1374775"/>
            <a:ext cx="131921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fosfarik asit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3075" y="1374775"/>
            <a:ext cx="13192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fosfarik asit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99200" y="1374775"/>
            <a:ext cx="14827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4427538" y="2093913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362575" y="2093913"/>
            <a:ext cx="0" cy="2376487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6372225" y="2093913"/>
            <a:ext cx="0" cy="33131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7667625" y="2022475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1619250" y="2093913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6" name="AutoShape 12"/>
          <p:cNvSpPr>
            <a:spLocks/>
          </p:cNvSpPr>
          <p:nvPr/>
        </p:nvSpPr>
        <p:spPr bwMode="auto">
          <a:xfrm rot="-5400000">
            <a:off x="2914650" y="2598738"/>
            <a:ext cx="217487" cy="2808288"/>
          </a:xfrm>
          <a:prstGeom prst="leftBrace">
            <a:avLst>
              <a:gd name="adj1" fmla="val 107604"/>
              <a:gd name="adj2" fmla="val 51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7" name="AutoShape 13"/>
          <p:cNvSpPr>
            <a:spLocks/>
          </p:cNvSpPr>
          <p:nvPr/>
        </p:nvSpPr>
        <p:spPr bwMode="auto">
          <a:xfrm rot="-5400000">
            <a:off x="3382963" y="2779712"/>
            <a:ext cx="215900" cy="3743325"/>
          </a:xfrm>
          <a:prstGeom prst="leftBrace">
            <a:avLst>
              <a:gd name="adj1" fmla="val 144485"/>
              <a:gd name="adj2" fmla="val 51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8" name="AutoShape 14"/>
          <p:cNvSpPr>
            <a:spLocks/>
          </p:cNvSpPr>
          <p:nvPr/>
        </p:nvSpPr>
        <p:spPr bwMode="auto">
          <a:xfrm rot="-5400000">
            <a:off x="3923507" y="3174206"/>
            <a:ext cx="144462" cy="4752975"/>
          </a:xfrm>
          <a:prstGeom prst="leftBrace">
            <a:avLst>
              <a:gd name="adj1" fmla="val 274177"/>
              <a:gd name="adj2" fmla="val 51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" name="AutoShape 15"/>
          <p:cNvSpPr>
            <a:spLocks/>
          </p:cNvSpPr>
          <p:nvPr/>
        </p:nvSpPr>
        <p:spPr bwMode="auto">
          <a:xfrm rot="-5400000">
            <a:off x="4571206" y="3391694"/>
            <a:ext cx="144463" cy="6048375"/>
          </a:xfrm>
          <a:prstGeom prst="leftBrace">
            <a:avLst>
              <a:gd name="adj1" fmla="val 348900"/>
              <a:gd name="adj2" fmla="val 5104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051050" y="403860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/>
              <a:t>Adenozin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690688" y="475297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/>
              <a:t>Adenozin monofosfat (AMP)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124075" y="5616575"/>
            <a:ext cx="3671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/>
              <a:t>Adenozin difosfat (ADP)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195513" y="6415088"/>
            <a:ext cx="489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b="1"/>
              <a:t>Adenozin trifosfat (ATP)</a:t>
            </a: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>
          <a:xfrm>
            <a:off x="6072198" y="6500834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>www.</a:t>
            </a:r>
            <a:r>
              <a:rPr lang="tr-TR" dirty="0" err="1" smtClean="0"/>
              <a:t>slaytyerim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biyoloji_10-_enerji_cesitleri_ve_atp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biyoloji_10-_enerji_cesitleri_ve_atp</Template>
  <TotalTime>3</TotalTime>
  <Words>372</Words>
  <Application>Microsoft Office PowerPoint</Application>
  <PresentationFormat>Ekran Gösterisi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Arial</vt:lpstr>
      <vt:lpstr>Calibri</vt:lpstr>
      <vt:lpstr>Georgia</vt:lpstr>
      <vt:lpstr>Monotype Corsiva</vt:lpstr>
      <vt:lpstr>Verdana</vt:lpstr>
      <vt:lpstr>Tahoma</vt:lpstr>
      <vt:lpstr>Times New Roman</vt:lpstr>
      <vt:lpstr>biyoloji_10-_enerji_cesitleri_ve_atp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</cp:revision>
  <dcterms:created xsi:type="dcterms:W3CDTF">2016-01-05T00:15:58Z</dcterms:created>
  <dcterms:modified xsi:type="dcterms:W3CDTF">2016-01-05T00:19:22Z</dcterms:modified>
</cp:coreProperties>
</file>