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7"/>
  </p:notesMasterIdLst>
  <p:sldIdLst>
    <p:sldId id="256" r:id="rId2"/>
    <p:sldId id="260" r:id="rId3"/>
    <p:sldId id="261" r:id="rId4"/>
    <p:sldId id="262" r:id="rId5"/>
    <p:sldId id="263" r:id="rId6"/>
    <p:sldId id="264" r:id="rId7"/>
    <p:sldId id="266" r:id="rId8"/>
    <p:sldId id="267" r:id="rId9"/>
    <p:sldId id="269" r:id="rId10"/>
    <p:sldId id="270" r:id="rId11"/>
    <p:sldId id="271" r:id="rId12"/>
    <p:sldId id="272" r:id="rId13"/>
    <p:sldId id="274" r:id="rId14"/>
    <p:sldId id="273" r:id="rId15"/>
    <p:sldId id="275" r:id="rId16"/>
  </p:sldIdLst>
  <p:sldSz cx="9144000" cy="6858000" type="screen4x3"/>
  <p:notesSz cx="6858000" cy="9144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66FF"/>
    <a:srgbClr val="99FF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4398" autoAdjust="0"/>
    <p:restoredTop sz="97013" autoAdjust="0"/>
  </p:normalViewPr>
  <p:slideViewPr>
    <p:cSldViewPr>
      <p:cViewPr varScale="1">
        <p:scale>
          <a:sx n="71" d="100"/>
          <a:sy n="71" d="100"/>
        </p:scale>
        <p:origin x="-140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5EC008-E826-4FE7-A35D-D17EB71C3FBD}" type="datetimeFigureOut">
              <a:rPr lang="tr-TR" smtClean="0"/>
              <a:t>05.01.2016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8F3B6A-69A8-4B97-BD1F-08E6DBF1A8F1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www.slaytyerim.com</a:t>
            </a: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150B71-4A9C-466E-8AE2-FC5B758EDE3F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www.slaytyerim.com</a:t>
            </a: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9408F6-363D-4651-BA8C-59822B94EE0E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www.slaytyerim.com</a:t>
            </a: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0B9244-98F9-48B9-9F1C-419473FEEDF6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Başlık, İçerik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www.slaytyerim.com</a:t>
            </a:r>
            <a:endParaRPr lang="tr-TR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B645D1-617E-4A74-A20E-A74FB3E6862F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www.slaytyerim.com</a:t>
            </a:r>
            <a:endParaRPr lang="tr-T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B42F16-FAF9-4C53-A11C-AF034EFD2F31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www.slaytyerim.com</a:t>
            </a: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10281C-0632-40A2-9B8C-0D7AB0783FE9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www.slaytyerim.com</a:t>
            </a: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9BB337-C24F-4F4B-8D02-BAE5C87D3B01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www.slaytyerim.com</a:t>
            </a: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A9AEBD-9AA4-4455-9B6D-F5634BF5798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www.slaytyerim.com</a:t>
            </a:r>
            <a:endParaRPr lang="tr-T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A7D5A1-2CDA-4394-8370-EA568AA43C11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www.slaytyerim.com</a:t>
            </a:r>
            <a:endParaRPr lang="tr-T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F254EC-F939-4DE9-8960-217E4C360AD4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www.slaytyerim.com</a:t>
            </a:r>
            <a:endParaRPr lang="tr-T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1363CB-E3CD-476B-A0B2-35601EE322D7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www.slaytyerim.com</a:t>
            </a: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A31A98-75D5-404B-A943-62C67896CE7A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tr-TR" noProof="0" smtClean="0"/>
              <a:t>Resim eklemek için simgeyi tıklatın</a:t>
            </a:r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www.slaytyerim.com</a:t>
            </a: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BFA152-F9AD-4C29-B28F-3788BB228345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r>
              <a:rPr lang="tr-TR" smtClean="0"/>
              <a:t>www.slaytyerim.com</a:t>
            </a:r>
            <a:endParaRPr lang="tr-T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34FC94A8-AAE6-442D-9224-642E17EC2E8E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sldNum="0"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1.png"/><Relationship Id="rId4" Type="http://schemas.openxmlformats.org/officeDocument/2006/relationships/image" Target="../media/image10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hyperlink" Target="http://www.slaytyerim.com/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emf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emf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9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emf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8" descr="next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32813" y="6359525"/>
            <a:ext cx="60325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11 Dikdörtgen"/>
          <p:cNvSpPr/>
          <p:nvPr/>
        </p:nvSpPr>
        <p:spPr>
          <a:xfrm>
            <a:off x="914400" y="609600"/>
            <a:ext cx="7162800" cy="212365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tr-TR" sz="66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Enerji Çeşitleri </a:t>
            </a:r>
          </a:p>
          <a:p>
            <a:pPr algn="ctr">
              <a:defRPr/>
            </a:pPr>
            <a:r>
              <a:rPr lang="tr-TR" sz="66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Ve ATP</a:t>
            </a:r>
            <a:endParaRPr lang="tr-TR" sz="5400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pic>
        <p:nvPicPr>
          <p:cNvPr id="7" name="Picture 21" descr="00000000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0298" y="4572008"/>
            <a:ext cx="4048319" cy="11430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8" descr="next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32813" y="6359525"/>
            <a:ext cx="60325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7" name="Picture 9" descr="next">
            <a:hlinkClick r:id="" action="ppaction://hlinkshowjump?jump=previousslide"/>
          </p:cNvPr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925" y="6351588"/>
            <a:ext cx="60325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3 Dikdörtgen"/>
          <p:cNvSpPr/>
          <p:nvPr/>
        </p:nvSpPr>
        <p:spPr>
          <a:xfrm>
            <a:off x="914400" y="609600"/>
            <a:ext cx="7162800" cy="55399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tr-TR" sz="30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Enerji Çeşitleri</a:t>
            </a:r>
          </a:p>
        </p:txBody>
      </p:sp>
      <p:sp>
        <p:nvSpPr>
          <p:cNvPr id="5" name="34 İçerik Yer Tutucusu"/>
          <p:cNvSpPr>
            <a:spLocks noGrp="1"/>
          </p:cNvSpPr>
          <p:nvPr>
            <p:ph/>
          </p:nvPr>
        </p:nvSpPr>
        <p:spPr>
          <a:xfrm>
            <a:off x="838200" y="1219200"/>
            <a:ext cx="7315200" cy="5105400"/>
          </a:xfrm>
        </p:spPr>
        <p:txBody>
          <a:bodyPr anchor="t"/>
          <a:lstStyle/>
          <a:p>
            <a:pPr algn="l" eaLnBrk="1" hangingPunct="1">
              <a:defRPr/>
            </a:pPr>
            <a:r>
              <a:rPr lang="tr-TR" sz="1700" b="1" dirty="0" err="1" smtClean="0">
                <a:solidFill>
                  <a:srgbClr val="FF0000"/>
                </a:solidFill>
              </a:rPr>
              <a:t>Fosforilasyon</a:t>
            </a:r>
            <a:endParaRPr lang="tr-TR" sz="1700" b="1" dirty="0" smtClean="0">
              <a:solidFill>
                <a:srgbClr val="FF0000"/>
              </a:solidFill>
            </a:endParaRPr>
          </a:p>
          <a:p>
            <a:pPr algn="l" eaLnBrk="1" hangingPunct="1">
              <a:defRPr/>
            </a:pPr>
            <a:endParaRPr lang="tr-TR" sz="1700" dirty="0" smtClean="0">
              <a:solidFill>
                <a:srgbClr val="FF0000"/>
              </a:solidFill>
            </a:endParaRPr>
          </a:p>
          <a:p>
            <a:pPr algn="l" eaLnBrk="1" hangingPunct="1">
              <a:lnSpc>
                <a:spcPct val="150000"/>
              </a:lnSpc>
              <a:defRPr/>
            </a:pPr>
            <a:r>
              <a:rPr lang="tr-TR" sz="1700" dirty="0" smtClean="0"/>
              <a:t>* Canlılarda ATP </a:t>
            </a:r>
            <a:r>
              <a:rPr lang="tr-TR" sz="1700" dirty="0" err="1" smtClean="0"/>
              <a:t>fosforilasyon</a:t>
            </a:r>
            <a:r>
              <a:rPr lang="tr-TR" sz="1700" dirty="0" smtClean="0"/>
              <a:t> tepkimeleriyle üretilir.</a:t>
            </a:r>
          </a:p>
          <a:p>
            <a:pPr algn="l" eaLnBrk="1" hangingPunct="1">
              <a:lnSpc>
                <a:spcPct val="150000"/>
              </a:lnSpc>
              <a:defRPr/>
            </a:pPr>
            <a:r>
              <a:rPr lang="tr-TR" sz="1700" dirty="0" smtClean="0"/>
              <a:t>* </a:t>
            </a:r>
            <a:r>
              <a:rPr lang="tr-TR" sz="1700" dirty="0" err="1" smtClean="0"/>
              <a:t>Fosforilasyon</a:t>
            </a:r>
            <a:r>
              <a:rPr lang="tr-TR" sz="1700" dirty="0" smtClean="0"/>
              <a:t>, bir fosfat grubunun (Fosforik Asit H</a:t>
            </a:r>
            <a:r>
              <a:rPr lang="tr-TR" sz="1700" baseline="-25000" dirty="0" smtClean="0"/>
              <a:t>3</a:t>
            </a:r>
            <a:r>
              <a:rPr lang="tr-TR" sz="1700" dirty="0" smtClean="0"/>
              <a:t>PO</a:t>
            </a:r>
            <a:r>
              <a:rPr lang="tr-TR" sz="1700" baseline="-25000" dirty="0" smtClean="0"/>
              <a:t>4</a:t>
            </a:r>
            <a:r>
              <a:rPr lang="tr-TR" sz="1700" dirty="0" smtClean="0"/>
              <a:t>) organik moleküle bağlanmasıdır.</a:t>
            </a:r>
          </a:p>
          <a:p>
            <a:pPr algn="l" eaLnBrk="1" hangingPunct="1">
              <a:lnSpc>
                <a:spcPct val="150000"/>
              </a:lnSpc>
              <a:defRPr/>
            </a:pPr>
            <a:r>
              <a:rPr lang="tr-TR" sz="1700" dirty="0" smtClean="0"/>
              <a:t>* Hücrede enerji gerektiren olaylar sürekli tekrarlandığından kullanılan ATP kaynaklarının da yenilenmesi gerekir. </a:t>
            </a:r>
          </a:p>
          <a:p>
            <a:pPr algn="l" eaLnBrk="1" hangingPunct="1">
              <a:defRPr/>
            </a:pPr>
            <a:endParaRPr lang="tr-TR" sz="1700" dirty="0" smtClean="0"/>
          </a:p>
          <a:p>
            <a:pPr algn="l" eaLnBrk="1" hangingPunct="1">
              <a:defRPr/>
            </a:pPr>
            <a:endParaRPr lang="tr-TR" sz="1700" dirty="0" smtClean="0"/>
          </a:p>
          <a:p>
            <a:pPr algn="l" eaLnBrk="1" hangingPunct="1">
              <a:defRPr/>
            </a:pPr>
            <a:endParaRPr lang="tr-TR" sz="1500" dirty="0" smtClean="0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www.slaytyerim.com</a:t>
            </a: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8" descr="next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32813" y="6359525"/>
            <a:ext cx="60325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1" name="Picture 9" descr="next">
            <a:hlinkClick r:id="" action="ppaction://hlinkshowjump?jump=previousslide"/>
          </p:cNvPr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925" y="6351588"/>
            <a:ext cx="60325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3 Dikdörtgen"/>
          <p:cNvSpPr/>
          <p:nvPr/>
        </p:nvSpPr>
        <p:spPr>
          <a:xfrm>
            <a:off x="914400" y="609600"/>
            <a:ext cx="7162800" cy="55399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tr-TR" sz="30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Enerji Çeşitleri</a:t>
            </a:r>
          </a:p>
        </p:txBody>
      </p:sp>
      <p:graphicFrame>
        <p:nvGraphicFramePr>
          <p:cNvPr id="6" name="5 Tablo"/>
          <p:cNvGraphicFramePr>
            <a:graphicFrameLocks noGrp="1"/>
          </p:cNvGraphicFramePr>
          <p:nvPr/>
        </p:nvGraphicFramePr>
        <p:xfrm>
          <a:off x="2667000" y="1752600"/>
          <a:ext cx="3301365" cy="420624"/>
        </p:xfrm>
        <a:graphic>
          <a:graphicData uri="http://schemas.openxmlformats.org/drawingml/2006/table">
            <a:tbl>
              <a:tblPr/>
              <a:tblGrid>
                <a:gridCol w="1148715"/>
                <a:gridCol w="1076325"/>
                <a:gridCol w="1076325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 b="1" dirty="0">
                          <a:latin typeface="Calibri"/>
                          <a:ea typeface="Calibri"/>
                          <a:cs typeface="Times New Roman"/>
                        </a:rPr>
                        <a:t>ATP Üretim Şekli</a:t>
                      </a:r>
                      <a:endParaRPr lang="tr-T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 b="1">
                          <a:latin typeface="Calibri"/>
                          <a:ea typeface="Calibri"/>
                          <a:cs typeface="Times New Roman"/>
                        </a:rPr>
                        <a:t>Görüldüğü Olay</a:t>
                      </a:r>
                      <a:endParaRPr lang="tr-TR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200" b="1" dirty="0">
                          <a:latin typeface="Calibri"/>
                          <a:ea typeface="Calibri"/>
                          <a:cs typeface="Times New Roman"/>
                        </a:rPr>
                        <a:t>Meydana Geldiği Canlı</a:t>
                      </a:r>
                      <a:endParaRPr lang="tr-T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7" name="6 Tablo"/>
          <p:cNvGraphicFramePr>
            <a:graphicFrameLocks noGrp="1"/>
          </p:cNvGraphicFramePr>
          <p:nvPr/>
        </p:nvGraphicFramePr>
        <p:xfrm>
          <a:off x="2667000" y="2209800"/>
          <a:ext cx="3301365" cy="578358"/>
        </p:xfrm>
        <a:graphic>
          <a:graphicData uri="http://schemas.openxmlformats.org/drawingml/2006/table">
            <a:tbl>
              <a:tblPr/>
              <a:tblGrid>
                <a:gridCol w="1148715"/>
                <a:gridCol w="1076325"/>
                <a:gridCol w="1076325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 err="1">
                          <a:latin typeface="Calibri"/>
                          <a:ea typeface="Calibri"/>
                          <a:cs typeface="Times New Roman"/>
                        </a:rPr>
                        <a:t>Substrat</a:t>
                      </a:r>
                      <a:r>
                        <a:rPr lang="tr-TR" sz="1100" dirty="0">
                          <a:latin typeface="Calibri"/>
                          <a:ea typeface="Calibri"/>
                          <a:cs typeface="Times New Roman"/>
                        </a:rPr>
                        <a:t> düzeyinde </a:t>
                      </a:r>
                      <a:r>
                        <a:rPr lang="tr-TR" sz="1100" dirty="0" err="1">
                          <a:latin typeface="Calibri"/>
                          <a:ea typeface="Calibri"/>
                          <a:cs typeface="Times New Roman"/>
                        </a:rPr>
                        <a:t>fosforilasyon</a:t>
                      </a:r>
                      <a:endParaRPr lang="tr-T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latin typeface="Calibri"/>
                          <a:ea typeface="Calibri"/>
                          <a:cs typeface="Times New Roman"/>
                        </a:rPr>
                        <a:t>Oksijenli ve Oksijensiz solunum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latin typeface="Calibri"/>
                          <a:ea typeface="Calibri"/>
                          <a:cs typeface="Times New Roman"/>
                        </a:rPr>
                        <a:t>Tüm canlı hücrelerde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9" name="8 Tablo"/>
          <p:cNvGraphicFramePr>
            <a:graphicFrameLocks noGrp="1"/>
          </p:cNvGraphicFramePr>
          <p:nvPr/>
        </p:nvGraphicFramePr>
        <p:xfrm>
          <a:off x="2667000" y="2819400"/>
          <a:ext cx="3301365" cy="578358"/>
        </p:xfrm>
        <a:graphic>
          <a:graphicData uri="http://schemas.openxmlformats.org/drawingml/2006/table">
            <a:tbl>
              <a:tblPr/>
              <a:tblGrid>
                <a:gridCol w="1148715"/>
                <a:gridCol w="1076325"/>
                <a:gridCol w="1076325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 err="1">
                          <a:latin typeface="Calibri"/>
                          <a:ea typeface="Calibri"/>
                          <a:cs typeface="Times New Roman"/>
                        </a:rPr>
                        <a:t>Oksidatif</a:t>
                      </a:r>
                      <a:r>
                        <a:rPr lang="tr-TR" sz="11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tr-TR" sz="1100" dirty="0" err="1">
                          <a:latin typeface="Calibri"/>
                          <a:ea typeface="Calibri"/>
                          <a:cs typeface="Times New Roman"/>
                        </a:rPr>
                        <a:t>fosforilasyon</a:t>
                      </a:r>
                      <a:endParaRPr lang="tr-T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latin typeface="Calibri"/>
                          <a:ea typeface="Calibri"/>
                          <a:cs typeface="Times New Roman"/>
                        </a:rPr>
                        <a:t>Oksijenli solunum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latin typeface="Calibri"/>
                          <a:ea typeface="Calibri"/>
                          <a:cs typeface="Times New Roman"/>
                        </a:rPr>
                        <a:t>Oksijenli solunum yapan canlılarda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0" name="9 Tablo"/>
          <p:cNvGraphicFramePr>
            <a:graphicFrameLocks noGrp="1"/>
          </p:cNvGraphicFramePr>
          <p:nvPr/>
        </p:nvGraphicFramePr>
        <p:xfrm>
          <a:off x="2667000" y="3429000"/>
          <a:ext cx="3301365" cy="385572"/>
        </p:xfrm>
        <a:graphic>
          <a:graphicData uri="http://schemas.openxmlformats.org/drawingml/2006/table">
            <a:tbl>
              <a:tblPr/>
              <a:tblGrid>
                <a:gridCol w="1148715"/>
                <a:gridCol w="1076325"/>
                <a:gridCol w="1076325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latin typeface="Calibri"/>
                          <a:ea typeface="Calibri"/>
                          <a:cs typeface="Times New Roman"/>
                        </a:rPr>
                        <a:t>Devirli </a:t>
                      </a:r>
                      <a:r>
                        <a:rPr lang="tr-TR" sz="1100" dirty="0" err="1">
                          <a:latin typeface="Calibri"/>
                          <a:ea typeface="Calibri"/>
                          <a:cs typeface="Times New Roman"/>
                        </a:rPr>
                        <a:t>fotofosforilasyon</a:t>
                      </a:r>
                      <a:endParaRPr lang="tr-T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latin typeface="Calibri"/>
                          <a:ea typeface="Calibri"/>
                          <a:cs typeface="Times New Roman"/>
                        </a:rPr>
                        <a:t>Fotosentez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 err="1">
                          <a:latin typeface="Calibri"/>
                          <a:ea typeface="Calibri"/>
                          <a:cs typeface="Times New Roman"/>
                        </a:rPr>
                        <a:t>Fotosentetik</a:t>
                      </a:r>
                      <a:r>
                        <a:rPr lang="tr-TR" sz="1100" dirty="0">
                          <a:latin typeface="Calibri"/>
                          <a:ea typeface="Calibri"/>
                          <a:cs typeface="Times New Roman"/>
                        </a:rPr>
                        <a:t> canlılarda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1" name="10 Tablo"/>
          <p:cNvGraphicFramePr>
            <a:graphicFrameLocks noGrp="1"/>
          </p:cNvGraphicFramePr>
          <p:nvPr/>
        </p:nvGraphicFramePr>
        <p:xfrm>
          <a:off x="2667000" y="3810000"/>
          <a:ext cx="3301365" cy="385572"/>
        </p:xfrm>
        <a:graphic>
          <a:graphicData uri="http://schemas.openxmlformats.org/drawingml/2006/table">
            <a:tbl>
              <a:tblPr/>
              <a:tblGrid>
                <a:gridCol w="1148715"/>
                <a:gridCol w="1076325"/>
                <a:gridCol w="1076325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latin typeface="Calibri"/>
                          <a:ea typeface="Calibri"/>
                          <a:cs typeface="Times New Roman"/>
                        </a:rPr>
                        <a:t>Devirsiz </a:t>
                      </a:r>
                      <a:r>
                        <a:rPr lang="tr-TR" sz="1100" dirty="0" err="1">
                          <a:latin typeface="Calibri"/>
                          <a:ea typeface="Calibri"/>
                          <a:cs typeface="Times New Roman"/>
                        </a:rPr>
                        <a:t>fotofosforilasyon</a:t>
                      </a:r>
                      <a:endParaRPr lang="tr-T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latin typeface="Calibri"/>
                          <a:ea typeface="Calibri"/>
                          <a:cs typeface="Times New Roman"/>
                        </a:rPr>
                        <a:t>Fotosentez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 err="1">
                          <a:latin typeface="Calibri"/>
                          <a:ea typeface="Calibri"/>
                          <a:cs typeface="Times New Roman"/>
                        </a:rPr>
                        <a:t>Fotosentetik</a:t>
                      </a:r>
                      <a:r>
                        <a:rPr lang="tr-TR" sz="1100" dirty="0">
                          <a:latin typeface="Calibri"/>
                          <a:ea typeface="Calibri"/>
                          <a:cs typeface="Times New Roman"/>
                        </a:rPr>
                        <a:t> canlılarda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2" name="11 Tablo"/>
          <p:cNvGraphicFramePr>
            <a:graphicFrameLocks noGrp="1"/>
          </p:cNvGraphicFramePr>
          <p:nvPr/>
        </p:nvGraphicFramePr>
        <p:xfrm>
          <a:off x="2667000" y="4191000"/>
          <a:ext cx="3301365" cy="385572"/>
        </p:xfrm>
        <a:graphic>
          <a:graphicData uri="http://schemas.openxmlformats.org/drawingml/2006/table">
            <a:tbl>
              <a:tblPr/>
              <a:tblGrid>
                <a:gridCol w="1148715"/>
                <a:gridCol w="1076325"/>
                <a:gridCol w="1076325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 err="1">
                          <a:latin typeface="Calibri"/>
                          <a:ea typeface="Calibri"/>
                          <a:cs typeface="Times New Roman"/>
                        </a:rPr>
                        <a:t>Kemosentetik</a:t>
                      </a:r>
                      <a:r>
                        <a:rPr lang="tr-TR" sz="1100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tr-TR" sz="1100" dirty="0" err="1">
                          <a:latin typeface="Calibri"/>
                          <a:ea typeface="Calibri"/>
                          <a:cs typeface="Times New Roman"/>
                        </a:rPr>
                        <a:t>fosforilasyon</a:t>
                      </a:r>
                      <a:endParaRPr lang="tr-TR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latin typeface="Calibri"/>
                          <a:ea typeface="Calibri"/>
                          <a:cs typeface="Times New Roman"/>
                        </a:rPr>
                        <a:t>Kemosentez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 err="1">
                          <a:latin typeface="Calibri"/>
                          <a:ea typeface="Calibri"/>
                          <a:cs typeface="Times New Roman"/>
                        </a:rPr>
                        <a:t>Kemosentetik</a:t>
                      </a:r>
                      <a:r>
                        <a:rPr lang="tr-TR" sz="1100" dirty="0">
                          <a:latin typeface="Calibri"/>
                          <a:ea typeface="Calibri"/>
                          <a:cs typeface="Times New Roman"/>
                        </a:rPr>
                        <a:t> bakterilerde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3" name="1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www.slaytyerim.com</a:t>
            </a: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8" descr="next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32813" y="6359525"/>
            <a:ext cx="60325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Picture 9" descr="next">
            <a:hlinkClick r:id="" action="ppaction://hlinkshowjump?jump=previousslide"/>
          </p:cNvPr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925" y="6351588"/>
            <a:ext cx="60325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3" descr="Resim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flipV="1">
            <a:off x="3886200" y="1295400"/>
            <a:ext cx="1431925" cy="25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Box 38"/>
          <p:cNvSpPr txBox="1">
            <a:spLocks noChangeArrowheads="1"/>
          </p:cNvSpPr>
          <p:nvPr/>
        </p:nvSpPr>
        <p:spPr bwMode="auto">
          <a:xfrm>
            <a:off x="4191000" y="1524000"/>
            <a:ext cx="8382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sz="1200"/>
              <a:t>Glikoz</a:t>
            </a:r>
          </a:p>
        </p:txBody>
      </p:sp>
      <p:cxnSp>
        <p:nvCxnSpPr>
          <p:cNvPr id="9" name="8 Düz Ok Bağlayıcısı"/>
          <p:cNvCxnSpPr/>
          <p:nvPr/>
        </p:nvCxnSpPr>
        <p:spPr>
          <a:xfrm rot="5400000">
            <a:off x="4406106" y="1918494"/>
            <a:ext cx="333375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0" name="9 Dikdörtgen"/>
          <p:cNvSpPr/>
          <p:nvPr/>
        </p:nvSpPr>
        <p:spPr>
          <a:xfrm>
            <a:off x="3400425" y="2133600"/>
            <a:ext cx="2362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dirty="0">
                <a:solidFill>
                  <a:schemeClr val="tx1"/>
                </a:solidFill>
              </a:rPr>
              <a:t>Moleküldeki Bağların Kopması</a:t>
            </a:r>
          </a:p>
        </p:txBody>
      </p:sp>
      <p:sp>
        <p:nvSpPr>
          <p:cNvPr id="11" name="10 Dikdörtgen"/>
          <p:cNvSpPr/>
          <p:nvPr/>
        </p:nvSpPr>
        <p:spPr>
          <a:xfrm>
            <a:off x="914400" y="609600"/>
            <a:ext cx="7162800" cy="55399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tr-TR" sz="30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Enerji Çeşitleri</a:t>
            </a:r>
          </a:p>
        </p:txBody>
      </p:sp>
      <p:sp>
        <p:nvSpPr>
          <p:cNvPr id="13" name="12 Dikdörtgen"/>
          <p:cNvSpPr/>
          <p:nvPr/>
        </p:nvSpPr>
        <p:spPr>
          <a:xfrm>
            <a:off x="3933825" y="3200400"/>
            <a:ext cx="12954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dirty="0">
                <a:solidFill>
                  <a:schemeClr val="tx1"/>
                </a:solidFill>
              </a:rPr>
              <a:t>Enerji</a:t>
            </a:r>
          </a:p>
        </p:txBody>
      </p:sp>
      <p:cxnSp>
        <p:nvCxnSpPr>
          <p:cNvPr id="14" name="13 Düz Ok Bağlayıcısı"/>
          <p:cNvCxnSpPr/>
          <p:nvPr/>
        </p:nvCxnSpPr>
        <p:spPr>
          <a:xfrm rot="5400000">
            <a:off x="4420394" y="2971006"/>
            <a:ext cx="30480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7" name="16 8-Nokta Yıldız"/>
          <p:cNvSpPr/>
          <p:nvPr/>
        </p:nvSpPr>
        <p:spPr>
          <a:xfrm>
            <a:off x="5867400" y="4038600"/>
            <a:ext cx="914400" cy="762000"/>
          </a:xfrm>
          <a:prstGeom prst="star8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dirty="0">
                <a:solidFill>
                  <a:schemeClr val="tx1"/>
                </a:solidFill>
              </a:rPr>
              <a:t>ATP</a:t>
            </a:r>
          </a:p>
        </p:txBody>
      </p:sp>
      <p:sp>
        <p:nvSpPr>
          <p:cNvPr id="18" name="17 Dikdörtgen"/>
          <p:cNvSpPr/>
          <p:nvPr/>
        </p:nvSpPr>
        <p:spPr>
          <a:xfrm>
            <a:off x="2362200" y="4219575"/>
            <a:ext cx="12954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dirty="0">
                <a:solidFill>
                  <a:schemeClr val="tx1"/>
                </a:solidFill>
              </a:rPr>
              <a:t>ADP + Pi</a:t>
            </a:r>
          </a:p>
        </p:txBody>
      </p:sp>
      <p:sp>
        <p:nvSpPr>
          <p:cNvPr id="21" name="20 Dikdörtgen"/>
          <p:cNvSpPr/>
          <p:nvPr/>
        </p:nvSpPr>
        <p:spPr>
          <a:xfrm>
            <a:off x="3844925" y="4953000"/>
            <a:ext cx="12954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dirty="0">
                <a:solidFill>
                  <a:schemeClr val="tx1"/>
                </a:solidFill>
              </a:rPr>
              <a:t>Enerji</a:t>
            </a:r>
          </a:p>
        </p:txBody>
      </p:sp>
      <p:sp>
        <p:nvSpPr>
          <p:cNvPr id="22" name="21 Dikdörtgen"/>
          <p:cNvSpPr/>
          <p:nvPr/>
        </p:nvSpPr>
        <p:spPr>
          <a:xfrm>
            <a:off x="3429000" y="5562600"/>
            <a:ext cx="21336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dirty="0">
                <a:solidFill>
                  <a:schemeClr val="tx1"/>
                </a:solidFill>
              </a:rPr>
              <a:t>Hücre Etkinlikleri</a:t>
            </a:r>
          </a:p>
        </p:txBody>
      </p:sp>
      <p:sp>
        <p:nvSpPr>
          <p:cNvPr id="23" name="22 Çember Ok"/>
          <p:cNvSpPr/>
          <p:nvPr/>
        </p:nvSpPr>
        <p:spPr>
          <a:xfrm rot="1357709">
            <a:off x="5133975" y="3405188"/>
            <a:ext cx="1066800" cy="762000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3495668"/>
              <a:gd name="adj5" fmla="val 1539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>
              <a:solidFill>
                <a:schemeClr val="tx1"/>
              </a:solidFill>
            </a:endParaRPr>
          </a:p>
        </p:txBody>
      </p:sp>
      <p:sp>
        <p:nvSpPr>
          <p:cNvPr id="24" name="23 Çember Ok"/>
          <p:cNvSpPr/>
          <p:nvPr/>
        </p:nvSpPr>
        <p:spPr>
          <a:xfrm rot="18211300">
            <a:off x="2816225" y="3535363"/>
            <a:ext cx="1066800" cy="762000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3495668"/>
              <a:gd name="adj5" fmla="val 1539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>
              <a:solidFill>
                <a:schemeClr val="tx1"/>
              </a:solidFill>
            </a:endParaRPr>
          </a:p>
        </p:txBody>
      </p:sp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962400" y="4191000"/>
            <a:ext cx="1724025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www.slaytyerim.com</a:t>
            </a: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60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60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46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 animBg="1"/>
      <p:bldP spid="13" grpId="0" animBg="1"/>
      <p:bldP spid="17" grpId="0" animBg="1"/>
      <p:bldP spid="18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8" descr="next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32813" y="6359525"/>
            <a:ext cx="60325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9" name="Picture 9" descr="next">
            <a:hlinkClick r:id="" action="ppaction://hlinkshowjump?jump=previousslide"/>
          </p:cNvPr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925" y="6351588"/>
            <a:ext cx="60325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10 Dikdörtgen"/>
          <p:cNvSpPr/>
          <p:nvPr/>
        </p:nvSpPr>
        <p:spPr>
          <a:xfrm>
            <a:off x="914400" y="609600"/>
            <a:ext cx="7162800" cy="55399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tr-TR" sz="30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Enerji Çeşitleri</a:t>
            </a:r>
          </a:p>
        </p:txBody>
      </p:sp>
      <p:pic>
        <p:nvPicPr>
          <p:cNvPr id="27654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62125" y="1676400"/>
            <a:ext cx="5400675" cy="268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www.slaytyerim.com</a:t>
            </a: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76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76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0"/>
                                        <p:tgtEl>
                                          <p:spTgt spid="27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9" descr="next">
            <a:hlinkClick r:id="" action="ppaction://hlinkshowjump?jump=previousslide"/>
          </p:cNvPr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925" y="6351588"/>
            <a:ext cx="60325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10 Dikdörtgen"/>
          <p:cNvSpPr/>
          <p:nvPr/>
        </p:nvSpPr>
        <p:spPr>
          <a:xfrm>
            <a:off x="914400" y="609600"/>
            <a:ext cx="7162800" cy="55399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tr-TR" sz="30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Enerji Çeşitleri</a:t>
            </a:r>
          </a:p>
        </p:txBody>
      </p:sp>
      <p:pic>
        <p:nvPicPr>
          <p:cNvPr id="2765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28800" y="1600200"/>
            <a:ext cx="5400675" cy="2871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www.slaytyerim.com</a:t>
            </a: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0"/>
                                        <p:tgtEl>
                                          <p:spTgt spid="27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652" name="Picture 4" descr="00001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57290" y="1285860"/>
            <a:ext cx="6667500" cy="3429000"/>
          </a:xfrm>
          <a:prstGeom prst="rect">
            <a:avLst/>
          </a:prstGeom>
          <a:noFill/>
        </p:spPr>
      </p:pic>
      <p:pic>
        <p:nvPicPr>
          <p:cNvPr id="155653" name="Picture 5" descr="0000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14744" y="500042"/>
            <a:ext cx="1190625" cy="666750"/>
          </a:xfrm>
          <a:prstGeom prst="rect">
            <a:avLst/>
          </a:prstGeom>
          <a:noFill/>
        </p:spPr>
      </p:pic>
      <p:pic>
        <p:nvPicPr>
          <p:cNvPr id="155656" name="Picture 8" descr="0000003">
            <a:hlinkClick r:id="rId2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79388" y="5373688"/>
            <a:ext cx="8836025" cy="1062037"/>
          </a:xfrm>
          <a:prstGeom prst="rect">
            <a:avLst/>
          </a:prstGeom>
          <a:noFill/>
        </p:spPr>
      </p:pic>
      <p:pic>
        <p:nvPicPr>
          <p:cNvPr id="155657" name="Picture 9" descr="Çıkış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956550" y="6483350"/>
            <a:ext cx="742950" cy="288925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3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3000" fill="hold"/>
                                        <p:tgtEl>
                                          <p:spTgt spid="1556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3000" fill="hold"/>
                                        <p:tgtEl>
                                          <p:spTgt spid="15565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0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6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00" tmFilter="0, 0; .2, .5; .8, .5; 1, 0"/>
                                        <p:tgtEl>
                                          <p:spTgt spid="1556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500" autoRev="1" fill="hold"/>
                                        <p:tgtEl>
                                          <p:spTgt spid="1556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8" descr="next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32813" y="6359525"/>
            <a:ext cx="60325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9" descr="next">
            <a:hlinkClick r:id="" action="ppaction://hlinkshowjump?jump=previousslide"/>
          </p:cNvPr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925" y="6351588"/>
            <a:ext cx="60325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32 Dikdörtgen"/>
          <p:cNvSpPr/>
          <p:nvPr/>
        </p:nvSpPr>
        <p:spPr>
          <a:xfrm>
            <a:off x="914400" y="609600"/>
            <a:ext cx="7162800" cy="55399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tr-TR" sz="30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Enerji Çeşitleri</a:t>
            </a:r>
          </a:p>
        </p:txBody>
      </p:sp>
      <p:sp>
        <p:nvSpPr>
          <p:cNvPr id="35" name="34 İçerik Yer Tutucusu"/>
          <p:cNvSpPr>
            <a:spLocks noGrp="1"/>
          </p:cNvSpPr>
          <p:nvPr>
            <p:ph/>
          </p:nvPr>
        </p:nvSpPr>
        <p:spPr>
          <a:xfrm>
            <a:off x="838200" y="1219200"/>
            <a:ext cx="7315200" cy="5105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tr-TR" sz="1800" b="1" smtClean="0">
                <a:solidFill>
                  <a:srgbClr val="FF0000"/>
                </a:solidFill>
              </a:rPr>
              <a:t>Isı Enerjisi</a:t>
            </a:r>
          </a:p>
          <a:p>
            <a:pPr eaLnBrk="1" hangingPunct="1">
              <a:buFontTx/>
              <a:buNone/>
            </a:pPr>
            <a:endParaRPr lang="tr-TR" sz="1000" smtClean="0"/>
          </a:p>
          <a:p>
            <a:pPr eaLnBrk="1" hangingPunct="1"/>
            <a:r>
              <a:rPr lang="tr-TR" sz="1700" smtClean="0"/>
              <a:t>Maddenin sıcaklığını artırmak için verilmesi gereken enerji çeşidine ısı enerjisi denir. </a:t>
            </a:r>
          </a:p>
          <a:p>
            <a:pPr eaLnBrk="1" hangingPunct="1"/>
            <a:r>
              <a:rPr lang="tr-TR" sz="1700" smtClean="0"/>
              <a:t>Q ile gösterilir. </a:t>
            </a:r>
          </a:p>
          <a:p>
            <a:pPr eaLnBrk="1" hangingPunct="1"/>
            <a:r>
              <a:rPr lang="tr-TR" sz="1700" smtClean="0"/>
              <a:t>Isı bir enerji çeşidi olduğundan enerji birimleri ısı birimleri olarak alınabilir. </a:t>
            </a:r>
          </a:p>
          <a:p>
            <a:pPr eaLnBrk="1" hangingPunct="1"/>
            <a:r>
              <a:rPr lang="tr-TR" sz="1700" smtClean="0"/>
              <a:t>Elimizle bir maddeye dokunduğumuzda sıcaklık hissediyorsak madde elimize ısı veriyordur. </a:t>
            </a:r>
          </a:p>
          <a:p>
            <a:pPr eaLnBrk="1" hangingPunct="1"/>
            <a:r>
              <a:rPr lang="tr-TR" sz="1700" smtClean="0"/>
              <a:t>Dokunduğumuzda soğukluk hissediyorsak elimiz maddeye ısı veriyordur.</a:t>
            </a:r>
          </a:p>
          <a:p>
            <a:pPr eaLnBrk="1" hangingPunct="1"/>
            <a:r>
              <a:rPr lang="tr-TR" sz="1700" smtClean="0"/>
              <a:t>Buna göre, sıcaklıkları farklı olan iki madde karıştırıldığında ya da birbirine değecek şekilde yan yana konulduğunda aralarında ısı alış verişi olur. </a:t>
            </a:r>
          </a:p>
          <a:p>
            <a:pPr eaLnBrk="1" hangingPunct="1"/>
            <a:r>
              <a:rPr lang="tr-TR" sz="1700" smtClean="0"/>
              <a:t>Sıcak olan madde ısı verip sıcaklığı azalırken, sıcaklığı düşük olan madde ısı alarak sıcaklığı artar ve sonuçta ısıl denge sağlanır. </a:t>
            </a:r>
          </a:p>
          <a:p>
            <a:pPr eaLnBrk="1" hangingPunct="1"/>
            <a:r>
              <a:rPr lang="tr-TR" sz="1700" smtClean="0"/>
              <a:t>Isı akışı her zaman sıcak maddelerden soğuk maddelere doğru olur. </a:t>
            </a:r>
          </a:p>
          <a:p>
            <a:pPr eaLnBrk="1" hangingPunct="1">
              <a:buFontTx/>
              <a:buNone/>
            </a:pPr>
            <a:endParaRPr lang="tr-TR" sz="1500" smtClean="0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www.slaytyerim.com</a:t>
            </a: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3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8" descr="next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32813" y="6359525"/>
            <a:ext cx="60325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9" descr="next">
            <a:hlinkClick r:id="" action="ppaction://hlinkshowjump?jump=previousslide"/>
          </p:cNvPr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925" y="6351588"/>
            <a:ext cx="60325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3 Dikdörtgen"/>
          <p:cNvSpPr/>
          <p:nvPr/>
        </p:nvSpPr>
        <p:spPr>
          <a:xfrm>
            <a:off x="914400" y="609600"/>
            <a:ext cx="7162800" cy="55399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tr-TR" sz="30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Enerji Çeşitleri</a:t>
            </a:r>
          </a:p>
        </p:txBody>
      </p:sp>
      <p:sp>
        <p:nvSpPr>
          <p:cNvPr id="5" name="34 İçerik Yer Tutucusu"/>
          <p:cNvSpPr>
            <a:spLocks noGrp="1"/>
          </p:cNvSpPr>
          <p:nvPr>
            <p:ph/>
          </p:nvPr>
        </p:nvSpPr>
        <p:spPr>
          <a:xfrm>
            <a:off x="838200" y="1219200"/>
            <a:ext cx="7315200" cy="5105400"/>
          </a:xfrm>
        </p:spPr>
        <p:txBody>
          <a:bodyPr anchor="t"/>
          <a:lstStyle/>
          <a:p>
            <a:pPr algn="l" eaLnBrk="1" hangingPunct="1">
              <a:defRPr/>
            </a:pPr>
            <a:r>
              <a:rPr lang="tr-TR" sz="1700" b="1" dirty="0" smtClean="0">
                <a:solidFill>
                  <a:srgbClr val="FF0000"/>
                </a:solidFill>
              </a:rPr>
              <a:t>Işık Enerjisi</a:t>
            </a:r>
          </a:p>
          <a:p>
            <a:pPr algn="l" eaLnBrk="1" hangingPunct="1">
              <a:defRPr/>
            </a:pPr>
            <a:endParaRPr lang="tr-TR" sz="1700" dirty="0" smtClean="0">
              <a:solidFill>
                <a:srgbClr val="FF0000"/>
              </a:solidFill>
            </a:endParaRPr>
          </a:p>
          <a:p>
            <a:pPr algn="l" eaLnBrk="1" hangingPunct="1">
              <a:lnSpc>
                <a:spcPct val="150000"/>
              </a:lnSpc>
              <a:defRPr/>
            </a:pPr>
            <a:r>
              <a:rPr lang="tr-TR" sz="1700" dirty="0" smtClean="0"/>
              <a:t>* Işık bir enerjidir. </a:t>
            </a:r>
          </a:p>
          <a:p>
            <a:pPr algn="l" eaLnBrk="1" hangingPunct="1">
              <a:lnSpc>
                <a:spcPct val="150000"/>
              </a:lnSpc>
              <a:defRPr/>
            </a:pPr>
            <a:r>
              <a:rPr lang="tr-TR" sz="1700" dirty="0" smtClean="0"/>
              <a:t>* Enerji bir biçimden diğerine dönüşebilir. </a:t>
            </a:r>
          </a:p>
          <a:p>
            <a:pPr algn="l" eaLnBrk="1" hangingPunct="1">
              <a:lnSpc>
                <a:spcPct val="150000"/>
              </a:lnSpc>
              <a:defRPr/>
            </a:pPr>
            <a:r>
              <a:rPr lang="tr-TR" sz="1700" dirty="0" smtClean="0"/>
              <a:t>* Bu yüzden ışık, enerjinin bir başka biçimine dönüştürülmesiyle elde edilir. </a:t>
            </a:r>
          </a:p>
          <a:p>
            <a:pPr algn="l" eaLnBrk="1" hangingPunct="1">
              <a:lnSpc>
                <a:spcPct val="150000"/>
              </a:lnSpc>
              <a:defRPr/>
            </a:pPr>
            <a:r>
              <a:rPr lang="tr-TR" sz="1700" dirty="0" smtClean="0"/>
              <a:t>* En büyük ışık kaynağı ise güneştir.</a:t>
            </a:r>
          </a:p>
          <a:p>
            <a:pPr algn="l" eaLnBrk="1" hangingPunct="1">
              <a:defRPr/>
            </a:pPr>
            <a:endParaRPr lang="tr-TR" sz="1700" dirty="0" smtClean="0"/>
          </a:p>
          <a:p>
            <a:pPr algn="l" eaLnBrk="1" hangingPunct="1">
              <a:defRPr/>
            </a:pPr>
            <a:endParaRPr lang="tr-TR" sz="1700" dirty="0" smtClean="0"/>
          </a:p>
          <a:p>
            <a:pPr algn="l" eaLnBrk="1" hangingPunct="1">
              <a:defRPr/>
            </a:pPr>
            <a:endParaRPr lang="tr-TR" sz="1500" dirty="0" smtClean="0"/>
          </a:p>
        </p:txBody>
      </p:sp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14888" y="3048000"/>
            <a:ext cx="3806825" cy="3238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www.slaytyerim.com</a:t>
            </a: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44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8" descr="next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32813" y="6359525"/>
            <a:ext cx="60325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9" descr="next">
            <a:hlinkClick r:id="" action="ppaction://hlinkshowjump?jump=previousslide"/>
          </p:cNvPr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925" y="6351588"/>
            <a:ext cx="60325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3 Dikdörtgen"/>
          <p:cNvSpPr/>
          <p:nvPr/>
        </p:nvSpPr>
        <p:spPr>
          <a:xfrm>
            <a:off x="914400" y="609600"/>
            <a:ext cx="7162800" cy="55399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tr-TR" sz="30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Enerji Çeşitleri</a:t>
            </a:r>
          </a:p>
        </p:txBody>
      </p:sp>
      <p:sp>
        <p:nvSpPr>
          <p:cNvPr id="5" name="34 İçerik Yer Tutucusu"/>
          <p:cNvSpPr>
            <a:spLocks noGrp="1"/>
          </p:cNvSpPr>
          <p:nvPr>
            <p:ph/>
          </p:nvPr>
        </p:nvSpPr>
        <p:spPr>
          <a:xfrm>
            <a:off x="838200" y="1219200"/>
            <a:ext cx="7315200" cy="5105400"/>
          </a:xfrm>
        </p:spPr>
        <p:txBody>
          <a:bodyPr anchor="t"/>
          <a:lstStyle/>
          <a:p>
            <a:pPr algn="l" eaLnBrk="1" hangingPunct="1">
              <a:defRPr/>
            </a:pPr>
            <a:r>
              <a:rPr lang="tr-TR" sz="1700" b="1" dirty="0" smtClean="0">
                <a:solidFill>
                  <a:srgbClr val="FF0000"/>
                </a:solidFill>
              </a:rPr>
              <a:t>Kimyasal Bağ Enerjisi</a:t>
            </a:r>
            <a:r>
              <a:rPr lang="tr-TR" sz="1700" dirty="0" smtClean="0"/>
              <a:t/>
            </a:r>
            <a:br>
              <a:rPr lang="tr-TR" sz="1700" dirty="0" smtClean="0"/>
            </a:br>
            <a:endParaRPr lang="tr-TR" sz="1700" dirty="0" smtClean="0"/>
          </a:p>
          <a:p>
            <a:pPr algn="l" eaLnBrk="1" hangingPunct="1">
              <a:defRPr/>
            </a:pPr>
            <a:r>
              <a:rPr lang="tr-TR" sz="1700" dirty="0" smtClean="0"/>
              <a:t>* İki atomun (ya da iki molekülün) bağ oluşturduğunda açığa çıkan enerji miktarıdır. </a:t>
            </a:r>
          </a:p>
          <a:p>
            <a:pPr algn="l" eaLnBrk="1" hangingPunct="1">
              <a:defRPr/>
            </a:pPr>
            <a:endParaRPr lang="tr-TR" sz="1700" dirty="0" smtClean="0"/>
          </a:p>
          <a:p>
            <a:pPr algn="l" eaLnBrk="1" hangingPunct="1">
              <a:defRPr/>
            </a:pPr>
            <a:r>
              <a:rPr lang="tr-TR" sz="1700" dirty="0" smtClean="0"/>
              <a:t>* Açığa çıkan enerjinin miktarı yani büyüklüğü bize, meydana gelen kimyasal bağın kuvvetine yönelik de bilgi verir. </a:t>
            </a:r>
          </a:p>
          <a:p>
            <a:pPr algn="l" eaLnBrk="1" hangingPunct="1">
              <a:defRPr/>
            </a:pPr>
            <a:endParaRPr lang="tr-TR" sz="1700" dirty="0" smtClean="0"/>
          </a:p>
          <a:p>
            <a:pPr algn="l" eaLnBrk="1" hangingPunct="1">
              <a:buFont typeface="Arial" charset="0"/>
              <a:buChar char="•"/>
              <a:defRPr/>
            </a:pPr>
            <a:r>
              <a:rPr lang="tr-TR" sz="1700" dirty="0" smtClean="0"/>
              <a:t>Kimyasal bağ sonucu açığa çıkan enerji ne kadar fazla ise meydana gelen bağ da o kadar kuvvetli olmuş demektir. </a:t>
            </a:r>
          </a:p>
          <a:p>
            <a:pPr algn="l" eaLnBrk="1" hangingPunct="1">
              <a:defRPr/>
            </a:pPr>
            <a:r>
              <a:rPr lang="tr-TR" sz="1700" dirty="0" smtClean="0"/>
              <a:t/>
            </a:r>
            <a:br>
              <a:rPr lang="tr-TR" sz="1700" dirty="0" smtClean="0"/>
            </a:br>
            <a:r>
              <a:rPr lang="tr-TR" sz="1700" b="1" dirty="0" smtClean="0"/>
              <a:t>A + B → AB + Enerji </a:t>
            </a:r>
          </a:p>
          <a:p>
            <a:pPr algn="l" eaLnBrk="1" hangingPunct="1">
              <a:defRPr/>
            </a:pPr>
            <a:r>
              <a:rPr lang="tr-TR" sz="1700" dirty="0" smtClean="0"/>
              <a:t>(Kimyasal bağ oluşumundan dolayı açığa çıkan enerji)</a:t>
            </a:r>
            <a:br>
              <a:rPr lang="tr-TR" sz="1700" dirty="0" smtClean="0"/>
            </a:br>
            <a:endParaRPr lang="tr-TR" sz="1700" dirty="0" smtClean="0"/>
          </a:p>
          <a:p>
            <a:pPr algn="l" eaLnBrk="1" hangingPunct="1">
              <a:defRPr/>
            </a:pPr>
            <a:r>
              <a:rPr lang="tr-TR" sz="1700" b="1" dirty="0" smtClean="0"/>
              <a:t>AB + Enerji → A + B</a:t>
            </a:r>
          </a:p>
          <a:p>
            <a:pPr algn="l" eaLnBrk="1" hangingPunct="1">
              <a:defRPr/>
            </a:pPr>
            <a:r>
              <a:rPr lang="tr-TR" sz="1700" dirty="0" smtClean="0"/>
              <a:t>(A ile B arasındaki kimyasal bağı kırmak için gerekli minimum enerji) </a:t>
            </a:r>
          </a:p>
          <a:p>
            <a:pPr algn="l" eaLnBrk="1" hangingPunct="1">
              <a:defRPr/>
            </a:pPr>
            <a:endParaRPr lang="tr-TR" sz="1700" dirty="0" smtClean="0"/>
          </a:p>
          <a:p>
            <a:pPr algn="l" eaLnBrk="1" hangingPunct="1">
              <a:defRPr/>
            </a:pPr>
            <a:endParaRPr lang="tr-TR" sz="1700" dirty="0" smtClean="0"/>
          </a:p>
          <a:p>
            <a:pPr algn="l" eaLnBrk="1" hangingPunct="1">
              <a:defRPr/>
            </a:pPr>
            <a:endParaRPr lang="tr-TR" sz="1500" dirty="0" smtClean="0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www.slaytyerim.com</a:t>
            </a: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8" descr="next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32813" y="6359525"/>
            <a:ext cx="60325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9" descr="next">
            <a:hlinkClick r:id="" action="ppaction://hlinkshowjump?jump=previousslide"/>
          </p:cNvPr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925" y="6351588"/>
            <a:ext cx="60325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3 Dikdörtgen"/>
          <p:cNvSpPr/>
          <p:nvPr/>
        </p:nvSpPr>
        <p:spPr>
          <a:xfrm>
            <a:off x="914400" y="609600"/>
            <a:ext cx="7162800" cy="55399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tr-TR" sz="30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Enerji Çeşitleri</a:t>
            </a:r>
          </a:p>
        </p:txBody>
      </p:sp>
      <p:sp>
        <p:nvSpPr>
          <p:cNvPr id="5" name="34 İçerik Yer Tutucusu"/>
          <p:cNvSpPr>
            <a:spLocks noGrp="1"/>
          </p:cNvSpPr>
          <p:nvPr>
            <p:ph/>
          </p:nvPr>
        </p:nvSpPr>
        <p:spPr>
          <a:xfrm>
            <a:off x="838200" y="1219200"/>
            <a:ext cx="7315200" cy="3124200"/>
          </a:xfrm>
        </p:spPr>
        <p:txBody>
          <a:bodyPr anchor="t"/>
          <a:lstStyle/>
          <a:p>
            <a:pPr algn="l" eaLnBrk="1" hangingPunct="1">
              <a:defRPr/>
            </a:pPr>
            <a:r>
              <a:rPr lang="tr-TR" sz="1700" b="1" dirty="0" smtClean="0">
                <a:solidFill>
                  <a:srgbClr val="FF0000"/>
                </a:solidFill>
              </a:rPr>
              <a:t>ATP</a:t>
            </a:r>
            <a:r>
              <a:rPr lang="tr-TR" sz="1700" dirty="0" smtClean="0"/>
              <a:t/>
            </a:r>
            <a:br>
              <a:rPr lang="tr-TR" sz="1700" dirty="0" smtClean="0"/>
            </a:br>
            <a:endParaRPr lang="tr-TR" sz="1700" dirty="0" smtClean="0"/>
          </a:p>
          <a:p>
            <a:pPr algn="l" eaLnBrk="1" hangingPunct="1">
              <a:lnSpc>
                <a:spcPct val="150000"/>
              </a:lnSpc>
              <a:defRPr/>
            </a:pPr>
            <a:r>
              <a:rPr lang="tr-TR" sz="1700" dirty="0" smtClean="0"/>
              <a:t>* Hücredeki birçok reaksiyonun enerji kaynağı olan ATP molekülünde “Yüksek Enerjili Fosfat Bağları” bulunur. </a:t>
            </a:r>
          </a:p>
          <a:p>
            <a:pPr algn="l" eaLnBrk="1" hangingPunct="1">
              <a:lnSpc>
                <a:spcPct val="150000"/>
              </a:lnSpc>
              <a:defRPr/>
            </a:pPr>
            <a:r>
              <a:rPr lang="tr-TR" sz="1700" dirty="0" smtClean="0"/>
              <a:t>* Bu “Yüksek Enerjili Fosfat Bağları” yıkıldığında diğer kimyasal bağlara göre çok daha fazla serbest enerji verir.</a:t>
            </a:r>
          </a:p>
          <a:p>
            <a:pPr algn="l" eaLnBrk="1" hangingPunct="1">
              <a:lnSpc>
                <a:spcPct val="150000"/>
              </a:lnSpc>
              <a:defRPr/>
            </a:pPr>
            <a:r>
              <a:rPr lang="tr-TR" sz="1700" dirty="0" smtClean="0"/>
              <a:t>* ATP molekülünün yapısında </a:t>
            </a:r>
            <a:r>
              <a:rPr lang="tr-TR" sz="1700" dirty="0" err="1" smtClean="0"/>
              <a:t>Adenin</a:t>
            </a:r>
            <a:r>
              <a:rPr lang="tr-TR" sz="1700" dirty="0" smtClean="0"/>
              <a:t> bazı, </a:t>
            </a:r>
            <a:r>
              <a:rPr lang="tr-TR" sz="1700" dirty="0" err="1" smtClean="0"/>
              <a:t>Riboz</a:t>
            </a:r>
            <a:r>
              <a:rPr lang="tr-TR" sz="1700" dirty="0" smtClean="0"/>
              <a:t> şekeri ve 3 molekül Fosfat (Fosforik Asit H</a:t>
            </a:r>
            <a:r>
              <a:rPr lang="tr-TR" sz="1700" baseline="-25000" dirty="0" smtClean="0"/>
              <a:t>3</a:t>
            </a:r>
            <a:r>
              <a:rPr lang="tr-TR" sz="1700" dirty="0" smtClean="0"/>
              <a:t>PO</a:t>
            </a:r>
            <a:r>
              <a:rPr lang="tr-TR" sz="1700" baseline="-25000" dirty="0" smtClean="0"/>
              <a:t>4</a:t>
            </a:r>
            <a:r>
              <a:rPr lang="tr-TR" sz="1700" dirty="0" smtClean="0"/>
              <a:t>) bulunur.</a:t>
            </a:r>
          </a:p>
          <a:p>
            <a:pPr algn="l" eaLnBrk="1" hangingPunct="1">
              <a:lnSpc>
                <a:spcPct val="150000"/>
              </a:lnSpc>
              <a:defRPr/>
            </a:pPr>
            <a:endParaRPr lang="tr-TR" sz="1700" dirty="0" smtClean="0"/>
          </a:p>
          <a:p>
            <a:pPr algn="l" eaLnBrk="1" hangingPunct="1">
              <a:lnSpc>
                <a:spcPct val="150000"/>
              </a:lnSpc>
              <a:defRPr/>
            </a:pPr>
            <a:endParaRPr lang="tr-TR" sz="1700" dirty="0" smtClean="0"/>
          </a:p>
          <a:p>
            <a:pPr algn="l" eaLnBrk="1" hangingPunct="1">
              <a:lnSpc>
                <a:spcPct val="150000"/>
              </a:lnSpc>
              <a:defRPr/>
            </a:pPr>
            <a:endParaRPr lang="tr-TR" sz="1700" dirty="0" smtClean="0"/>
          </a:p>
        </p:txBody>
      </p:sp>
      <p:sp>
        <p:nvSpPr>
          <p:cNvPr id="6150" name="Rectangle 1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tr-TR"/>
          </a:p>
        </p:txBody>
      </p:sp>
      <p:sp>
        <p:nvSpPr>
          <p:cNvPr id="6151" name="Rectangle 2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tr-TR"/>
          </a:p>
        </p:txBody>
      </p:sp>
      <p:sp>
        <p:nvSpPr>
          <p:cNvPr id="6152" name="Rectangle 25"/>
          <p:cNvSpPr>
            <a:spLocks noChangeArrowheads="1"/>
          </p:cNvSpPr>
          <p:nvPr/>
        </p:nvSpPr>
        <p:spPr bwMode="auto">
          <a:xfrm>
            <a:off x="0" y="457200"/>
            <a:ext cx="1050925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r>
              <a:rPr lang="tr-TR" sz="1500">
                <a:latin typeface="Calibri" pitchFamily="34" charset="0"/>
                <a:cs typeface="Times New Roman" pitchFamily="18" charset="0"/>
              </a:rPr>
              <a:t>    </a:t>
            </a:r>
            <a:endParaRPr lang="tr-TR" sz="900"/>
          </a:p>
          <a:p>
            <a:pPr eaLnBrk="0" hangingPunct="0"/>
            <a:r>
              <a:rPr lang="tr-TR" sz="1500">
                <a:latin typeface="Calibri" pitchFamily="34" charset="0"/>
                <a:cs typeface="Times New Roman" pitchFamily="18" charset="0"/>
              </a:rPr>
              <a:t>                    </a:t>
            </a:r>
            <a:endParaRPr lang="tr-TR"/>
          </a:p>
        </p:txBody>
      </p:sp>
      <p:pic>
        <p:nvPicPr>
          <p:cNvPr id="54298" name="Picture 2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857356" y="4286256"/>
            <a:ext cx="5486078" cy="17288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www.slaytyerim.com</a:t>
            </a: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542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542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542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542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8" descr="next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32813" y="6359525"/>
            <a:ext cx="60325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9" descr="next">
            <a:hlinkClick r:id="" action="ppaction://hlinkshowjump?jump=previousslide"/>
          </p:cNvPr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925" y="6351588"/>
            <a:ext cx="60325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3 Dikdörtgen"/>
          <p:cNvSpPr/>
          <p:nvPr/>
        </p:nvSpPr>
        <p:spPr>
          <a:xfrm>
            <a:off x="914400" y="609600"/>
            <a:ext cx="7162800" cy="55399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tr-TR" sz="30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Enerji Çeşitleri</a:t>
            </a:r>
          </a:p>
        </p:txBody>
      </p:sp>
      <p:sp>
        <p:nvSpPr>
          <p:cNvPr id="5" name="34 İçerik Yer Tutucusu"/>
          <p:cNvSpPr>
            <a:spLocks noGrp="1"/>
          </p:cNvSpPr>
          <p:nvPr>
            <p:ph/>
          </p:nvPr>
        </p:nvSpPr>
        <p:spPr>
          <a:xfrm>
            <a:off x="838200" y="1219200"/>
            <a:ext cx="7315200" cy="5105400"/>
          </a:xfrm>
        </p:spPr>
        <p:txBody>
          <a:bodyPr anchor="t"/>
          <a:lstStyle/>
          <a:p>
            <a:pPr algn="l" eaLnBrk="1" hangingPunct="1">
              <a:lnSpc>
                <a:spcPct val="150000"/>
              </a:lnSpc>
              <a:defRPr/>
            </a:pPr>
            <a:r>
              <a:rPr lang="tr-TR" sz="1700" dirty="0" smtClean="0"/>
              <a:t>* </a:t>
            </a:r>
            <a:r>
              <a:rPr lang="tr-TR" sz="1700" dirty="0" err="1" smtClean="0"/>
              <a:t>Adenin</a:t>
            </a:r>
            <a:r>
              <a:rPr lang="tr-TR" sz="1700" dirty="0" smtClean="0"/>
              <a:t> bazı ve </a:t>
            </a:r>
            <a:r>
              <a:rPr lang="tr-TR" sz="1700" dirty="0" err="1" smtClean="0"/>
              <a:t>Riboz</a:t>
            </a:r>
            <a:r>
              <a:rPr lang="tr-TR" sz="1700" dirty="0" smtClean="0"/>
              <a:t> şekerinin meydana getirdiği yapıya </a:t>
            </a:r>
            <a:r>
              <a:rPr lang="tr-TR" sz="1700" dirty="0" err="1" smtClean="0"/>
              <a:t>Adenozin</a:t>
            </a:r>
            <a:r>
              <a:rPr lang="tr-TR" sz="1700" dirty="0" smtClean="0"/>
              <a:t> denir. </a:t>
            </a:r>
          </a:p>
        </p:txBody>
      </p:sp>
      <p:pic>
        <p:nvPicPr>
          <p:cNvPr id="17" name="Picture 2" descr="Adenin"/>
          <p:cNvPicPr>
            <a:picLocks noChangeAspect="1" noChangeArrowheads="1"/>
          </p:cNvPicPr>
          <p:nvPr>
            <p:ph sz="half" idx="1"/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2819400" y="2239963"/>
            <a:ext cx="2339975" cy="1816100"/>
          </a:xfrm>
          <a:noFill/>
        </p:spPr>
      </p:pic>
      <p:pic>
        <p:nvPicPr>
          <p:cNvPr id="18" name="Picture 3" descr="Riboz"/>
          <p:cNvPicPr>
            <a:picLocks noChangeAspect="1" noChangeArrowheads="1"/>
          </p:cNvPicPr>
          <p:nvPr>
            <p:ph sz="quarter" idx="2"/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4006850" y="2622550"/>
            <a:ext cx="2160588" cy="1920875"/>
          </a:xfrm>
          <a:noFill/>
        </p:spPr>
      </p:pic>
      <p:sp>
        <p:nvSpPr>
          <p:cNvPr id="19" name="Line 7"/>
          <p:cNvSpPr>
            <a:spLocks noChangeShapeType="1"/>
          </p:cNvSpPr>
          <p:nvPr/>
        </p:nvSpPr>
        <p:spPr bwMode="auto">
          <a:xfrm>
            <a:off x="5951538" y="3175000"/>
            <a:ext cx="0" cy="1800225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20" name="Line 11"/>
          <p:cNvSpPr>
            <a:spLocks noChangeShapeType="1"/>
          </p:cNvSpPr>
          <p:nvPr/>
        </p:nvSpPr>
        <p:spPr bwMode="auto">
          <a:xfrm>
            <a:off x="3143250" y="3175000"/>
            <a:ext cx="0" cy="1800225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21" name="AutoShape 12"/>
          <p:cNvSpPr>
            <a:spLocks/>
          </p:cNvSpPr>
          <p:nvPr/>
        </p:nvSpPr>
        <p:spPr bwMode="auto">
          <a:xfrm rot="-5400000">
            <a:off x="4438650" y="3679825"/>
            <a:ext cx="217488" cy="2808288"/>
          </a:xfrm>
          <a:prstGeom prst="leftBrace">
            <a:avLst>
              <a:gd name="adj1" fmla="val 107603"/>
              <a:gd name="adj2" fmla="val 51046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22" name="Text Box 16"/>
          <p:cNvSpPr txBox="1">
            <a:spLocks noChangeArrowheads="1"/>
          </p:cNvSpPr>
          <p:nvPr/>
        </p:nvSpPr>
        <p:spPr bwMode="auto">
          <a:xfrm>
            <a:off x="3575050" y="5119688"/>
            <a:ext cx="20161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b="1"/>
              <a:t>Adenozin</a:t>
            </a:r>
          </a:p>
        </p:txBody>
      </p:sp>
      <p:sp>
        <p:nvSpPr>
          <p:cNvPr id="12" name="1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www.slaytyerim.com</a:t>
            </a: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9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1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3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8" descr="next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32813" y="6359525"/>
            <a:ext cx="60325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9" descr="next">
            <a:hlinkClick r:id="" action="ppaction://hlinkshowjump?jump=previousslide"/>
          </p:cNvPr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925" y="6351588"/>
            <a:ext cx="60325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3 Dikdörtgen"/>
          <p:cNvSpPr/>
          <p:nvPr/>
        </p:nvSpPr>
        <p:spPr>
          <a:xfrm>
            <a:off x="914400" y="609600"/>
            <a:ext cx="7162800" cy="55399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tr-TR" sz="30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Enerji Çeşitleri</a:t>
            </a:r>
          </a:p>
        </p:txBody>
      </p:sp>
      <p:sp>
        <p:nvSpPr>
          <p:cNvPr id="5" name="34 İçerik Yer Tutucusu"/>
          <p:cNvSpPr>
            <a:spLocks noGrp="1"/>
          </p:cNvSpPr>
          <p:nvPr>
            <p:ph/>
          </p:nvPr>
        </p:nvSpPr>
        <p:spPr>
          <a:xfrm>
            <a:off x="838200" y="1219200"/>
            <a:ext cx="7315200" cy="5105400"/>
          </a:xfrm>
        </p:spPr>
        <p:txBody>
          <a:bodyPr anchor="t"/>
          <a:lstStyle/>
          <a:p>
            <a:pPr algn="l" eaLnBrk="1" hangingPunct="1">
              <a:lnSpc>
                <a:spcPct val="150000"/>
              </a:lnSpc>
              <a:defRPr/>
            </a:pPr>
            <a:r>
              <a:rPr lang="tr-TR" sz="1700" dirty="0" smtClean="0"/>
              <a:t>* </a:t>
            </a:r>
            <a:r>
              <a:rPr lang="tr-TR" sz="1700" dirty="0" err="1" smtClean="0"/>
              <a:t>Adenozin</a:t>
            </a:r>
            <a:r>
              <a:rPr lang="tr-TR" sz="1700" dirty="0" smtClean="0"/>
              <a:t> ile bir fosfat molekülü “</a:t>
            </a:r>
            <a:r>
              <a:rPr lang="tr-TR" sz="1700" dirty="0" err="1" smtClean="0"/>
              <a:t>Adenozin</a:t>
            </a:r>
            <a:r>
              <a:rPr lang="tr-TR" sz="1700" dirty="0" smtClean="0"/>
              <a:t> Mono Fosfat” ı meydana getirir. </a:t>
            </a:r>
          </a:p>
          <a:p>
            <a:pPr algn="l" eaLnBrk="1" hangingPunct="1">
              <a:lnSpc>
                <a:spcPct val="150000"/>
              </a:lnSpc>
              <a:defRPr/>
            </a:pPr>
            <a:endParaRPr lang="tr-TR" sz="1700" dirty="0" smtClean="0"/>
          </a:p>
          <a:p>
            <a:pPr algn="l" eaLnBrk="1" hangingPunct="1">
              <a:lnSpc>
                <a:spcPct val="150000"/>
              </a:lnSpc>
              <a:defRPr/>
            </a:pPr>
            <a:endParaRPr lang="tr-TR" sz="1700" dirty="0" smtClean="0"/>
          </a:p>
        </p:txBody>
      </p:sp>
      <p:pic>
        <p:nvPicPr>
          <p:cNvPr id="6" name="Picture 2" descr="Adenin"/>
          <p:cNvPicPr>
            <a:picLocks noChangeAspect="1" noChangeArrowheads="1"/>
          </p:cNvPicPr>
          <p:nvPr>
            <p:ph sz="half" idx="1"/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2362200" y="2133600"/>
            <a:ext cx="2339975" cy="1816100"/>
          </a:xfrm>
          <a:noFill/>
        </p:spPr>
      </p:pic>
      <p:pic>
        <p:nvPicPr>
          <p:cNvPr id="7" name="Picture 3" descr="Riboz"/>
          <p:cNvPicPr>
            <a:picLocks noChangeAspect="1" noChangeArrowheads="1"/>
          </p:cNvPicPr>
          <p:nvPr>
            <p:ph sz="quarter" idx="2"/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3549650" y="2516188"/>
            <a:ext cx="2160588" cy="1920875"/>
          </a:xfrm>
          <a:noFill/>
        </p:spPr>
      </p:pic>
      <p:pic>
        <p:nvPicPr>
          <p:cNvPr id="8" name="Picture 5" descr="fosfarik asit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349875" y="2349500"/>
            <a:ext cx="1319213" cy="125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Line 7"/>
          <p:cNvSpPr>
            <a:spLocks noChangeShapeType="1"/>
          </p:cNvSpPr>
          <p:nvPr/>
        </p:nvSpPr>
        <p:spPr bwMode="auto">
          <a:xfrm>
            <a:off x="5494338" y="3068638"/>
            <a:ext cx="0" cy="1800225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10" name="Line 8"/>
          <p:cNvSpPr>
            <a:spLocks noChangeShapeType="1"/>
          </p:cNvSpPr>
          <p:nvPr/>
        </p:nvSpPr>
        <p:spPr bwMode="auto">
          <a:xfrm>
            <a:off x="6429375" y="3068638"/>
            <a:ext cx="0" cy="2376487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11" name="Line 11"/>
          <p:cNvSpPr>
            <a:spLocks noChangeShapeType="1"/>
          </p:cNvSpPr>
          <p:nvPr/>
        </p:nvSpPr>
        <p:spPr bwMode="auto">
          <a:xfrm>
            <a:off x="2686050" y="3068638"/>
            <a:ext cx="0" cy="1800225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12" name="AutoShape 12"/>
          <p:cNvSpPr>
            <a:spLocks/>
          </p:cNvSpPr>
          <p:nvPr/>
        </p:nvSpPr>
        <p:spPr bwMode="auto">
          <a:xfrm rot="-5400000">
            <a:off x="3981450" y="3573463"/>
            <a:ext cx="217487" cy="2808288"/>
          </a:xfrm>
          <a:prstGeom prst="leftBrace">
            <a:avLst>
              <a:gd name="adj1" fmla="val 107604"/>
              <a:gd name="adj2" fmla="val 51046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3" name="AutoShape 13"/>
          <p:cNvSpPr>
            <a:spLocks/>
          </p:cNvSpPr>
          <p:nvPr/>
        </p:nvSpPr>
        <p:spPr bwMode="auto">
          <a:xfrm rot="-5400000">
            <a:off x="4449763" y="3754437"/>
            <a:ext cx="215900" cy="3743325"/>
          </a:xfrm>
          <a:prstGeom prst="leftBrace">
            <a:avLst>
              <a:gd name="adj1" fmla="val 144485"/>
              <a:gd name="adj2" fmla="val 51046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4" name="Text Box 16"/>
          <p:cNvSpPr txBox="1">
            <a:spLocks noChangeArrowheads="1"/>
          </p:cNvSpPr>
          <p:nvPr/>
        </p:nvSpPr>
        <p:spPr bwMode="auto">
          <a:xfrm>
            <a:off x="3117850" y="5013325"/>
            <a:ext cx="20161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b="1"/>
              <a:t>Adenozin</a:t>
            </a:r>
          </a:p>
        </p:txBody>
      </p:sp>
      <p:sp>
        <p:nvSpPr>
          <p:cNvPr id="15" name="Text Box 17"/>
          <p:cNvSpPr txBox="1">
            <a:spLocks noChangeArrowheads="1"/>
          </p:cNvSpPr>
          <p:nvPr/>
        </p:nvSpPr>
        <p:spPr bwMode="auto">
          <a:xfrm>
            <a:off x="2743200" y="5805488"/>
            <a:ext cx="38163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b="1"/>
              <a:t>Adenozin monofosfat (AMP)</a:t>
            </a:r>
          </a:p>
        </p:txBody>
      </p:sp>
      <p:sp>
        <p:nvSpPr>
          <p:cNvPr id="16" name="1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www.slaytyerim.com</a:t>
            </a: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9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1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3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75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9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15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8" descr="next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32813" y="6359525"/>
            <a:ext cx="60325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9" name="Picture 9" descr="next">
            <a:hlinkClick r:id="" action="ppaction://hlinkshowjump?jump=previousslide"/>
          </p:cNvPr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925" y="6351588"/>
            <a:ext cx="60325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3 Dikdörtgen"/>
          <p:cNvSpPr/>
          <p:nvPr/>
        </p:nvSpPr>
        <p:spPr>
          <a:xfrm>
            <a:off x="914400" y="609600"/>
            <a:ext cx="7162800" cy="55399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tr-TR" sz="30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Enerji Çeşitleri</a:t>
            </a:r>
          </a:p>
        </p:txBody>
      </p:sp>
      <p:sp>
        <p:nvSpPr>
          <p:cNvPr id="5" name="34 İçerik Yer Tutucusu"/>
          <p:cNvSpPr>
            <a:spLocks noGrp="1"/>
          </p:cNvSpPr>
          <p:nvPr>
            <p:ph/>
          </p:nvPr>
        </p:nvSpPr>
        <p:spPr>
          <a:xfrm>
            <a:off x="838200" y="1219200"/>
            <a:ext cx="7315200" cy="5105400"/>
          </a:xfrm>
        </p:spPr>
        <p:txBody>
          <a:bodyPr anchor="t"/>
          <a:lstStyle/>
          <a:p>
            <a:pPr algn="l" eaLnBrk="1" hangingPunct="1">
              <a:lnSpc>
                <a:spcPct val="150000"/>
              </a:lnSpc>
              <a:defRPr/>
            </a:pPr>
            <a:r>
              <a:rPr lang="tr-TR" sz="1700" dirty="0" smtClean="0"/>
              <a:t>* </a:t>
            </a:r>
            <a:r>
              <a:rPr lang="tr-TR" sz="1700" dirty="0" err="1" smtClean="0"/>
              <a:t>Adenozin</a:t>
            </a:r>
            <a:r>
              <a:rPr lang="tr-TR" sz="1700" dirty="0" smtClean="0"/>
              <a:t> ile iki fosfat molekülü “</a:t>
            </a:r>
            <a:r>
              <a:rPr lang="tr-TR" sz="1700" dirty="0" err="1" smtClean="0"/>
              <a:t>Adenozin</a:t>
            </a:r>
            <a:r>
              <a:rPr lang="tr-TR" sz="1700" dirty="0" smtClean="0"/>
              <a:t> </a:t>
            </a:r>
            <a:r>
              <a:rPr lang="tr-TR" sz="1700" dirty="0" err="1" smtClean="0"/>
              <a:t>Di</a:t>
            </a:r>
            <a:r>
              <a:rPr lang="tr-TR" sz="1700" dirty="0" smtClean="0"/>
              <a:t> Fosfat” ı meydana getirir.</a:t>
            </a:r>
          </a:p>
          <a:p>
            <a:pPr algn="l" eaLnBrk="1" hangingPunct="1">
              <a:lnSpc>
                <a:spcPct val="150000"/>
              </a:lnSpc>
              <a:defRPr/>
            </a:pPr>
            <a:endParaRPr lang="tr-TR" sz="1700" dirty="0" smtClean="0"/>
          </a:p>
          <a:p>
            <a:pPr algn="l" eaLnBrk="1" hangingPunct="1">
              <a:lnSpc>
                <a:spcPct val="150000"/>
              </a:lnSpc>
              <a:defRPr/>
            </a:pPr>
            <a:r>
              <a:rPr lang="tr-TR" sz="1700" dirty="0" smtClean="0"/>
              <a:t> </a:t>
            </a:r>
          </a:p>
          <a:p>
            <a:pPr algn="l" eaLnBrk="1" hangingPunct="1">
              <a:lnSpc>
                <a:spcPct val="150000"/>
              </a:lnSpc>
              <a:defRPr/>
            </a:pPr>
            <a:endParaRPr lang="tr-TR" sz="1700" dirty="0" smtClean="0"/>
          </a:p>
          <a:p>
            <a:pPr algn="l" eaLnBrk="1" hangingPunct="1">
              <a:lnSpc>
                <a:spcPct val="150000"/>
              </a:lnSpc>
              <a:defRPr/>
            </a:pPr>
            <a:endParaRPr lang="tr-TR" sz="1700" dirty="0" smtClean="0"/>
          </a:p>
        </p:txBody>
      </p:sp>
      <p:pic>
        <p:nvPicPr>
          <p:cNvPr id="6" name="Picture 2" descr="Adenin"/>
          <p:cNvPicPr>
            <a:picLocks noChangeAspect="1" noChangeArrowheads="1"/>
          </p:cNvPicPr>
          <p:nvPr>
            <p:ph sz="half" idx="1"/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1924050" y="1576388"/>
            <a:ext cx="2339975" cy="1816100"/>
          </a:xfrm>
          <a:noFill/>
        </p:spPr>
      </p:pic>
      <p:pic>
        <p:nvPicPr>
          <p:cNvPr id="7" name="Picture 3" descr="Riboz"/>
          <p:cNvPicPr>
            <a:picLocks noChangeAspect="1" noChangeArrowheads="1"/>
          </p:cNvPicPr>
          <p:nvPr>
            <p:ph sz="quarter" idx="2"/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3111500" y="1958975"/>
            <a:ext cx="2160588" cy="1920875"/>
          </a:xfrm>
          <a:noFill/>
        </p:spPr>
      </p:pic>
      <p:pic>
        <p:nvPicPr>
          <p:cNvPr id="8" name="Picture 4" descr="fosfarik asit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919788" y="1792288"/>
            <a:ext cx="1319212" cy="125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5" descr="fosfarik asit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911725" y="1792288"/>
            <a:ext cx="1319213" cy="125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Line 7"/>
          <p:cNvSpPr>
            <a:spLocks noChangeShapeType="1"/>
          </p:cNvSpPr>
          <p:nvPr/>
        </p:nvSpPr>
        <p:spPr bwMode="auto">
          <a:xfrm>
            <a:off x="5056188" y="2511425"/>
            <a:ext cx="0" cy="1800225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11" name="Line 8"/>
          <p:cNvSpPr>
            <a:spLocks noChangeShapeType="1"/>
          </p:cNvSpPr>
          <p:nvPr/>
        </p:nvSpPr>
        <p:spPr bwMode="auto">
          <a:xfrm>
            <a:off x="5991225" y="2511425"/>
            <a:ext cx="0" cy="2376488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12" name="Line 9"/>
          <p:cNvSpPr>
            <a:spLocks noChangeShapeType="1"/>
          </p:cNvSpPr>
          <p:nvPr/>
        </p:nvSpPr>
        <p:spPr bwMode="auto">
          <a:xfrm>
            <a:off x="7000875" y="2511425"/>
            <a:ext cx="0" cy="3313113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13" name="Line 11"/>
          <p:cNvSpPr>
            <a:spLocks noChangeShapeType="1"/>
          </p:cNvSpPr>
          <p:nvPr/>
        </p:nvSpPr>
        <p:spPr bwMode="auto">
          <a:xfrm>
            <a:off x="2247900" y="2511425"/>
            <a:ext cx="0" cy="1800225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14" name="AutoShape 12"/>
          <p:cNvSpPr>
            <a:spLocks/>
          </p:cNvSpPr>
          <p:nvPr/>
        </p:nvSpPr>
        <p:spPr bwMode="auto">
          <a:xfrm rot="-5400000">
            <a:off x="3543300" y="3016250"/>
            <a:ext cx="217488" cy="2808288"/>
          </a:xfrm>
          <a:prstGeom prst="leftBrace">
            <a:avLst>
              <a:gd name="adj1" fmla="val 107603"/>
              <a:gd name="adj2" fmla="val 51046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5" name="AutoShape 13"/>
          <p:cNvSpPr>
            <a:spLocks/>
          </p:cNvSpPr>
          <p:nvPr/>
        </p:nvSpPr>
        <p:spPr bwMode="auto">
          <a:xfrm rot="-5400000">
            <a:off x="4011613" y="3197225"/>
            <a:ext cx="215900" cy="3743325"/>
          </a:xfrm>
          <a:prstGeom prst="leftBrace">
            <a:avLst>
              <a:gd name="adj1" fmla="val 144485"/>
              <a:gd name="adj2" fmla="val 51046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6" name="AutoShape 14"/>
          <p:cNvSpPr>
            <a:spLocks/>
          </p:cNvSpPr>
          <p:nvPr/>
        </p:nvSpPr>
        <p:spPr bwMode="auto">
          <a:xfrm rot="-5400000">
            <a:off x="4552156" y="3591719"/>
            <a:ext cx="144463" cy="4752975"/>
          </a:xfrm>
          <a:prstGeom prst="leftBrace">
            <a:avLst>
              <a:gd name="adj1" fmla="val 274175"/>
              <a:gd name="adj2" fmla="val 51046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7" name="Text Box 16"/>
          <p:cNvSpPr txBox="1">
            <a:spLocks noChangeArrowheads="1"/>
          </p:cNvSpPr>
          <p:nvPr/>
        </p:nvSpPr>
        <p:spPr bwMode="auto">
          <a:xfrm>
            <a:off x="2679700" y="4456113"/>
            <a:ext cx="20161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b="1"/>
              <a:t>Adenozin</a:t>
            </a:r>
          </a:p>
        </p:txBody>
      </p:sp>
      <p:sp>
        <p:nvSpPr>
          <p:cNvPr id="18" name="Text Box 17"/>
          <p:cNvSpPr txBox="1">
            <a:spLocks noChangeArrowheads="1"/>
          </p:cNvSpPr>
          <p:nvPr/>
        </p:nvSpPr>
        <p:spPr bwMode="auto">
          <a:xfrm>
            <a:off x="2319338" y="5170488"/>
            <a:ext cx="38163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b="1"/>
              <a:t>Adenozin monofosfat (AMP)</a:t>
            </a:r>
          </a:p>
        </p:txBody>
      </p:sp>
      <p:sp>
        <p:nvSpPr>
          <p:cNvPr id="19" name="Text Box 18"/>
          <p:cNvSpPr txBox="1">
            <a:spLocks noChangeArrowheads="1"/>
          </p:cNvSpPr>
          <p:nvPr/>
        </p:nvSpPr>
        <p:spPr bwMode="auto">
          <a:xfrm>
            <a:off x="2752725" y="6034088"/>
            <a:ext cx="367188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b="1"/>
              <a:t>Adenozin difosfat (ADP)</a:t>
            </a:r>
          </a:p>
        </p:txBody>
      </p:sp>
      <p:sp>
        <p:nvSpPr>
          <p:cNvPr id="20" name="1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www.slaytyerim.com</a:t>
            </a: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7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95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1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35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5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75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950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150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3500"/>
                            </p:stCondLst>
                            <p:childTnLst>
                              <p:par>
                                <p:cTn id="5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5500"/>
                            </p:stCondLst>
                            <p:childTnLst>
                              <p:par>
                                <p:cTn id="5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7500"/>
                            </p:stCondLst>
                            <p:childTnLst>
                              <p:par>
                                <p:cTn id="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9500"/>
                            </p:stCondLst>
                            <p:childTnLst>
                              <p:par>
                                <p:cTn id="6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/>
      <p:bldP spid="18" grpId="0"/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8" descr="next">
            <a:hlinkClick r:id="" action="ppaction://hlinkshowjump?jump=nextslide"/>
          </p:cNvPr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32813" y="6359525"/>
            <a:ext cx="60325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Picture 9" descr="next">
            <a:hlinkClick r:id="" action="ppaction://hlinkshowjump?jump=previousslide"/>
          </p:cNvPr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925" y="6351588"/>
            <a:ext cx="603250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3 Dikdörtgen"/>
          <p:cNvSpPr/>
          <p:nvPr/>
        </p:nvSpPr>
        <p:spPr>
          <a:xfrm>
            <a:off x="914400" y="304800"/>
            <a:ext cx="7162800" cy="55399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tr-TR" sz="30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Enerji Çeşitleri</a:t>
            </a:r>
          </a:p>
        </p:txBody>
      </p:sp>
      <p:sp>
        <p:nvSpPr>
          <p:cNvPr id="5" name="34 İçerik Yer Tutucusu"/>
          <p:cNvSpPr>
            <a:spLocks noGrp="1"/>
          </p:cNvSpPr>
          <p:nvPr>
            <p:ph/>
          </p:nvPr>
        </p:nvSpPr>
        <p:spPr>
          <a:xfrm>
            <a:off x="838200" y="914400"/>
            <a:ext cx="7315200" cy="5410200"/>
          </a:xfrm>
        </p:spPr>
        <p:txBody>
          <a:bodyPr anchor="t"/>
          <a:lstStyle/>
          <a:p>
            <a:pPr algn="l" eaLnBrk="1" hangingPunct="1">
              <a:lnSpc>
                <a:spcPct val="150000"/>
              </a:lnSpc>
              <a:defRPr/>
            </a:pPr>
            <a:r>
              <a:rPr lang="tr-TR" sz="1700" dirty="0" smtClean="0"/>
              <a:t>* </a:t>
            </a:r>
            <a:r>
              <a:rPr lang="tr-TR" sz="1700" dirty="0" err="1" smtClean="0"/>
              <a:t>Adenozin</a:t>
            </a:r>
            <a:r>
              <a:rPr lang="tr-TR" sz="1700" dirty="0" smtClean="0"/>
              <a:t> ile üç fosfat molekülü “</a:t>
            </a:r>
            <a:r>
              <a:rPr lang="tr-TR" sz="1700" dirty="0" err="1" smtClean="0"/>
              <a:t>Adenozin</a:t>
            </a:r>
            <a:r>
              <a:rPr lang="tr-TR" sz="1700" dirty="0" smtClean="0"/>
              <a:t> </a:t>
            </a:r>
            <a:r>
              <a:rPr lang="tr-TR" sz="1700" dirty="0" err="1" smtClean="0"/>
              <a:t>Tri</a:t>
            </a:r>
            <a:r>
              <a:rPr lang="tr-TR" sz="1700" dirty="0" smtClean="0"/>
              <a:t> Fosfat” ı meydana getirir.</a:t>
            </a:r>
          </a:p>
          <a:p>
            <a:pPr algn="l" eaLnBrk="1" hangingPunct="1">
              <a:lnSpc>
                <a:spcPct val="150000"/>
              </a:lnSpc>
              <a:defRPr/>
            </a:pPr>
            <a:endParaRPr lang="tr-TR" sz="1700" dirty="0" smtClean="0"/>
          </a:p>
          <a:p>
            <a:pPr algn="l" eaLnBrk="1" hangingPunct="1">
              <a:lnSpc>
                <a:spcPct val="150000"/>
              </a:lnSpc>
              <a:defRPr/>
            </a:pPr>
            <a:endParaRPr lang="tr-TR" sz="1700" dirty="0" smtClean="0"/>
          </a:p>
          <a:p>
            <a:pPr algn="l" eaLnBrk="1" hangingPunct="1">
              <a:lnSpc>
                <a:spcPct val="150000"/>
              </a:lnSpc>
              <a:defRPr/>
            </a:pPr>
            <a:r>
              <a:rPr lang="tr-TR" sz="1700" dirty="0" smtClean="0"/>
              <a:t> </a:t>
            </a:r>
          </a:p>
          <a:p>
            <a:pPr algn="l" eaLnBrk="1" hangingPunct="1">
              <a:lnSpc>
                <a:spcPct val="150000"/>
              </a:lnSpc>
              <a:defRPr/>
            </a:pPr>
            <a:endParaRPr lang="tr-TR" sz="1700" dirty="0" smtClean="0"/>
          </a:p>
          <a:p>
            <a:pPr algn="l" eaLnBrk="1" hangingPunct="1">
              <a:lnSpc>
                <a:spcPct val="150000"/>
              </a:lnSpc>
              <a:defRPr/>
            </a:pPr>
            <a:endParaRPr lang="tr-TR" sz="1700" dirty="0" smtClean="0"/>
          </a:p>
        </p:txBody>
      </p:sp>
      <p:pic>
        <p:nvPicPr>
          <p:cNvPr id="6" name="Picture 2" descr="Adenin"/>
          <p:cNvPicPr>
            <a:picLocks noChangeAspect="1" noChangeArrowheads="1"/>
          </p:cNvPicPr>
          <p:nvPr>
            <p:ph sz="half" idx="1"/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1295400" y="1158875"/>
            <a:ext cx="2339975" cy="1816100"/>
          </a:xfrm>
          <a:noFill/>
        </p:spPr>
      </p:pic>
      <p:pic>
        <p:nvPicPr>
          <p:cNvPr id="7" name="Picture 3" descr="Riboz"/>
          <p:cNvPicPr>
            <a:picLocks noChangeAspect="1" noChangeArrowheads="1"/>
          </p:cNvPicPr>
          <p:nvPr>
            <p:ph sz="quarter" idx="2"/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2482850" y="1541463"/>
            <a:ext cx="2160588" cy="1920875"/>
          </a:xfrm>
          <a:noFill/>
        </p:spPr>
      </p:pic>
      <p:pic>
        <p:nvPicPr>
          <p:cNvPr id="8" name="Picture 4" descr="fosfarik asit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291138" y="1374775"/>
            <a:ext cx="1319212" cy="125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5" descr="fosfarik asit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283075" y="1374775"/>
            <a:ext cx="1319213" cy="125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6" descr="fosfarik asit3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299200" y="1374775"/>
            <a:ext cx="1482725" cy="1249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Line 7"/>
          <p:cNvSpPr>
            <a:spLocks noChangeShapeType="1"/>
          </p:cNvSpPr>
          <p:nvPr/>
        </p:nvSpPr>
        <p:spPr bwMode="auto">
          <a:xfrm>
            <a:off x="4427538" y="2093913"/>
            <a:ext cx="0" cy="1800225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12" name="Line 8"/>
          <p:cNvSpPr>
            <a:spLocks noChangeShapeType="1"/>
          </p:cNvSpPr>
          <p:nvPr/>
        </p:nvSpPr>
        <p:spPr bwMode="auto">
          <a:xfrm>
            <a:off x="5362575" y="2093913"/>
            <a:ext cx="0" cy="2376487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13" name="Line 9"/>
          <p:cNvSpPr>
            <a:spLocks noChangeShapeType="1"/>
          </p:cNvSpPr>
          <p:nvPr/>
        </p:nvSpPr>
        <p:spPr bwMode="auto">
          <a:xfrm>
            <a:off x="6372225" y="2093913"/>
            <a:ext cx="0" cy="3313112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14" name="Line 10"/>
          <p:cNvSpPr>
            <a:spLocks noChangeShapeType="1"/>
          </p:cNvSpPr>
          <p:nvPr/>
        </p:nvSpPr>
        <p:spPr bwMode="auto">
          <a:xfrm>
            <a:off x="7667625" y="2022475"/>
            <a:ext cx="0" cy="4321175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15" name="Line 11"/>
          <p:cNvSpPr>
            <a:spLocks noChangeShapeType="1"/>
          </p:cNvSpPr>
          <p:nvPr/>
        </p:nvSpPr>
        <p:spPr bwMode="auto">
          <a:xfrm>
            <a:off x="1619250" y="2093913"/>
            <a:ext cx="0" cy="1800225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16" name="AutoShape 12"/>
          <p:cNvSpPr>
            <a:spLocks/>
          </p:cNvSpPr>
          <p:nvPr/>
        </p:nvSpPr>
        <p:spPr bwMode="auto">
          <a:xfrm rot="-5400000">
            <a:off x="2914650" y="2598738"/>
            <a:ext cx="217487" cy="2808288"/>
          </a:xfrm>
          <a:prstGeom prst="leftBrace">
            <a:avLst>
              <a:gd name="adj1" fmla="val 107604"/>
              <a:gd name="adj2" fmla="val 51046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7" name="AutoShape 13"/>
          <p:cNvSpPr>
            <a:spLocks/>
          </p:cNvSpPr>
          <p:nvPr/>
        </p:nvSpPr>
        <p:spPr bwMode="auto">
          <a:xfrm rot="-5400000">
            <a:off x="3382963" y="2779712"/>
            <a:ext cx="215900" cy="3743325"/>
          </a:xfrm>
          <a:prstGeom prst="leftBrace">
            <a:avLst>
              <a:gd name="adj1" fmla="val 144485"/>
              <a:gd name="adj2" fmla="val 51046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8" name="AutoShape 14"/>
          <p:cNvSpPr>
            <a:spLocks/>
          </p:cNvSpPr>
          <p:nvPr/>
        </p:nvSpPr>
        <p:spPr bwMode="auto">
          <a:xfrm rot="-5400000">
            <a:off x="3923507" y="3174206"/>
            <a:ext cx="144462" cy="4752975"/>
          </a:xfrm>
          <a:prstGeom prst="leftBrace">
            <a:avLst>
              <a:gd name="adj1" fmla="val 274177"/>
              <a:gd name="adj2" fmla="val 51046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9" name="AutoShape 15"/>
          <p:cNvSpPr>
            <a:spLocks/>
          </p:cNvSpPr>
          <p:nvPr/>
        </p:nvSpPr>
        <p:spPr bwMode="auto">
          <a:xfrm rot="-5400000">
            <a:off x="4571206" y="3391694"/>
            <a:ext cx="144463" cy="6048375"/>
          </a:xfrm>
          <a:prstGeom prst="leftBrace">
            <a:avLst>
              <a:gd name="adj1" fmla="val 348900"/>
              <a:gd name="adj2" fmla="val 51046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20" name="Text Box 16"/>
          <p:cNvSpPr txBox="1">
            <a:spLocks noChangeArrowheads="1"/>
          </p:cNvSpPr>
          <p:nvPr/>
        </p:nvSpPr>
        <p:spPr bwMode="auto">
          <a:xfrm>
            <a:off x="2051050" y="4038600"/>
            <a:ext cx="20161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b="1"/>
              <a:t>Adenozin</a:t>
            </a:r>
          </a:p>
        </p:txBody>
      </p:sp>
      <p:sp>
        <p:nvSpPr>
          <p:cNvPr id="21" name="Text Box 17"/>
          <p:cNvSpPr txBox="1">
            <a:spLocks noChangeArrowheads="1"/>
          </p:cNvSpPr>
          <p:nvPr/>
        </p:nvSpPr>
        <p:spPr bwMode="auto">
          <a:xfrm>
            <a:off x="1690688" y="4752975"/>
            <a:ext cx="38163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b="1"/>
              <a:t>Adenozin monofosfat (AMP)</a:t>
            </a:r>
          </a:p>
        </p:txBody>
      </p:sp>
      <p:sp>
        <p:nvSpPr>
          <p:cNvPr id="22" name="Text Box 18"/>
          <p:cNvSpPr txBox="1">
            <a:spLocks noChangeArrowheads="1"/>
          </p:cNvSpPr>
          <p:nvPr/>
        </p:nvSpPr>
        <p:spPr bwMode="auto">
          <a:xfrm>
            <a:off x="2124075" y="5616575"/>
            <a:ext cx="36718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b="1"/>
              <a:t>Adenozin difosfat (ADP)</a:t>
            </a:r>
          </a:p>
        </p:txBody>
      </p:sp>
      <p:sp>
        <p:nvSpPr>
          <p:cNvPr id="23" name="Text Box 19"/>
          <p:cNvSpPr txBox="1">
            <a:spLocks noChangeArrowheads="1"/>
          </p:cNvSpPr>
          <p:nvPr/>
        </p:nvSpPr>
        <p:spPr bwMode="auto">
          <a:xfrm>
            <a:off x="2195513" y="6415088"/>
            <a:ext cx="48958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b="1"/>
              <a:t>Adenozin trifosfat (ATP)</a:t>
            </a:r>
          </a:p>
        </p:txBody>
      </p:sp>
      <p:sp>
        <p:nvSpPr>
          <p:cNvPr id="24" name="23 Altbilgi Yer Tutucusu"/>
          <p:cNvSpPr>
            <a:spLocks noGrp="1"/>
          </p:cNvSpPr>
          <p:nvPr>
            <p:ph type="ftr" sz="quarter" idx="11"/>
          </p:nvPr>
        </p:nvSpPr>
        <p:spPr>
          <a:xfrm>
            <a:off x="6072198" y="6500834"/>
            <a:ext cx="2895600" cy="476250"/>
          </a:xfrm>
        </p:spPr>
        <p:txBody>
          <a:bodyPr/>
          <a:lstStyle/>
          <a:p>
            <a:pPr>
              <a:defRPr/>
            </a:pPr>
            <a:r>
              <a:rPr lang="tr-TR" dirty="0" smtClean="0"/>
              <a:t>www.</a:t>
            </a:r>
            <a:r>
              <a:rPr lang="tr-TR" dirty="0" err="1" smtClean="0"/>
              <a:t>slaytyerim</a:t>
            </a:r>
            <a:r>
              <a:rPr lang="tr-TR" dirty="0" smtClean="0"/>
              <a:t>.com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6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80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20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40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60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80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3000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32000"/>
                            </p:stCondLst>
                            <p:childTnLst>
                              <p:par>
                                <p:cTn id="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34000"/>
                            </p:stCondLst>
                            <p:childTnLst>
                              <p:par>
                                <p:cTn id="7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36000"/>
                            </p:stCondLst>
                            <p:childTnLst>
                              <p:par>
                                <p:cTn id="7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38000"/>
                            </p:stCondLst>
                            <p:childTnLst>
                              <p:par>
                                <p:cTn id="8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/>
      <p:bldP spid="21" grpId="0"/>
      <p:bldP spid="22" grpId="0"/>
      <p:bldP spid="23" grpId="0"/>
    </p:bldLst>
  </p:timing>
</p:sld>
</file>

<file path=ppt/theme/theme1.xml><?xml version="1.0" encoding="utf-8"?>
<a:theme xmlns:a="http://schemas.openxmlformats.org/drawingml/2006/main" name="biyoloji_10-_enerji_cesitleri_ve_atp">
  <a:themeElements>
    <a:clrScheme name="Varsayılan Tasarım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arsayılan Tasarı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arsayılan Tasarım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biyoloji_10-_enerji_cesitleri_ve_atp</Template>
  <TotalTime>3</TotalTime>
  <Words>372</Words>
  <Application>Microsoft Office PowerPoint</Application>
  <PresentationFormat>Ekran Gösterisi (4:3)</PresentationFormat>
  <Paragraphs>113</Paragraphs>
  <Slides>15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23" baseType="lpstr">
      <vt:lpstr>Arial</vt:lpstr>
      <vt:lpstr>Calibri</vt:lpstr>
      <vt:lpstr>Georgia</vt:lpstr>
      <vt:lpstr>Monotype Corsiva</vt:lpstr>
      <vt:lpstr>Verdana</vt:lpstr>
      <vt:lpstr>Tahoma</vt:lpstr>
      <vt:lpstr>Times New Roman</vt:lpstr>
      <vt:lpstr>biyoloji_10-_enerji_cesitleri_ve_atp</vt:lpstr>
      <vt:lpstr>Slayt 1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  <vt:lpstr>Slayt 11</vt:lpstr>
      <vt:lpstr>Slayt 12</vt:lpstr>
      <vt:lpstr>Slayt 13</vt:lpstr>
      <vt:lpstr>Slayt 14</vt:lpstr>
      <vt:lpstr>Slayt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User</dc:creator>
  <cp:lastModifiedBy>User</cp:lastModifiedBy>
  <cp:revision>1</cp:revision>
  <dcterms:created xsi:type="dcterms:W3CDTF">2016-01-05T00:15:58Z</dcterms:created>
  <dcterms:modified xsi:type="dcterms:W3CDTF">2016-01-05T00:19:22Z</dcterms:modified>
</cp:coreProperties>
</file>