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74" r:id="rId2"/>
    <p:sldId id="275" r:id="rId3"/>
    <p:sldId id="276" r:id="rId4"/>
    <p:sldId id="277" r:id="rId5"/>
    <p:sldId id="278" r:id="rId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50000" saltData="YRyhUwXDmiER1EejGwKCVw" hashData="HbGKDEV9yrUXANRN9BrSYvli1oQ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FF00"/>
    <a:srgbClr val="DC4ED9"/>
    <a:srgbClr val="0D35B3"/>
    <a:srgbClr val="F01504"/>
    <a:srgbClr val="000000"/>
    <a:srgbClr val="847ED0"/>
    <a:srgbClr val="F8E9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6" autoAdjust="0"/>
    <p:restoredTop sz="96376" autoAdjust="0"/>
  </p:normalViewPr>
  <p:slideViewPr>
    <p:cSldViewPr>
      <p:cViewPr>
        <p:scale>
          <a:sx n="66" d="100"/>
          <a:sy n="66" d="100"/>
        </p:scale>
        <p:origin x="-151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DDF9105-CE85-487D-876F-9426949E6AC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B2F58-8EEA-4A4D-BC62-5973E918D80E}" type="slidenum">
              <a:rPr lang="tr-TR" smtClean="0"/>
              <a:pPr>
                <a:defRPr/>
              </a:pPr>
              <a:t>‹#›</a:t>
            </a:fld>
            <a:endParaRPr lang="tr-TR" sz="140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73666-2EC6-42F2-A5BE-BB4CEF5DA1BE}" type="slidenum">
              <a:rPr lang="tr-TR" smtClean="0"/>
              <a:pPr>
                <a:defRPr/>
              </a:pPr>
              <a:t>‹#›</a:t>
            </a:fld>
            <a:endParaRPr lang="tr-TR" sz="140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6509D6A-7DB2-49E1-98D4-4676D97E8974}" type="slidenum">
              <a:rPr lang="tr-TR" smtClean="0"/>
              <a:pPr>
                <a:defRPr/>
              </a:pPr>
              <a:t>‹#›</a:t>
            </a:fld>
            <a:endParaRPr lang="tr-TR" sz="140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2782D-B37B-4839-87C4-2EE064A17093}" type="slidenum">
              <a:rPr lang="tr-TR" smtClean="0"/>
              <a:pPr>
                <a:defRPr/>
              </a:pPr>
              <a:t>‹#›</a:t>
            </a:fld>
            <a:endParaRPr lang="tr-TR" sz="1400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D776-2147-4626-8990-A78C027E5824}" type="slidenum">
              <a:rPr lang="tr-TR" smtClean="0"/>
              <a:pPr>
                <a:defRPr/>
              </a:pPr>
              <a:t>‹#›</a:t>
            </a:fld>
            <a:endParaRPr lang="tr-TR" sz="140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A07FB6BD-6786-4BC2-957A-F1F72D1194B2}" type="slidenum">
              <a:rPr lang="tr-TR" smtClean="0"/>
              <a:pPr>
                <a:defRPr/>
              </a:pPr>
              <a:t>‹#›</a:t>
            </a:fld>
            <a:endParaRPr lang="tr-TR" sz="140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49DCC-C79F-4F60-8ACC-10F6F2705E4D}" type="slidenum">
              <a:rPr lang="tr-TR" smtClean="0"/>
              <a:pPr>
                <a:defRPr/>
              </a:pPr>
              <a:t>‹#›</a:t>
            </a:fld>
            <a:endParaRPr lang="tr-TR" sz="140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2181A-2284-4D5D-9481-42906EBBB2D3}" type="slidenum">
              <a:rPr lang="tr-TR" smtClean="0"/>
              <a:pPr>
                <a:defRPr/>
              </a:pPr>
              <a:t>‹#›</a:t>
            </a:fld>
            <a:endParaRPr lang="tr-TR" sz="140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1DE17-B7B6-4DFA-A47E-BA7302B8F9FC}" type="slidenum">
              <a:rPr lang="tr-TR" smtClean="0"/>
              <a:pPr>
                <a:defRPr/>
              </a:pPr>
              <a:t>‹#›</a:t>
            </a:fld>
            <a:endParaRPr lang="tr-TR" sz="140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E4278-D707-4C71-AB76-4769D149E250}" type="slidenum">
              <a:rPr lang="tr-TR" smtClean="0"/>
              <a:pPr>
                <a:defRPr/>
              </a:pPr>
              <a:t>‹#›</a:t>
            </a:fld>
            <a:endParaRPr lang="tr-TR" sz="1400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47F4012-7E48-4258-BC59-E2DBBA1A7BDA}" type="slidenum">
              <a:rPr lang="tr-TR" smtClean="0"/>
              <a:pPr>
                <a:defRPr/>
              </a:pPr>
              <a:t>‹#›</a:t>
            </a:fld>
            <a:endParaRPr lang="tr-TR" sz="1400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med">
    <p:blind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C:\ZAFER%20ZENG&#304;N\&#214;SS%20B&#304;YOLOJ&#304;%20G&#214;RSEL%20D&#214;K&#220;MANLAR\&#214;SS%20B&#304;YOLOJ&#304;%20PPT%20SUNUMLARI\B&#304;YOLOJ&#304;%20-%20FEN%201\CANLILARIN%20SINIFLANDIRILMASI%20%7bPPT%7d\03%20-%20CANLILARIN%20SINIFLANDIRILMASI%20-%20PROT&#304;STALAR%20ALEM&#304;\S&#305;n&#305;fland&#305;rma-Amip%20Hareket.MOV" TargetMode="External"/><Relationship Id="rId5" Type="http://schemas.openxmlformats.org/officeDocument/2006/relationships/hyperlink" Target="file:///C:\ZAFER%20ZENG&#304;N\&#214;SS%20B&#304;YOLOJ&#304;%20G&#214;RSEL%20D&#214;K&#220;MANLAR\&#214;SS%20B&#304;YOLOJ&#304;%20PPT%20SUNUMLARI\B&#304;YOLOJ&#304;%20-%20FEN%201\CANLILARIN%20SINIFLANDIRILMASI%20%7bPPT%7d\03%20-%20CANLILARIN%20SINIFLANDIRILMASI%20-%20PROT&#304;STALAR%20ALEM&#304;\S&#305;n&#305;fland&#305;rma-Amip%20Fagositoz%202.MOV" TargetMode="Externa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hyperlink" Target="file:///C:\ZAFER%20ZENG&#304;N\&#214;SS%20B&#304;YOLOJ&#304;%20G&#214;RSEL%20D&#214;K&#220;MANLAR\&#214;SS%20B&#304;YOLOJ&#304;%20PPT%20SUNUMLARI\B&#304;YOLOJ&#304;%20-%20FEN%201\CANLILARIN%20SINIFLANDIRILMASI%20%7bPPT%7d\03%20-%20CANLILARIN%20SINIFLANDIRILMASI%20-%20PROT&#304;STALAR%20ALEM&#304;\S&#305;n&#305;fland&#305;rma-Paramecium.M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laytyerim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6776" y="6143644"/>
            <a:ext cx="539750" cy="360363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19460" name="WordArt 9"/>
          <p:cNvSpPr>
            <a:spLocks noChangeArrowheads="1" noChangeShapeType="1" noTextEdit="1"/>
          </p:cNvSpPr>
          <p:nvPr/>
        </p:nvSpPr>
        <p:spPr bwMode="auto">
          <a:xfrm rot="-1474525">
            <a:off x="1527175" y="-100013"/>
            <a:ext cx="10177463" cy="3644901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tr-TR" sz="6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140000" scaled="1"/>
                </a:gradFill>
                <a:latin typeface="Impact"/>
              </a:rPr>
              <a:t>Canlıların Sınıflandırılması</a:t>
            </a:r>
          </a:p>
          <a:p>
            <a:pPr algn="ctr"/>
            <a:r>
              <a:rPr lang="tr-TR" sz="6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140000" scaled="1"/>
                </a:gradFill>
                <a:latin typeface="Impact"/>
              </a:rPr>
              <a:t>Protistalar</a:t>
            </a:r>
          </a:p>
        </p:txBody>
      </p:sp>
      <p:pic>
        <p:nvPicPr>
          <p:cNvPr id="5" name="Picture 21" descr="00000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357694"/>
            <a:ext cx="3227387" cy="9112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85852" y="1428736"/>
            <a:ext cx="7000924" cy="64633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tr-TR" sz="3600" b="1" dirty="0">
                <a:solidFill>
                  <a:schemeClr val="bg1"/>
                </a:solidFill>
                <a:latin typeface="FormalScrp421 BT" pitchFamily="66" charset="0"/>
              </a:rPr>
              <a:t>Tek Hücreliler </a:t>
            </a:r>
            <a:r>
              <a:rPr lang="tr-TR" sz="3600" b="1" dirty="0">
                <a:solidFill>
                  <a:schemeClr val="bg1"/>
                </a:solidFill>
                <a:latin typeface="Bahamas" pitchFamily="34" charset="0"/>
              </a:rPr>
              <a:t>(</a:t>
            </a:r>
            <a:r>
              <a:rPr lang="tr-TR" sz="3600" b="1" dirty="0" err="1">
                <a:solidFill>
                  <a:schemeClr val="bg1"/>
                </a:solidFill>
                <a:latin typeface="Bahamas" pitchFamily="34" charset="0"/>
              </a:rPr>
              <a:t>Protista</a:t>
            </a:r>
            <a:r>
              <a:rPr lang="tr-TR" sz="3600" b="1" dirty="0">
                <a:solidFill>
                  <a:schemeClr val="bg1"/>
                </a:solidFill>
                <a:latin typeface="Bahamas" pitchFamily="34" charset="0"/>
              </a:rPr>
              <a:t>)</a:t>
            </a:r>
            <a:r>
              <a:rPr lang="tr-TR" sz="3600" b="1" dirty="0">
                <a:solidFill>
                  <a:schemeClr val="bg1"/>
                </a:solidFill>
                <a:latin typeface="FormalScrp421 BT" pitchFamily="66" charset="0"/>
              </a:rPr>
              <a:t> Alemi</a:t>
            </a:r>
          </a:p>
        </p:txBody>
      </p:sp>
      <p:sp>
        <p:nvSpPr>
          <p:cNvPr id="5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7938"/>
            <a:ext cx="9144000" cy="64633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rgbClr val="FFFF00"/>
                </a:solidFill>
                <a:latin typeface="FormalScrp421 BT" pitchFamily="66" charset="0"/>
              </a:rPr>
              <a:t>Canlıların Sınıflandırılması</a:t>
            </a:r>
          </a:p>
        </p:txBody>
      </p:sp>
      <p:sp>
        <p:nvSpPr>
          <p:cNvPr id="20484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58214" y="6143644"/>
            <a:ext cx="539750" cy="360363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0485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15272" y="6143644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8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70936" y="2614154"/>
            <a:ext cx="3500462" cy="52322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r-TR" sz="2800" b="1" dirty="0">
                <a:solidFill>
                  <a:srgbClr val="000000"/>
                </a:solidFill>
                <a:latin typeface="FormalScrp421 BT" pitchFamily="66" charset="0"/>
              </a:rPr>
              <a:t>Yalancı Ayaklılar</a:t>
            </a:r>
          </a:p>
        </p:txBody>
      </p:sp>
      <p:sp>
        <p:nvSpPr>
          <p:cNvPr id="9" name="AutoShape 2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87714" y="3429000"/>
            <a:ext cx="2198687" cy="52322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2800" b="1" dirty="0">
                <a:solidFill>
                  <a:srgbClr val="000000"/>
                </a:solidFill>
                <a:latin typeface="FormalScrp421 BT" pitchFamily="66" charset="0"/>
              </a:rPr>
              <a:t>Kamçılılar</a:t>
            </a:r>
          </a:p>
        </p:txBody>
      </p:sp>
      <p:sp>
        <p:nvSpPr>
          <p:cNvPr id="10" name="AutoShape 2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8686" y="4171276"/>
            <a:ext cx="2198687" cy="52322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2800" b="1" dirty="0" err="1">
                <a:solidFill>
                  <a:srgbClr val="000000"/>
                </a:solidFill>
                <a:latin typeface="FormalScrp421 BT" pitchFamily="66" charset="0"/>
              </a:rPr>
              <a:t>Silliler</a:t>
            </a:r>
            <a:endParaRPr lang="tr-TR" sz="2800" b="1" dirty="0">
              <a:solidFill>
                <a:srgbClr val="000000"/>
              </a:solidFill>
              <a:latin typeface="FormalScrp421 BT" pitchFamily="66" charset="0"/>
            </a:endParaRPr>
          </a:p>
        </p:txBody>
      </p:sp>
      <p:sp>
        <p:nvSpPr>
          <p:cNvPr id="11" name="AutoShape 2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7554" y="4929198"/>
            <a:ext cx="2198687" cy="52322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2800" b="1" dirty="0">
                <a:solidFill>
                  <a:srgbClr val="000000"/>
                </a:solidFill>
                <a:latin typeface="FormalScrp421 BT" pitchFamily="66" charset="0"/>
              </a:rPr>
              <a:t>Sporlular</a:t>
            </a: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auto">
          <a:xfrm rot="5400000">
            <a:off x="2751124" y="2820984"/>
            <a:ext cx="214313" cy="287337"/>
          </a:xfrm>
          <a:custGeom>
            <a:avLst/>
            <a:gdLst>
              <a:gd name="T0" fmla="*/ 1518894 w 21600"/>
              <a:gd name="T1" fmla="*/ 0 h 21600"/>
              <a:gd name="T2" fmla="*/ 911297 w 21600"/>
              <a:gd name="T3" fmla="*/ 1274113 h 21600"/>
              <a:gd name="T4" fmla="*/ 0 w 21600"/>
              <a:gd name="T5" fmla="*/ 3185463 h 21600"/>
              <a:gd name="T6" fmla="*/ 911297 w 21600"/>
              <a:gd name="T7" fmla="*/ 3822341 h 21600"/>
              <a:gd name="T8" fmla="*/ 1822593 w 21600"/>
              <a:gd name="T9" fmla="*/ 2654408 h 21600"/>
              <a:gd name="T10" fmla="*/ 2126392 w 21600"/>
              <a:gd name="T11" fmla="*/ 127411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13" name="AutoShape 41"/>
          <p:cNvSpPr>
            <a:spLocks noChangeArrowheads="1"/>
          </p:cNvSpPr>
          <p:nvPr/>
        </p:nvSpPr>
        <p:spPr bwMode="auto">
          <a:xfrm rot="5400000">
            <a:off x="2714612" y="3571877"/>
            <a:ext cx="287338" cy="287337"/>
          </a:xfrm>
          <a:custGeom>
            <a:avLst/>
            <a:gdLst>
              <a:gd name="T0" fmla="*/ 2730336 w 21600"/>
              <a:gd name="T1" fmla="*/ 0 h 21600"/>
              <a:gd name="T2" fmla="*/ 1638132 w 21600"/>
              <a:gd name="T3" fmla="*/ 1274113 h 21600"/>
              <a:gd name="T4" fmla="*/ 0 w 21600"/>
              <a:gd name="T5" fmla="*/ 3185463 h 21600"/>
              <a:gd name="T6" fmla="*/ 1638132 w 21600"/>
              <a:gd name="T7" fmla="*/ 3822341 h 21600"/>
              <a:gd name="T8" fmla="*/ 3276265 w 21600"/>
              <a:gd name="T9" fmla="*/ 2654408 h 21600"/>
              <a:gd name="T10" fmla="*/ 3822367 w 21600"/>
              <a:gd name="T11" fmla="*/ 127411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14" name="AutoShape 45"/>
          <p:cNvSpPr>
            <a:spLocks noChangeArrowheads="1"/>
          </p:cNvSpPr>
          <p:nvPr/>
        </p:nvSpPr>
        <p:spPr bwMode="auto">
          <a:xfrm rot="5400000">
            <a:off x="2786049" y="4286257"/>
            <a:ext cx="287338" cy="287337"/>
          </a:xfrm>
          <a:custGeom>
            <a:avLst/>
            <a:gdLst>
              <a:gd name="T0" fmla="*/ 2730336 w 21600"/>
              <a:gd name="T1" fmla="*/ 0 h 21600"/>
              <a:gd name="T2" fmla="*/ 1638132 w 21600"/>
              <a:gd name="T3" fmla="*/ 1274113 h 21600"/>
              <a:gd name="T4" fmla="*/ 0 w 21600"/>
              <a:gd name="T5" fmla="*/ 3185463 h 21600"/>
              <a:gd name="T6" fmla="*/ 1638132 w 21600"/>
              <a:gd name="T7" fmla="*/ 3822341 h 21600"/>
              <a:gd name="T8" fmla="*/ 3276265 w 21600"/>
              <a:gd name="T9" fmla="*/ 2654408 h 21600"/>
              <a:gd name="T10" fmla="*/ 3822367 w 21600"/>
              <a:gd name="T11" fmla="*/ 127411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15" name="AutoShape 46"/>
          <p:cNvSpPr>
            <a:spLocks noChangeArrowheads="1"/>
          </p:cNvSpPr>
          <p:nvPr/>
        </p:nvSpPr>
        <p:spPr bwMode="auto">
          <a:xfrm rot="5400000">
            <a:off x="2786050" y="5072074"/>
            <a:ext cx="287337" cy="287337"/>
          </a:xfrm>
          <a:custGeom>
            <a:avLst/>
            <a:gdLst>
              <a:gd name="T0" fmla="*/ 2730313 w 21600"/>
              <a:gd name="T1" fmla="*/ 0 h 21600"/>
              <a:gd name="T2" fmla="*/ 1638127 w 21600"/>
              <a:gd name="T3" fmla="*/ 1274113 h 21600"/>
              <a:gd name="T4" fmla="*/ 0 w 21600"/>
              <a:gd name="T5" fmla="*/ 3185463 h 21600"/>
              <a:gd name="T6" fmla="*/ 1638127 w 21600"/>
              <a:gd name="T7" fmla="*/ 3822341 h 21600"/>
              <a:gd name="T8" fmla="*/ 3276240 w 21600"/>
              <a:gd name="T9" fmla="*/ 2654408 h 21600"/>
              <a:gd name="T10" fmla="*/ 3822341 w 21600"/>
              <a:gd name="T11" fmla="*/ 127411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" y="765175"/>
            <a:ext cx="9142413" cy="615950"/>
          </a:xfrm>
          <a:prstGeom prst="actionButtonBlank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500" b="1">
                <a:solidFill>
                  <a:srgbClr val="000000"/>
                </a:solidFill>
                <a:latin typeface="FormalScrp421 BT" pitchFamily="66" charset="0"/>
              </a:rPr>
              <a:t>Tek Hücreliler (Protistalar) Alemi</a:t>
            </a:r>
          </a:p>
        </p:txBody>
      </p:sp>
      <p:sp>
        <p:nvSpPr>
          <p:cNvPr id="3" name="Rectangle 9"/>
          <p:cNvSpPr txBox="1">
            <a:spLocks noChangeArrowheads="1"/>
          </p:cNvSpPr>
          <p:nvPr/>
        </p:nvSpPr>
        <p:spPr bwMode="auto">
          <a:xfrm>
            <a:off x="0" y="1484313"/>
            <a:ext cx="529272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2000" b="1" kern="0" dirty="0">
                <a:latin typeface="Bahamas" pitchFamily="34" charset="0"/>
                <a:cs typeface="+mn-cs"/>
              </a:rPr>
              <a:t>Yalancı Ayaklılar: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Besinlerini yakalamada ve hareket etmede yalancı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ayak kullanırlar. Sularda yaşarlar. Parazit yaşayan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türleri vardır. Örneğin; insanda amipli dizanteriye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sebep olan türü vardır. Tatlı sularda yaşayanlarda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boşaltım kofulu bulunur.</a:t>
            </a:r>
            <a:r>
              <a:rPr lang="tr-TR" sz="20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  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endParaRPr lang="tr-TR" sz="3000" b="1" kern="0" dirty="0">
              <a:solidFill>
                <a:schemeClr val="bg1"/>
              </a:solidFill>
              <a:latin typeface="Bahamas" pitchFamily="34" charset="0"/>
              <a:cs typeface="+mn-cs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2000" b="1" kern="0" dirty="0">
                <a:latin typeface="Bahamas" pitchFamily="34" charset="0"/>
                <a:cs typeface="+mn-cs"/>
              </a:rPr>
              <a:t>Kamçılılar: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Hareket organları kamçılarıdır. Kloroplastı bulunan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türleri kedi besinlerini kendileri sentezlerler.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Örneğin; </a:t>
            </a:r>
            <a:r>
              <a:rPr lang="tr-TR" sz="1800" kern="0" dirty="0" err="1">
                <a:solidFill>
                  <a:srgbClr val="DC4ED9"/>
                </a:solidFill>
                <a:latin typeface="Bahamas" pitchFamily="34" charset="0"/>
                <a:cs typeface="+mn-cs"/>
              </a:rPr>
              <a:t>Öğlena</a:t>
            </a: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 tatlı sularda yaşar, boşaltım kofulu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vardır. </a:t>
            </a:r>
            <a:r>
              <a:rPr lang="tr-TR" sz="1800" kern="0" dirty="0" err="1">
                <a:solidFill>
                  <a:srgbClr val="DC4ED9"/>
                </a:solidFill>
                <a:latin typeface="Bahamas" pitchFamily="34" charset="0"/>
                <a:cs typeface="+mn-cs"/>
              </a:rPr>
              <a:t>fotosentz</a:t>
            </a: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 yapabilir. Kamçılarının kök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kısmında ışığa duyarlı göz lekesi bulunur. Bunun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sayesinde ışığın olduğu yere doğru hareket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edebilirler. Kloroplast bulundurup fotosentez yaptığı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için bitkilere, kamçısıyla hareket ettiği için de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hayvanlara benzerler.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ph idx="1"/>
          </p:nvPr>
        </p:nvGraphicFramePr>
        <p:xfrm>
          <a:off x="5219700" y="1411288"/>
          <a:ext cx="3960813" cy="2500312"/>
        </p:xfrm>
        <a:graphic>
          <a:graphicData uri="http://schemas.openxmlformats.org/presentationml/2006/ole">
            <p:oleObj spid="_x0000_s1026" name="Bit Eşlem Resmi" r:id="rId3" imgW="5687219" imgH="3591426" progId="Paint.Picture">
              <p:embed/>
            </p:oleObj>
          </a:graphicData>
        </a:graphic>
      </p:graphicFrame>
      <p:graphicFrame>
        <p:nvGraphicFramePr>
          <p:cNvPr id="1027" name="Object 20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581650" y="4005263"/>
          <a:ext cx="3562350" cy="2519362"/>
        </p:xfrm>
        <a:graphic>
          <a:graphicData uri="http://schemas.openxmlformats.org/presentationml/2006/ole">
            <p:oleObj spid="_x0000_s1027" name="Bit Eşlem Resmi" r:id="rId4" imgW="5590476" imgH="3952381" progId="Paint.Picture">
              <p:embed/>
            </p:oleObj>
          </a:graphicData>
        </a:graphic>
      </p:graphicFrame>
      <p:sp>
        <p:nvSpPr>
          <p:cNvPr id="5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" y="-7938"/>
            <a:ext cx="9140825" cy="720726"/>
          </a:xfrm>
          <a:prstGeom prst="actionButtonBlank">
            <a:avLst/>
          </a:prstGeom>
          <a:solidFill>
            <a:srgbClr val="FF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3000" b="1">
                <a:solidFill>
                  <a:srgbClr val="000000"/>
                </a:solidFill>
                <a:latin typeface="FormalScrp421 BT" pitchFamily="66" charset="0"/>
              </a:rPr>
              <a:t>Ökaryotlar Canlılar</a:t>
            </a:r>
          </a:p>
        </p:txBody>
      </p:sp>
      <p:sp>
        <p:nvSpPr>
          <p:cNvPr id="103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1032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1033" name="AutoShape 24">
            <a:hlinkClick r:id="rId5" action="ppaction://program" highlightClick="1"/>
          </p:cNvPr>
          <p:cNvSpPr>
            <a:spLocks noChangeArrowheads="1"/>
          </p:cNvSpPr>
          <p:nvPr/>
        </p:nvSpPr>
        <p:spPr bwMode="auto">
          <a:xfrm>
            <a:off x="4464050" y="3068638"/>
            <a:ext cx="539750" cy="360362"/>
          </a:xfrm>
          <a:prstGeom prst="actionButtonMovie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1034" name="AutoShape 26">
            <a:hlinkClick r:id="rId5" action="ppaction://program" highlightClick="1"/>
          </p:cNvPr>
          <p:cNvSpPr>
            <a:spLocks noChangeArrowheads="1"/>
          </p:cNvSpPr>
          <p:nvPr/>
        </p:nvSpPr>
        <p:spPr bwMode="auto">
          <a:xfrm>
            <a:off x="3600450" y="3068638"/>
            <a:ext cx="539750" cy="360362"/>
          </a:xfrm>
          <a:prstGeom prst="actionButtonMovie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1035" name="Text Box 28"/>
          <p:cNvSpPr txBox="1">
            <a:spLocks noChangeArrowheads="1"/>
          </p:cNvSpPr>
          <p:nvPr/>
        </p:nvSpPr>
        <p:spPr bwMode="auto">
          <a:xfrm>
            <a:off x="3421063" y="3370263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  <a:latin typeface="Bahamas" pitchFamily="34" charset="0"/>
              </a:rPr>
              <a:t> </a:t>
            </a:r>
            <a:r>
              <a:rPr lang="tr-TR" sz="1200">
                <a:solidFill>
                  <a:srgbClr val="000000"/>
                </a:solidFill>
                <a:latin typeface="Bahamas" pitchFamily="34" charset="0"/>
              </a:rPr>
              <a:t>Fagositoz</a:t>
            </a:r>
          </a:p>
        </p:txBody>
      </p:sp>
      <p:sp>
        <p:nvSpPr>
          <p:cNvPr id="1036" name="AutoShape 29">
            <a:hlinkClick r:id="rId6" action="ppaction://program" highlightClick="1"/>
          </p:cNvPr>
          <p:cNvSpPr>
            <a:spLocks noChangeArrowheads="1"/>
          </p:cNvSpPr>
          <p:nvPr/>
        </p:nvSpPr>
        <p:spPr bwMode="auto">
          <a:xfrm>
            <a:off x="2700338" y="3068638"/>
            <a:ext cx="539750" cy="360362"/>
          </a:xfrm>
          <a:prstGeom prst="actionButtonMovie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1037" name="Text Box 30"/>
          <p:cNvSpPr txBox="1">
            <a:spLocks noChangeArrowheads="1"/>
          </p:cNvSpPr>
          <p:nvPr/>
        </p:nvSpPr>
        <p:spPr bwMode="auto">
          <a:xfrm>
            <a:off x="2628900" y="3370263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>
                <a:solidFill>
                  <a:srgbClr val="000000"/>
                </a:solidFill>
                <a:latin typeface="Bahamas" pitchFamily="34" charset="0"/>
              </a:rPr>
              <a:t>  </a:t>
            </a:r>
            <a:r>
              <a:rPr lang="tr-TR" sz="1200">
                <a:solidFill>
                  <a:srgbClr val="000000"/>
                </a:solidFill>
                <a:latin typeface="Bahamas" pitchFamily="34" charset="0"/>
              </a:rPr>
              <a:t>Amip</a:t>
            </a:r>
          </a:p>
        </p:txBody>
      </p:sp>
      <p:sp>
        <p:nvSpPr>
          <p:cNvPr id="1038" name="Text Box 31"/>
          <p:cNvSpPr txBox="1">
            <a:spLocks noChangeArrowheads="1"/>
          </p:cNvSpPr>
          <p:nvPr/>
        </p:nvSpPr>
        <p:spPr bwMode="auto">
          <a:xfrm>
            <a:off x="4284663" y="3370263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  <a:latin typeface="Bahamas" pitchFamily="34" charset="0"/>
              </a:rPr>
              <a:t> </a:t>
            </a:r>
            <a:r>
              <a:rPr lang="tr-TR" sz="1200">
                <a:solidFill>
                  <a:srgbClr val="000000"/>
                </a:solidFill>
                <a:latin typeface="Bahamas" pitchFamily="34" charset="0"/>
              </a:rPr>
              <a:t>Fagositoz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052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0" y="0"/>
            <a:ext cx="47879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2000" b="1" kern="0" dirty="0" err="1">
                <a:latin typeface="Bahamas" pitchFamily="34" charset="0"/>
                <a:cs typeface="+mn-cs"/>
              </a:rPr>
              <a:t>Silliler</a:t>
            </a:r>
            <a:r>
              <a:rPr lang="tr-TR" sz="2000" b="1" kern="0" dirty="0">
                <a:latin typeface="Bahamas" pitchFamily="34" charset="0"/>
                <a:cs typeface="+mn-cs"/>
              </a:rPr>
              <a:t>: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 err="1">
                <a:solidFill>
                  <a:srgbClr val="DC4ED9"/>
                </a:solidFill>
                <a:latin typeface="Bahamas" pitchFamily="34" charset="0"/>
                <a:cs typeface="+mn-cs"/>
              </a:rPr>
              <a:t>Siller</a:t>
            </a: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, canlının hareketini sağlar. Boşaltım 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kofulu; hücre içindeki fazla suyu hücre dışına 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atarak </a:t>
            </a:r>
            <a:r>
              <a:rPr lang="tr-TR" sz="1800" kern="0" dirty="0" err="1">
                <a:solidFill>
                  <a:srgbClr val="DC4ED9"/>
                </a:solidFill>
                <a:latin typeface="Bahamas" pitchFamily="34" charset="0"/>
                <a:cs typeface="+mn-cs"/>
              </a:rPr>
              <a:t>osmotik</a:t>
            </a: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 dengeyi sağlar. İki çekirdeği 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vardır. Büyük çekirdek, hücre metabolizmasını 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Küçük çekirdek ise, hücrenin bölünmesini 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düzenler. </a:t>
            </a:r>
            <a:r>
              <a:rPr lang="tr-TR" sz="1800" kern="0" dirty="0" err="1">
                <a:solidFill>
                  <a:srgbClr val="DC4ED9"/>
                </a:solidFill>
                <a:latin typeface="Bahamas" pitchFamily="34" charset="0"/>
                <a:cs typeface="+mn-cs"/>
              </a:rPr>
              <a:t>Trikosist</a:t>
            </a: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 iğneleri; düşmana karşı 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savunmayı sağlar. Dış kısımlarında </a:t>
            </a:r>
            <a:r>
              <a:rPr lang="tr-TR" sz="1800" kern="0" dirty="0" err="1">
                <a:solidFill>
                  <a:srgbClr val="DC4ED9"/>
                </a:solidFill>
                <a:latin typeface="Bahamas" pitchFamily="34" charset="0"/>
                <a:cs typeface="+mn-cs"/>
              </a:rPr>
              <a:t>pelikula</a:t>
            </a: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 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denilen bir tabaka bulundururlar.  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endParaRPr lang="tr-TR" sz="1800" kern="0" dirty="0">
              <a:solidFill>
                <a:srgbClr val="DC4ED9"/>
              </a:solidFill>
              <a:latin typeface="Bahamas" pitchFamily="34" charset="0"/>
              <a:cs typeface="+mn-cs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2000" b="1" kern="0" dirty="0">
                <a:latin typeface="Bahamas" pitchFamily="34" charset="0"/>
                <a:cs typeface="+mn-cs"/>
              </a:rPr>
              <a:t>Sporlular: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Birçok türü hayvanlarda parazit olarak yaşar. 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Özel hareket organları yoktur.  En iyi bilenen 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türü İnsanlarda, sıtma hastalığına neden olan 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r>
              <a:rPr lang="tr-TR" sz="1800" kern="0" dirty="0" err="1">
                <a:solidFill>
                  <a:srgbClr val="DC4ED9"/>
                </a:solidFill>
                <a:latin typeface="Bahamas" pitchFamily="34" charset="0"/>
                <a:cs typeface="+mn-cs"/>
              </a:rPr>
              <a:t>Plazmodyum</a:t>
            </a: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 </a:t>
            </a:r>
            <a:r>
              <a:rPr lang="tr-TR" sz="1800" kern="0" dirty="0" err="1">
                <a:solidFill>
                  <a:srgbClr val="DC4ED9"/>
                </a:solidFill>
                <a:latin typeface="Bahamas" pitchFamily="34" charset="0"/>
                <a:cs typeface="+mn-cs"/>
              </a:rPr>
              <a:t>malaria’dır</a:t>
            </a:r>
            <a:r>
              <a:rPr lang="tr-TR" sz="1800" kern="0" dirty="0">
                <a:solidFill>
                  <a:srgbClr val="DC4ED9"/>
                </a:solidFill>
                <a:latin typeface="Bahamas" pitchFamily="34" charset="0"/>
                <a:cs typeface="+mn-cs"/>
              </a:rPr>
              <a:t>.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endParaRPr lang="tr-TR" sz="1800" kern="0" dirty="0">
              <a:solidFill>
                <a:srgbClr val="DC4ED9"/>
              </a:solidFill>
              <a:latin typeface="Bahamas" pitchFamily="34" charset="0"/>
              <a:cs typeface="+mn-cs"/>
            </a:endParaRP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ph idx="1"/>
          </p:nvPr>
        </p:nvGraphicFramePr>
        <p:xfrm>
          <a:off x="5073199" y="376462"/>
          <a:ext cx="3929089" cy="3954468"/>
        </p:xfrm>
        <a:graphic>
          <a:graphicData uri="http://schemas.openxmlformats.org/presentationml/2006/ole">
            <p:oleObj spid="_x0000_s2050" name="Bit Eşlem Resmi" r:id="rId3" imgW="5068007" imgH="2914286" progId="Paint.Picture">
              <p:embed/>
            </p:oleObj>
          </a:graphicData>
        </a:graphic>
      </p:graphicFrame>
      <p:sp>
        <p:nvSpPr>
          <p:cNvPr id="2054" name="AutoShape 10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6143636" y="6072206"/>
            <a:ext cx="539750" cy="360362"/>
          </a:xfrm>
          <a:prstGeom prst="actionButtonMovie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6786578" y="4857760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dirty="0">
                <a:solidFill>
                  <a:schemeClr val="bg1"/>
                </a:solidFill>
                <a:latin typeface="Bahamas" pitchFamily="34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Bahamas" pitchFamily="34" charset="0"/>
              </a:rPr>
              <a:t>Paramesyum</a:t>
            </a:r>
            <a:endParaRPr lang="tr-TR" sz="1200" dirty="0">
              <a:solidFill>
                <a:schemeClr val="bg1"/>
              </a:solidFill>
              <a:latin typeface="Bahamas" pitchFamily="34" charset="0"/>
            </a:endParaRPr>
          </a:p>
        </p:txBody>
      </p:sp>
    </p:spTree>
  </p:cSld>
  <p:clrMapOvr>
    <a:masterClrMapping/>
  </p:clrMapOvr>
  <p:transition spd="med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 descr="00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357298"/>
            <a:ext cx="6667500" cy="3429000"/>
          </a:xfrm>
          <a:prstGeom prst="rect">
            <a:avLst/>
          </a:prstGeom>
          <a:noFill/>
        </p:spPr>
      </p:pic>
      <p:pic>
        <p:nvPicPr>
          <p:cNvPr id="155653" name="Picture 5" descr="00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00042"/>
            <a:ext cx="1190625" cy="666750"/>
          </a:xfrm>
          <a:prstGeom prst="rect">
            <a:avLst/>
          </a:prstGeom>
          <a:noFill/>
        </p:spPr>
      </p:pic>
      <p:pic>
        <p:nvPicPr>
          <p:cNvPr id="155656" name="Picture 8" descr="0000003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5373688"/>
            <a:ext cx="8836025" cy="1062037"/>
          </a:xfrm>
          <a:prstGeom prst="rect">
            <a:avLst/>
          </a:prstGeom>
          <a:noFill/>
        </p:spPr>
      </p:pic>
      <p:pic>
        <p:nvPicPr>
          <p:cNvPr id="155657" name="Picture 9" descr="Çıkış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6550" y="6483350"/>
            <a:ext cx="742950" cy="2889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556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</TotalTime>
  <Words>212</Words>
  <Application>Microsoft PowerPoint</Application>
  <PresentationFormat>Ekran Gösterisi (4:3)</PresentationFormat>
  <Paragraphs>46</Paragraphs>
  <Slides>5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3" baseType="lpstr">
      <vt:lpstr>Arial</vt:lpstr>
      <vt:lpstr>Times New Roman</vt:lpstr>
      <vt:lpstr>Wingdings</vt:lpstr>
      <vt:lpstr>Calibri</vt:lpstr>
      <vt:lpstr>FormalScrp421 BT</vt:lpstr>
      <vt:lpstr>Bahamas</vt:lpstr>
      <vt:lpstr>Gezinti</vt:lpstr>
      <vt:lpstr>Bit Eşlem Resmi</vt:lpstr>
      <vt:lpstr>Slayt 1</vt:lpstr>
      <vt:lpstr>Slayt 2</vt:lpstr>
      <vt:lpstr>Slayt 3</vt:lpstr>
      <vt:lpstr>Slayt 4</vt:lpstr>
      <vt:lpstr>Slayt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1</cp:revision>
  <dcterms:created xsi:type="dcterms:W3CDTF">2016-01-05T00:33:29Z</dcterms:created>
  <dcterms:modified xsi:type="dcterms:W3CDTF">2016-01-05T00:40:37Z</dcterms:modified>
</cp:coreProperties>
</file>