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74" r:id="rId2"/>
    <p:sldId id="275" r:id="rId3"/>
    <p:sldId id="273" r:id="rId4"/>
    <p:sldId id="266" r:id="rId5"/>
    <p:sldId id="272" r:id="rId6"/>
    <p:sldId id="267" r:id="rId7"/>
    <p:sldId id="268" r:id="rId8"/>
    <p:sldId id="269" r:id="rId9"/>
    <p:sldId id="270" r:id="rId10"/>
    <p:sldId id="271" r:id="rId11"/>
    <p:sldId id="276" r:id="rId12"/>
    <p:sldId id="277" r:id="rId13"/>
  </p:sldIdLst>
  <p:sldSz cx="9144000" cy="6858000" type="screen4x3"/>
  <p:notesSz cx="6858000" cy="9144000"/>
  <p:defaultTextStyle>
    <a:defPPr>
      <a:defRPr lang="tr-TR"/>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vyrZ/XxfVuXkLzoDg9m0Ng" hashData="Ya4k2DBSywAY09VgxCRKO80atHI"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00FF00"/>
    <a:srgbClr val="DC4ED9"/>
    <a:srgbClr val="0D35B3"/>
    <a:srgbClr val="F01504"/>
    <a:srgbClr val="000000"/>
    <a:srgbClr val="847ED0"/>
    <a:srgbClr val="F8E9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26" autoAdjust="0"/>
    <p:restoredTop sz="96376" autoAdjust="0"/>
  </p:normalViewPr>
  <p:slideViewPr>
    <p:cSldViewPr>
      <p:cViewPr varScale="1">
        <p:scale>
          <a:sx n="70" d="100"/>
          <a:sy n="70" d="100"/>
        </p:scale>
        <p:origin x="-13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p:txBody>
          <a:bodyPr/>
          <a:lstStyle/>
          <a:p>
            <a:pPr>
              <a:defRPr/>
            </a:pPr>
            <a:endParaRPr lang="tr-TR"/>
          </a:p>
        </p:txBody>
      </p:sp>
      <p:sp>
        <p:nvSpPr>
          <p:cNvPr id="27" name="26 Slayt Numarası Yer Tutucusu"/>
          <p:cNvSpPr>
            <a:spLocks noGrp="1"/>
          </p:cNvSpPr>
          <p:nvPr>
            <p:ph type="sldNum" sz="quarter" idx="12"/>
          </p:nvPr>
        </p:nvSpPr>
        <p:spPr/>
        <p:txBody>
          <a:bodyPr/>
          <a:lstStyle/>
          <a:p>
            <a:pPr>
              <a:defRPr/>
            </a:pPr>
            <a:fld id="{04F95DE5-4E09-4F79-8B20-ED58CD932291}"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E3E8DBD8-3EC9-462F-99B3-CBABDCE7A48A}"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A3949BC7-33B0-4C78-8062-B2117057F374}"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1066800" y="838200"/>
            <a:ext cx="7772400" cy="11430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1066800" y="21018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029200" y="21018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1066800" y="42354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5029200" y="42354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dt" sz="half" idx="10"/>
          </p:nvPr>
        </p:nvSpPr>
        <p:spPr/>
        <p:txBody>
          <a:bodyPr/>
          <a:lstStyle>
            <a:lvl1pPr>
              <a:defRPr/>
            </a:lvl1pPr>
          </a:lstStyle>
          <a:p>
            <a:pPr>
              <a:defRPr/>
            </a:pPr>
            <a:endParaRPr lang="tr-TR"/>
          </a:p>
        </p:txBody>
      </p:sp>
      <p:sp>
        <p:nvSpPr>
          <p:cNvPr id="8" name="Rectangle 8"/>
          <p:cNvSpPr>
            <a:spLocks noGrp="1" noChangeArrowheads="1"/>
          </p:cNvSpPr>
          <p:nvPr>
            <p:ph type="ftr" sz="quarter" idx="11"/>
          </p:nvPr>
        </p:nvSpPr>
        <p:spPr/>
        <p:txBody>
          <a:bodyPr/>
          <a:lstStyle>
            <a:lvl1pPr>
              <a:defRPr/>
            </a:lvl1pPr>
          </a:lstStyle>
          <a:p>
            <a:pPr>
              <a:defRPr/>
            </a:pPr>
            <a:endParaRPr lang="tr-TR"/>
          </a:p>
        </p:txBody>
      </p:sp>
      <p:sp>
        <p:nvSpPr>
          <p:cNvPr id="9" name="Rectangle 11"/>
          <p:cNvSpPr>
            <a:spLocks noGrp="1" noChangeArrowheads="1"/>
          </p:cNvSpPr>
          <p:nvPr>
            <p:ph type="sldNum" sz="quarter" idx="12"/>
          </p:nvPr>
        </p:nvSpPr>
        <p:spPr/>
        <p:txBody>
          <a:bodyPr/>
          <a:lstStyle>
            <a:lvl1pPr>
              <a:defRPr/>
            </a:lvl1pPr>
          </a:lstStyle>
          <a:p>
            <a:pPr>
              <a:defRPr/>
            </a:pPr>
            <a:fld id="{6C5BCF1E-07BE-4291-B913-31ED239467A3}" type="slidenum">
              <a:rPr lang="tr-TR"/>
              <a:pPr>
                <a:defRPr/>
              </a:pPr>
              <a:t>‹#›</a:t>
            </a:fld>
            <a:endParaRPr lang="tr-TR" sz="1400"/>
          </a:p>
        </p:txBody>
      </p:sp>
    </p:spTree>
  </p:cSld>
  <p:clrMapOvr>
    <a:masterClrMapping/>
  </p:clrMapOvr>
  <p:transition spd="med" advClick="0">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38200"/>
            <a:ext cx="77724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029200" y="21018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5029200" y="42354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7"/>
          <p:cNvSpPr>
            <a:spLocks noGrp="1" noChangeArrowheads="1"/>
          </p:cNvSpPr>
          <p:nvPr>
            <p:ph type="dt" sz="half" idx="10"/>
          </p:nvPr>
        </p:nvSpPr>
        <p:spPr/>
        <p:txBody>
          <a:bodyPr/>
          <a:lstStyle>
            <a:lvl1pPr>
              <a:defRPr/>
            </a:lvl1pPr>
          </a:lstStyle>
          <a:p>
            <a:pPr>
              <a:defRPr/>
            </a:pPr>
            <a:endParaRPr lang="tr-TR"/>
          </a:p>
        </p:txBody>
      </p:sp>
      <p:sp>
        <p:nvSpPr>
          <p:cNvPr id="7" name="Rectangle 8"/>
          <p:cNvSpPr>
            <a:spLocks noGrp="1" noChangeArrowheads="1"/>
          </p:cNvSpPr>
          <p:nvPr>
            <p:ph type="ftr" sz="quarter" idx="11"/>
          </p:nvPr>
        </p:nvSpPr>
        <p:spPr/>
        <p:txBody>
          <a:bodyPr/>
          <a:lstStyle>
            <a:lvl1pPr>
              <a:defRPr/>
            </a:lvl1pPr>
          </a:lstStyle>
          <a:p>
            <a:pPr>
              <a:defRPr/>
            </a:pPr>
            <a:endParaRPr lang="tr-TR"/>
          </a:p>
        </p:txBody>
      </p:sp>
      <p:sp>
        <p:nvSpPr>
          <p:cNvPr id="8" name="Rectangle 11"/>
          <p:cNvSpPr>
            <a:spLocks noGrp="1" noChangeArrowheads="1"/>
          </p:cNvSpPr>
          <p:nvPr>
            <p:ph type="sldNum" sz="quarter" idx="12"/>
          </p:nvPr>
        </p:nvSpPr>
        <p:spPr/>
        <p:txBody>
          <a:bodyPr/>
          <a:lstStyle>
            <a:lvl1pPr>
              <a:defRPr/>
            </a:lvl1pPr>
          </a:lstStyle>
          <a:p>
            <a:pPr>
              <a:defRPr/>
            </a:pPr>
            <a:fld id="{DFF51503-5E0B-465A-83B5-3A6301602DD4}" type="slidenum">
              <a:rPr lang="tr-TR"/>
              <a:pPr>
                <a:defRPr/>
              </a:pPr>
              <a:t>‹#›</a:t>
            </a:fld>
            <a:endParaRPr lang="tr-TR" sz="1400"/>
          </a:p>
        </p:txBody>
      </p:sp>
    </p:spTree>
  </p:cSld>
  <p:clrMapOvr>
    <a:masterClrMapping/>
  </p:clrMapOvr>
  <p:transition spd="med" advClick="0">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066800" y="838200"/>
            <a:ext cx="7772400" cy="53784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7"/>
          <p:cNvSpPr>
            <a:spLocks noGrp="1" noChangeArrowheads="1"/>
          </p:cNvSpPr>
          <p:nvPr>
            <p:ph type="dt" sz="half" idx="10"/>
          </p:nvPr>
        </p:nvSpPr>
        <p:spPr/>
        <p:txBody>
          <a:bodyPr/>
          <a:lstStyle>
            <a:lvl1pPr>
              <a:defRPr/>
            </a:lvl1pPr>
          </a:lstStyle>
          <a:p>
            <a:pPr>
              <a:defRPr/>
            </a:pPr>
            <a:endParaRPr lang="tr-TR"/>
          </a:p>
        </p:txBody>
      </p:sp>
      <p:sp>
        <p:nvSpPr>
          <p:cNvPr id="4" name="Rectangle 8"/>
          <p:cNvSpPr>
            <a:spLocks noGrp="1" noChangeArrowheads="1"/>
          </p:cNvSpPr>
          <p:nvPr>
            <p:ph type="ftr" sz="quarter" idx="11"/>
          </p:nvPr>
        </p:nvSpPr>
        <p:spPr/>
        <p:txBody>
          <a:bodyPr/>
          <a:lstStyle>
            <a:lvl1pPr>
              <a:defRPr/>
            </a:lvl1pPr>
          </a:lstStyle>
          <a:p>
            <a:pPr>
              <a:defRPr/>
            </a:pPr>
            <a:endParaRPr lang="tr-TR"/>
          </a:p>
        </p:txBody>
      </p:sp>
      <p:sp>
        <p:nvSpPr>
          <p:cNvPr id="5" name="Rectangle 11"/>
          <p:cNvSpPr>
            <a:spLocks noGrp="1" noChangeArrowheads="1"/>
          </p:cNvSpPr>
          <p:nvPr>
            <p:ph type="sldNum" sz="quarter" idx="12"/>
          </p:nvPr>
        </p:nvSpPr>
        <p:spPr/>
        <p:txBody>
          <a:bodyPr/>
          <a:lstStyle>
            <a:lvl1pPr>
              <a:defRPr/>
            </a:lvl1pPr>
          </a:lstStyle>
          <a:p>
            <a:pPr>
              <a:defRPr/>
            </a:pPr>
            <a:fld id="{8F69445E-2ECB-4A61-922E-5A277625269F}" type="slidenum">
              <a:rPr lang="tr-TR"/>
              <a:pPr>
                <a:defRPr/>
              </a:pPr>
              <a:t>‹#›</a:t>
            </a:fld>
            <a:endParaRPr lang="tr-TR" sz="1400"/>
          </a:p>
        </p:txBody>
      </p:sp>
    </p:spTree>
  </p:cSld>
  <p:clrMapOvr>
    <a:masterClrMapping/>
  </p:clrMapOvr>
  <p:transition spd="med" advClick="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141F091-FDDA-4179-ADC4-674069356C63}"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42F586AB-DCF0-48EF-B2F1-293C49F9E9CC}" type="slidenum">
              <a:rPr lang="tr-TR" smtClean="0"/>
              <a:pPr>
                <a:defRPr/>
              </a:pPr>
              <a:t>‹#›</a:t>
            </a:fld>
            <a:endParaRPr lang="tr-TR" sz="1400"/>
          </a:p>
        </p:txBody>
      </p:sp>
    </p:spTree>
  </p:cSld>
  <p:clrMapOvr>
    <a:overrideClrMapping bg1="dk1" tx1="lt1" bg2="dk2" tx2="lt2" accent1="accent1" accent2="accent2" accent3="accent3" accent4="accent4" accent5="accent5" accent6="accent6" hlink="hlink" folHlink="folHlink"/>
  </p:clrMapOvr>
  <p:transition spd="med">
    <p:blind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ADA0CDA-AB46-40CF-B70B-C7FCB7B12BD9}"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endParaRPr lang="tr-TR"/>
          </a:p>
        </p:txBody>
      </p:sp>
      <p:sp>
        <p:nvSpPr>
          <p:cNvPr id="8" name="7 Altbilgi Yer Tutucusu"/>
          <p:cNvSpPr>
            <a:spLocks noGrp="1"/>
          </p:cNvSpPr>
          <p:nvPr>
            <p:ph type="ftr" sz="quarter" idx="11"/>
          </p:nvPr>
        </p:nvSpPr>
        <p:spPr/>
        <p:txBody>
          <a:bodyPr/>
          <a:lstStyle/>
          <a:p>
            <a:pPr>
              <a:defRPr/>
            </a:pPr>
            <a:endParaRPr lang="tr-TR"/>
          </a:p>
        </p:txBody>
      </p:sp>
      <p:sp>
        <p:nvSpPr>
          <p:cNvPr id="9" name="8 Slayt Numarası Yer Tutucusu"/>
          <p:cNvSpPr>
            <a:spLocks noGrp="1"/>
          </p:cNvSpPr>
          <p:nvPr>
            <p:ph type="sldNum" sz="quarter" idx="12"/>
          </p:nvPr>
        </p:nvSpPr>
        <p:spPr/>
        <p:txBody>
          <a:bodyPr/>
          <a:lstStyle/>
          <a:p>
            <a:pPr>
              <a:defRPr/>
            </a:pPr>
            <a:fld id="{4B37C45C-E96B-4F11-90B3-55198666F4EB}"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E7821BE7-4385-4629-85DD-690D3E5B2471}"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endParaRPr lang="tr-TR"/>
          </a:p>
        </p:txBody>
      </p:sp>
      <p:sp>
        <p:nvSpPr>
          <p:cNvPr id="3" name="2 Altbilgi Yer Tutucusu"/>
          <p:cNvSpPr>
            <a:spLocks noGrp="1"/>
          </p:cNvSpPr>
          <p:nvPr>
            <p:ph type="ftr" sz="quarter" idx="11"/>
          </p:nvPr>
        </p:nvSpPr>
        <p:spPr/>
        <p:txBody>
          <a:bodyPr/>
          <a:lstStyle/>
          <a:p>
            <a:pPr>
              <a:defRPr/>
            </a:pPr>
            <a:endParaRPr lang="tr-TR"/>
          </a:p>
        </p:txBody>
      </p:sp>
      <p:sp>
        <p:nvSpPr>
          <p:cNvPr id="4" name="3 Slayt Numarası Yer Tutucusu"/>
          <p:cNvSpPr>
            <a:spLocks noGrp="1"/>
          </p:cNvSpPr>
          <p:nvPr>
            <p:ph type="sldNum" sz="quarter" idx="12"/>
          </p:nvPr>
        </p:nvSpPr>
        <p:spPr/>
        <p:txBody>
          <a:bodyPr/>
          <a:lstStyle/>
          <a:p>
            <a:pPr>
              <a:defRPr/>
            </a:pPr>
            <a:fld id="{09395307-3711-48BD-AA74-38D7954227C6}"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6A77E09F-0226-4941-8281-0C712AD6C395}" type="slidenum">
              <a:rPr lang="tr-TR" smtClean="0"/>
              <a:pPr>
                <a:defRPr/>
              </a:pPr>
              <a:t>‹#›</a:t>
            </a:fld>
            <a:endParaRPr lang="tr-TR" sz="1400"/>
          </a:p>
        </p:txBody>
      </p:sp>
    </p:spTree>
  </p:cSld>
  <p:clrMapOvr>
    <a:masterClrMapping/>
  </p:clrMapOvr>
  <p:transition spd="med">
    <p:blind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3690AA9C-753C-4386-88DD-C6D29622769A}" type="slidenum">
              <a:rPr lang="tr-TR" smtClean="0"/>
              <a:pPr>
                <a:defRPr/>
              </a:pPr>
              <a:t>‹#›</a:t>
            </a:fld>
            <a:endParaRPr lang="tr-TR" sz="1400"/>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blind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8F34113-33EC-4AB5-89AA-52D847555098}" type="slidenum">
              <a:rPr lang="tr-TR" smtClean="0"/>
              <a:pPr>
                <a:defRPr/>
              </a:pPr>
              <a:t>‹#›</a:t>
            </a:fld>
            <a:endParaRPr lang="tr-TR" sz="1400"/>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spd="med">
    <p:blinds/>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laytyerim.com/" TargetMode="Externa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1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slide" Target="slide3.x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slide" Target="slide3.xml"/><Relationship Id="rId4" Type="http://schemas.openxmlformats.org/officeDocument/2006/relationships/hyperlink" Target="file:///C:\ZAFER%20ZENG&#304;N\&#214;SS%20B&#304;YOLOJ&#304;%20G&#214;RSEL%20D&#214;K&#220;MANLAR\&#214;SS%20B&#304;YOLOJ&#304;%20PPT%20SUNUMLARI\B&#304;YOLOJ&#304;%20-%20FEN%201\CANLILARIN%20SINIFLANDIRILMASI%20%7bPPT%7d\02%20-%20CANLILARIN%20SINIFLANDIRILMASI%20-%20MONERA%20ALEM&#304;\BAKTER&#304;LER.MPG"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hyperlink" Target="S&#305;n&#305;fland&#305;rma-Spiral%20Bakteriler.MOV" TargetMode="External"/><Relationship Id="rId3" Type="http://schemas.openxmlformats.org/officeDocument/2006/relationships/hyperlink" Target="S&#305;n&#305;fland&#305;rma-&#199;ubuk%20Bakteriler.MOV" TargetMode="External"/><Relationship Id="rId7" Type="http://schemas.openxmlformats.org/officeDocument/2006/relationships/oleObject" Target="../embeddings/oleObject8.bin"/><Relationship Id="rId12" Type="http://schemas.openxmlformats.org/officeDocument/2006/relationships/hyperlink" Target="file:///C:\ZAFER%20ZENG&#304;N\&#214;SS%20B&#304;YOLOJ&#304;%20G&#214;RSEL%20D&#214;K&#220;MANLAR\&#214;SS%20B&#304;YOLOJ&#304;%20PPT%20SUNUMLARI\B&#304;YOLOJ&#304;%20-%20FEN%201\CANLILARIN%20SINIFLANDIRILMASI%20%7bPPT%7d\02%20-%20CANLILARIN%20SINIFLANDIRILMASI%20-%20MONERA%20ALEM&#304;\S&#305;n&#305;fland&#305;rma-&#199;ubuk%20Bakteriler.MOV" TargetMode="Externa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hyperlink" Target="file:///C:\ZAFER%20ZENG&#304;N\&#214;SS%20B&#304;YOLOJ&#304;%20G&#214;RSEL%20D&#214;K&#220;MANLAR\&#214;SS%20B&#304;YOLOJ&#304;%20PPT%20SUNUMLARI\B&#304;YOLOJ&#304;%20-%20FEN%201\CANLILARIN%20SINIFLANDIRILMASI%20%7bPPT%7d\02%20-%20CANLILARIN%20SINIFLANDIRILMASI%20-%20MONERA%20ALEM&#304;\S&#305;n&#305;fland&#305;rma-Spiral%20Bakteriler.MOV" TargetMode="External"/><Relationship Id="rId5" Type="http://schemas.openxmlformats.org/officeDocument/2006/relationships/oleObject" Target="../embeddings/oleObject6.bin"/><Relationship Id="rId10" Type="http://schemas.openxmlformats.org/officeDocument/2006/relationships/oleObject" Target="../embeddings/oleObject10.bin"/><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4.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hyperlink" Target="S&#305;n&#305;fland&#305;rma-Bakterilerde%20&#199;o&#287;alma.MOV" TargetMode="Externa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hyperlink" Target="file:///C:\ZAFER%20ZENG&#304;N\&#214;SS%20B&#304;YOLOJ&#304;%20G&#214;RSEL%20D&#214;K&#220;MANLAR\&#214;SS%20B&#304;YOLOJ&#304;%20PPT%20SUNUMLARI\B&#304;YOLOJ&#304;%20-%20FEN%201\05%20-%20CANLILARIN%20SINIFLANDIRILMASI%20(S&#304;STEMAT&#304;K)%20%7bPPT%7d\05%20-%20CANLILARIN%20SINIFLANDIRILMASI%20(S&#304;STEMAT&#304;K)%20%7bPPT%7d\S&#305;n&#305;fland&#305;rma-Bakterilerde%20&#199;o&#287;alma.MOV"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WordArt 4"/>
          <p:cNvSpPr>
            <a:spLocks noChangeArrowheads="1" noChangeShapeType="1" noTextEdit="1"/>
          </p:cNvSpPr>
          <p:nvPr/>
        </p:nvSpPr>
        <p:spPr bwMode="auto">
          <a:xfrm rot="20103711">
            <a:off x="1057266" y="616720"/>
            <a:ext cx="8742037" cy="2881992"/>
          </a:xfrm>
          <a:prstGeom prst="rect">
            <a:avLst/>
          </a:prstGeom>
        </p:spPr>
        <p:txBody>
          <a:bodyPr wrap="none" fromWordArt="1">
            <a:prstTxWarp prst="textDeflateBottom">
              <a:avLst>
                <a:gd name="adj" fmla="val 70528"/>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tr-TR" sz="3600" b="1" kern="10" dirty="0">
                <a:ln w="9525">
                  <a:round/>
                  <a:headEnd/>
                  <a:tailEnd/>
                </a:ln>
                <a:gradFill rotWithShape="1">
                  <a:gsLst>
                    <a:gs pos="0">
                      <a:srgbClr val="707070"/>
                    </a:gs>
                    <a:gs pos="50000">
                      <a:srgbClr val="FFFFFF"/>
                    </a:gs>
                    <a:gs pos="100000">
                      <a:srgbClr val="707070"/>
                    </a:gs>
                  </a:gsLst>
                  <a:lin ang="4140000" scaled="1"/>
                </a:gradFill>
                <a:latin typeface="Tahoma"/>
                <a:ea typeface="Tahoma"/>
                <a:cs typeface="Tahoma"/>
              </a:rPr>
              <a:t>Canlıların Sınıflandırılması</a:t>
            </a:r>
          </a:p>
          <a:p>
            <a:pPr algn="ctr"/>
            <a:r>
              <a:rPr lang="tr-TR" sz="3600" b="1" kern="10" dirty="0" err="1">
                <a:ln w="9525">
                  <a:round/>
                  <a:headEnd/>
                  <a:tailEnd/>
                </a:ln>
                <a:gradFill rotWithShape="1">
                  <a:gsLst>
                    <a:gs pos="0">
                      <a:srgbClr val="707070"/>
                    </a:gs>
                    <a:gs pos="50000">
                      <a:srgbClr val="FFFFFF"/>
                    </a:gs>
                    <a:gs pos="100000">
                      <a:srgbClr val="707070"/>
                    </a:gs>
                  </a:gsLst>
                  <a:lin ang="4140000" scaled="1"/>
                </a:gradFill>
                <a:latin typeface="Tahoma"/>
                <a:ea typeface="Tahoma"/>
                <a:cs typeface="Tahoma"/>
              </a:rPr>
              <a:t>Monera</a:t>
            </a:r>
            <a:r>
              <a:rPr lang="tr-TR" sz="3600" b="1" kern="10" dirty="0">
                <a:ln w="9525">
                  <a:round/>
                  <a:headEnd/>
                  <a:tailEnd/>
                </a:ln>
                <a:gradFill rotWithShape="1">
                  <a:gsLst>
                    <a:gs pos="0">
                      <a:srgbClr val="707070"/>
                    </a:gs>
                    <a:gs pos="50000">
                      <a:srgbClr val="FFFFFF"/>
                    </a:gs>
                    <a:gs pos="100000">
                      <a:srgbClr val="707070"/>
                    </a:gs>
                  </a:gsLst>
                  <a:lin ang="4140000" scaled="1"/>
                </a:gradFill>
                <a:latin typeface="Tahoma"/>
                <a:ea typeface="Tahoma"/>
                <a:cs typeface="Tahoma"/>
              </a:rPr>
              <a:t> Alemi</a:t>
            </a:r>
          </a:p>
        </p:txBody>
      </p:sp>
      <p:sp>
        <p:nvSpPr>
          <p:cNvPr id="23556" name="AutoShape 6">
            <a:hlinkClick r:id="" action="ppaction://hlinkshowjump?jump=nextslide" highlightClick="1"/>
          </p:cNvPr>
          <p:cNvSpPr>
            <a:spLocks noChangeArrowheads="1"/>
          </p:cNvSpPr>
          <p:nvPr/>
        </p:nvSpPr>
        <p:spPr bwMode="auto">
          <a:xfrm>
            <a:off x="8358214" y="6143644"/>
            <a:ext cx="539750" cy="360363"/>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pic>
        <p:nvPicPr>
          <p:cNvPr id="5" name="Picture 21" descr="00000000"/>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926676" y="4286256"/>
            <a:ext cx="4301339" cy="1214446"/>
          </a:xfrm>
          <a:prstGeom prst="rect">
            <a:avLst/>
          </a:prstGeom>
          <a:noFill/>
        </p:spPr>
      </p:pic>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AutoShape 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26627" name="AutoShape 3">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26628" name="Rectangle 4"/>
          <p:cNvSpPr>
            <a:spLocks noChangeArrowheads="1"/>
          </p:cNvSpPr>
          <p:nvPr/>
        </p:nvSpPr>
        <p:spPr bwMode="auto">
          <a:xfrm>
            <a:off x="0" y="928670"/>
            <a:ext cx="9144000" cy="1387475"/>
          </a:xfrm>
          <a:prstGeom prst="rect">
            <a:avLst/>
          </a:prstGeom>
          <a:noFill/>
          <a:ln w="9525">
            <a:noFill/>
            <a:miter lim="800000"/>
            <a:headEnd/>
            <a:tailEnd/>
          </a:ln>
        </p:spPr>
        <p:txBody>
          <a:bodyPr>
            <a:spAutoFit/>
          </a:bodyPr>
          <a:lstStyle/>
          <a:p>
            <a:pPr>
              <a:spcBef>
                <a:spcPct val="20000"/>
              </a:spcBef>
              <a:buClr>
                <a:schemeClr val="hlink"/>
              </a:buClr>
              <a:buSzPct val="60000"/>
              <a:buFont typeface="Wingdings" pitchFamily="2" charset="2"/>
              <a:buNone/>
            </a:pPr>
            <a:r>
              <a:rPr lang="tr-TR" sz="2000" b="1" dirty="0">
                <a:solidFill>
                  <a:schemeClr val="bg1"/>
                </a:solidFill>
                <a:latin typeface="Bahamas" pitchFamily="34" charset="0"/>
              </a:rPr>
              <a:t>Gram Boyasına Göre</a:t>
            </a:r>
            <a:r>
              <a:rPr lang="tr-TR" sz="1800" b="1" dirty="0">
                <a:solidFill>
                  <a:srgbClr val="DC4ED9"/>
                </a:solidFill>
                <a:latin typeface="Bahamas" pitchFamily="34" charset="0"/>
              </a:rPr>
              <a:t> </a:t>
            </a:r>
          </a:p>
          <a:p>
            <a:pPr>
              <a:spcBef>
                <a:spcPct val="20000"/>
              </a:spcBef>
              <a:buClr>
                <a:schemeClr val="hlink"/>
              </a:buClr>
              <a:buSzPct val="60000"/>
              <a:buFont typeface="Wingdings" pitchFamily="2" charset="2"/>
              <a:buNone/>
            </a:pPr>
            <a:r>
              <a:rPr lang="tr-TR" sz="1800" dirty="0">
                <a:solidFill>
                  <a:srgbClr val="DC4ED9"/>
                </a:solidFill>
                <a:latin typeface="Bahamas" pitchFamily="34" charset="0"/>
                <a:sym typeface="Wingdings" pitchFamily="2" charset="2"/>
              </a:rPr>
              <a:t> </a:t>
            </a:r>
            <a:r>
              <a:rPr lang="tr-TR" sz="1800" dirty="0">
                <a:solidFill>
                  <a:srgbClr val="DC4ED9"/>
                </a:solidFill>
                <a:latin typeface="Bahamas" pitchFamily="34" charset="0"/>
              </a:rPr>
              <a:t>Gram boyası ile boyananlar mor renkli, boyanmayanlar ise pembe renkli gözlenirler. </a:t>
            </a:r>
          </a:p>
          <a:p>
            <a:pPr>
              <a:spcBef>
                <a:spcPct val="20000"/>
              </a:spcBef>
              <a:buClr>
                <a:schemeClr val="hlink"/>
              </a:buClr>
              <a:buSzPct val="60000"/>
              <a:buFont typeface="Wingdings" pitchFamily="2" charset="2"/>
              <a:buNone/>
            </a:pPr>
            <a:r>
              <a:rPr lang="tr-TR" sz="1800" dirty="0">
                <a:solidFill>
                  <a:srgbClr val="DC4ED9"/>
                </a:solidFill>
                <a:latin typeface="Bahamas" pitchFamily="34" charset="0"/>
                <a:sym typeface="Wingdings" pitchFamily="2" charset="2"/>
              </a:rPr>
              <a:t></a:t>
            </a:r>
            <a:r>
              <a:rPr lang="tr-TR" sz="1800" dirty="0">
                <a:latin typeface="Bahamas" pitchFamily="34" charset="0"/>
                <a:sym typeface="Wingdings" pitchFamily="2" charset="2"/>
              </a:rPr>
              <a:t> </a:t>
            </a:r>
            <a:r>
              <a:rPr lang="tr-TR" sz="1800" dirty="0">
                <a:solidFill>
                  <a:srgbClr val="DC4ED9"/>
                </a:solidFill>
                <a:latin typeface="Bahamas" pitchFamily="34" charset="0"/>
              </a:rPr>
              <a:t>Çeperi kalın olanlar mor renkli, ince olanlar ise pembe renklidir. </a:t>
            </a:r>
          </a:p>
          <a:p>
            <a:pPr>
              <a:spcBef>
                <a:spcPct val="20000"/>
              </a:spcBef>
              <a:buClr>
                <a:schemeClr val="hlink"/>
              </a:buClr>
              <a:buSzPct val="60000"/>
              <a:buFont typeface="Wingdings" pitchFamily="2" charset="2"/>
              <a:buNone/>
            </a:pPr>
            <a:r>
              <a:rPr lang="tr-TR" sz="1800" dirty="0">
                <a:solidFill>
                  <a:srgbClr val="DC4ED9"/>
                </a:solidFill>
                <a:latin typeface="Bahamas" pitchFamily="34" charset="0"/>
                <a:sym typeface="Wingdings" pitchFamily="2" charset="2"/>
              </a:rPr>
              <a:t></a:t>
            </a:r>
            <a:r>
              <a:rPr lang="tr-TR" sz="1800" dirty="0">
                <a:latin typeface="Bahamas" pitchFamily="34" charset="0"/>
                <a:sym typeface="Wingdings" pitchFamily="2" charset="2"/>
              </a:rPr>
              <a:t> </a:t>
            </a:r>
            <a:r>
              <a:rPr lang="tr-TR" sz="1800" dirty="0">
                <a:solidFill>
                  <a:srgbClr val="DC4ED9"/>
                </a:solidFill>
                <a:latin typeface="Bahamas" pitchFamily="34" charset="0"/>
              </a:rPr>
              <a:t>Mor olanlar Gram Pozitif, pembe olanlar ise Gram Negatif olarak adlandırılır.</a:t>
            </a:r>
          </a:p>
        </p:txBody>
      </p:sp>
    </p:spTree>
  </p:cSld>
  <p:clrMapOvr>
    <a:masterClrMapping/>
  </p:clrMapOvr>
  <p:transition spd="med">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AutoShape 5">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7172" name="AutoShape 6">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7173" name="Rectangle 7"/>
          <p:cNvSpPr>
            <a:spLocks noChangeArrowheads="1"/>
          </p:cNvSpPr>
          <p:nvPr/>
        </p:nvSpPr>
        <p:spPr bwMode="auto">
          <a:xfrm>
            <a:off x="0" y="765175"/>
            <a:ext cx="9144000" cy="2014538"/>
          </a:xfrm>
          <a:prstGeom prst="rect">
            <a:avLst/>
          </a:prstGeom>
          <a:noFill/>
          <a:ln w="9525">
            <a:noFill/>
            <a:miter lim="800000"/>
            <a:headEnd/>
            <a:tailEnd/>
          </a:ln>
        </p:spPr>
        <p:txBody>
          <a:bodyPr>
            <a:spAutoFit/>
          </a:bodyPr>
          <a:lstStyle/>
          <a:p>
            <a:r>
              <a:rPr lang="tr-TR" sz="1800">
                <a:solidFill>
                  <a:srgbClr val="DC4ED9"/>
                </a:solidFill>
                <a:latin typeface="Bahamas" pitchFamily="34" charset="0"/>
                <a:sym typeface="Wingdings" pitchFamily="2" charset="2"/>
              </a:rPr>
              <a:t> Tek hücrelidriler.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Fotosentez yaparlar.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Yapılarında yeşil renkli klorofil pigmenti ve ayrıca mavi renkli fikosiyanın pigmenti </a:t>
            </a:r>
          </a:p>
          <a:p>
            <a:r>
              <a:rPr lang="tr-TR" sz="1800">
                <a:solidFill>
                  <a:srgbClr val="DC4ED9"/>
                </a:solidFill>
                <a:latin typeface="Bahamas" pitchFamily="34" charset="0"/>
              </a:rPr>
              <a:t>    bulunur.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Havanın serbest azotunun kolayca alınmasına yardımcı olurlar.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Toprağın verimliliği artırırlar.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Yapısal olarak fotosentetik bakterilere benzerler. </a:t>
            </a:r>
          </a:p>
        </p:txBody>
      </p:sp>
      <p:sp>
        <p:nvSpPr>
          <p:cNvPr id="110600" name="AutoShape 8">
            <a:hlinkClick r:id="rId3" action="ppaction://hlinksldjump" highlightClick="1"/>
          </p:cNvPr>
          <p:cNvSpPr>
            <a:spLocks noChangeArrowheads="1"/>
          </p:cNvSpPr>
          <p:nvPr/>
        </p:nvSpPr>
        <p:spPr bwMode="auto">
          <a:xfrm>
            <a:off x="1692275" y="34925"/>
            <a:ext cx="5832475" cy="615950"/>
          </a:xfrm>
          <a:prstGeom prst="actionButtonBlank">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2"/>
            </a:solidFill>
            <a:miter lim="800000"/>
            <a:headEnd/>
            <a:tailEnd/>
          </a:ln>
        </p:spPr>
        <p:txBody>
          <a:bodyPr anchor="ctr">
            <a:spAutoFit/>
          </a:bodyPr>
          <a:lstStyle/>
          <a:p>
            <a:pPr algn="ctr"/>
            <a:r>
              <a:rPr lang="tr-TR" sz="2500" b="1">
                <a:solidFill>
                  <a:srgbClr val="000000"/>
                </a:solidFill>
                <a:latin typeface="FormalScrp421 BT" pitchFamily="66" charset="0"/>
              </a:rPr>
              <a:t>Mavi – Yeşil Algler</a:t>
            </a:r>
          </a:p>
        </p:txBody>
      </p:sp>
      <p:graphicFrame>
        <p:nvGraphicFramePr>
          <p:cNvPr id="7170" name="Object 14"/>
          <p:cNvGraphicFramePr>
            <a:graphicFrameLocks noChangeAspect="1"/>
          </p:cNvGraphicFramePr>
          <p:nvPr>
            <p:ph/>
          </p:nvPr>
        </p:nvGraphicFramePr>
        <p:xfrm>
          <a:off x="755650" y="3141663"/>
          <a:ext cx="7720013" cy="2519362"/>
        </p:xfrm>
        <a:graphic>
          <a:graphicData uri="http://schemas.openxmlformats.org/presentationml/2006/ole">
            <p:oleObj spid="_x0000_s7170" name="Bit Eşlem Resmi" r:id="rId4" imgW="5428571" imgH="1771429" progId="Paint.Picture">
              <p:embed/>
            </p:oleObj>
          </a:graphicData>
        </a:graphic>
      </p:graphicFrame>
    </p:spTree>
  </p:cSld>
  <p:clrMapOvr>
    <a:masterClrMapping/>
  </p:clrMapOvr>
  <p:transition spd="med" advClick="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10600"/>
                                        </p:tgtEl>
                                        <p:attrNameLst>
                                          <p:attrName>style.visibility</p:attrName>
                                        </p:attrNameLst>
                                      </p:cBhvr>
                                      <p:to>
                                        <p:strVal val="visible"/>
                                      </p:to>
                                    </p:set>
                                    <p:animEffect transition="in" filter="blinds(vertical)">
                                      <p:cBhvr>
                                        <p:cTn id="7" dur="10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00001">
            <a:hlinkClick r:id="rId2"/>
          </p:cNvPr>
          <p:cNvPicPr>
            <a:picLocks noChangeAspect="1" noChangeArrowheads="1"/>
          </p:cNvPicPr>
          <p:nvPr/>
        </p:nvPicPr>
        <p:blipFill>
          <a:blip r:embed="rId3"/>
          <a:srcRect/>
          <a:stretch>
            <a:fillRect/>
          </a:stretch>
        </p:blipFill>
        <p:spPr bwMode="auto">
          <a:xfrm>
            <a:off x="1500166" y="1500174"/>
            <a:ext cx="6667500" cy="3429000"/>
          </a:xfrm>
          <a:prstGeom prst="rect">
            <a:avLst/>
          </a:prstGeom>
          <a:noFill/>
        </p:spPr>
      </p:pic>
      <p:pic>
        <p:nvPicPr>
          <p:cNvPr id="155653" name="Picture 5" descr="00001"/>
          <p:cNvPicPr>
            <a:picLocks noChangeAspect="1" noChangeArrowheads="1" noCrop="1"/>
          </p:cNvPicPr>
          <p:nvPr/>
        </p:nvPicPr>
        <p:blipFill>
          <a:blip r:embed="rId4"/>
          <a:srcRect/>
          <a:stretch>
            <a:fillRect/>
          </a:stretch>
        </p:blipFill>
        <p:spPr bwMode="auto">
          <a:xfrm>
            <a:off x="4000496" y="857232"/>
            <a:ext cx="1190625" cy="666750"/>
          </a:xfrm>
          <a:prstGeom prst="rect">
            <a:avLst/>
          </a:prstGeom>
          <a:noFill/>
        </p:spPr>
      </p:pic>
      <p:pic>
        <p:nvPicPr>
          <p:cNvPr id="155656" name="Picture 8" descr="0000003">
            <a:hlinkClick r:id="rId2"/>
          </p:cNvPr>
          <p:cNvPicPr>
            <a:picLocks noChangeAspect="1" noChangeArrowheads="1"/>
          </p:cNvPicPr>
          <p:nvPr/>
        </p:nvPicPr>
        <p:blipFill>
          <a:blip r:embed="rId5"/>
          <a:srcRect/>
          <a:stretch>
            <a:fillRect/>
          </a:stretch>
        </p:blipFill>
        <p:spPr bwMode="auto">
          <a:xfrm>
            <a:off x="179388" y="5373688"/>
            <a:ext cx="8836025" cy="1062037"/>
          </a:xfrm>
          <a:prstGeom prst="rect">
            <a:avLst/>
          </a:prstGeom>
          <a:noFill/>
        </p:spPr>
      </p:pic>
      <p:pic>
        <p:nvPicPr>
          <p:cNvPr id="155657" name="Picture 9" descr="Çıkış"/>
          <p:cNvPicPr>
            <a:picLocks noChangeAspect="1" noChangeArrowheads="1"/>
          </p:cNvPicPr>
          <p:nvPr/>
        </p:nvPicPr>
        <p:blipFill>
          <a:blip r:embed="rId6"/>
          <a:srcRect/>
          <a:stretch>
            <a:fillRect/>
          </a:stretch>
        </p:blipFill>
        <p:spPr bwMode="auto">
          <a:xfrm>
            <a:off x="7956550" y="6483350"/>
            <a:ext cx="742950" cy="288925"/>
          </a:xfrm>
          <a:prstGeom prst="rect">
            <a:avLst/>
          </a:prstGeom>
          <a:noFill/>
        </p:spPr>
      </p:pic>
    </p:spTree>
  </p:cSld>
  <p:clrMapOvr>
    <a:masterClrMapping/>
  </p:clrMapOvr>
  <p:transition spd="med" advClick="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155656"/>
                                        </p:tgtEl>
                                        <p:attrNameLst>
                                          <p:attrName>style.color</p:attrName>
                                        </p:attrNameLst>
                                      </p:cBhvr>
                                      <p:to>
                                        <a:schemeClr val="accent2"/>
                                      </p:to>
                                    </p:animClr>
                                    <p:animClr clrSpc="rgb" dir="cw">
                                      <p:cBhvr>
                                        <p:cTn id="7" dur="1500" accel="50000" autoRev="1" fill="hold" tmFilter="0, 0; .33333, 1; 1, 1">
                                          <p:stCondLst>
                                            <p:cond delay="0"/>
                                          </p:stCondLst>
                                        </p:cTn>
                                        <p:tgtEl>
                                          <p:spTgt spid="155656"/>
                                        </p:tgtEl>
                                        <p:attrNameLst>
                                          <p:attrName>fillcolor</p:attrName>
                                        </p:attrNameLst>
                                      </p:cBhvr>
                                      <p:to>
                                        <a:schemeClr val="accent2"/>
                                      </p:to>
                                    </p:animClr>
                                    <p:set>
                                      <p:cBhvr>
                                        <p:cTn id="8" dur="3000" fill="hold"/>
                                        <p:tgtEl>
                                          <p:spTgt spid="155656"/>
                                        </p:tgtEl>
                                        <p:attrNameLst>
                                          <p:attrName>fill.type</p:attrName>
                                        </p:attrNameLst>
                                      </p:cBhvr>
                                      <p:to>
                                        <p:strVal val="solid"/>
                                      </p:to>
                                    </p:set>
                                    <p:set>
                                      <p:cBhvr>
                                        <p:cTn id="9" dur="3000" fill="hold"/>
                                        <p:tgtEl>
                                          <p:spTgt spid="155656"/>
                                        </p:tgtEl>
                                        <p:attrNameLst>
                                          <p:attrName>fill.on</p:attrName>
                                        </p:attrNameLst>
                                      </p:cBhvr>
                                      <p:to>
                                        <p:strVal val="true"/>
                                      </p:to>
                                    </p:set>
                                    <p:animScale>
                                      <p:cBhvr>
                                        <p:cTn id="10" dur="1500" accel="50000" autoRev="1" fill="hold" tmFilter="0, 0; .33333, 1; 1, 1">
                                          <p:stCondLst>
                                            <p:cond delay="0"/>
                                          </p:stCondLst>
                                        </p:cTn>
                                        <p:tgtEl>
                                          <p:spTgt spid="15565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nodeType="clickEffect">
                                  <p:stCondLst>
                                    <p:cond delay="0"/>
                                  </p:stCondLst>
                                  <p:childTnLst>
                                    <p:animEffect transition="out" filter="fade">
                                      <p:cBhvr>
                                        <p:cTn id="14" dur="1000" tmFilter="0, 0; .2, .5; .8, .5; 1, 0"/>
                                        <p:tgtEl>
                                          <p:spTgt spid="155656"/>
                                        </p:tgtEl>
                                      </p:cBhvr>
                                    </p:animEffect>
                                    <p:animScale>
                                      <p:cBhvr>
                                        <p:cTn id="15" dur="500" autoRev="1" fill="hold"/>
                                        <p:tgtEl>
                                          <p:spTgt spid="1556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8" name="AutoShape 6">
            <a:hlinkClick r:id="rId2" action="ppaction://hlinksldjump" highlightClick="1"/>
          </p:cNvPr>
          <p:cNvSpPr>
            <a:spLocks noChangeArrowheads="1"/>
          </p:cNvSpPr>
          <p:nvPr/>
        </p:nvSpPr>
        <p:spPr bwMode="auto">
          <a:xfrm>
            <a:off x="2857488" y="1357298"/>
            <a:ext cx="3405188" cy="461665"/>
          </a:xfrm>
          <a:prstGeom prst="actionButtonBlank">
            <a:avLst/>
          </a:prstGeom>
          <a:gradFill rotWithShape="1">
            <a:gsLst>
              <a:gs pos="0">
                <a:schemeClr val="accent1"/>
              </a:gs>
              <a:gs pos="100000">
                <a:schemeClr val="accent1">
                  <a:gamma/>
                  <a:shade val="31765"/>
                  <a:invGamma/>
                </a:schemeClr>
              </a:gs>
            </a:gsLst>
            <a:lin ang="0" scaled="1"/>
          </a:gradFill>
          <a:ln w="9525">
            <a:solidFill>
              <a:schemeClr val="tx2"/>
            </a:solidFill>
            <a:miter lim="800000"/>
            <a:headEnd/>
            <a:tailEnd/>
          </a:ln>
          <a:effectLst/>
        </p:spPr>
        <p:txBody>
          <a:bodyPr anchor="ctr">
            <a:spAutoFit/>
          </a:bodyPr>
          <a:lstStyle/>
          <a:p>
            <a:pPr>
              <a:defRPr/>
            </a:pPr>
            <a:r>
              <a:rPr lang="tr-TR" b="1" dirty="0" err="1">
                <a:solidFill>
                  <a:schemeClr val="bg1"/>
                </a:solidFill>
                <a:latin typeface="FormalScrp421 BT" pitchFamily="66" charset="0"/>
              </a:rPr>
              <a:t>Monera</a:t>
            </a:r>
            <a:r>
              <a:rPr lang="tr-TR" b="1" dirty="0">
                <a:solidFill>
                  <a:schemeClr val="bg1"/>
                </a:solidFill>
                <a:latin typeface="FormalScrp421 BT" pitchFamily="66" charset="0"/>
              </a:rPr>
              <a:t> Alemi (</a:t>
            </a:r>
            <a:r>
              <a:rPr lang="tr-TR" b="1" dirty="0" err="1">
                <a:solidFill>
                  <a:schemeClr val="bg1"/>
                </a:solidFill>
                <a:latin typeface="FormalScrp421 BT" pitchFamily="66" charset="0"/>
              </a:rPr>
              <a:t>Prokaryot</a:t>
            </a:r>
            <a:r>
              <a:rPr lang="tr-TR" b="1" dirty="0">
                <a:solidFill>
                  <a:schemeClr val="bg1"/>
                </a:solidFill>
                <a:latin typeface="FormalScrp421 BT" pitchFamily="66" charset="0"/>
              </a:rPr>
              <a:t>)</a:t>
            </a:r>
          </a:p>
        </p:txBody>
      </p:sp>
      <p:sp>
        <p:nvSpPr>
          <p:cNvPr id="95246" name="AutoShape 14">
            <a:hlinkClick r:id="" action="ppaction://noaction" highlightClick="1"/>
          </p:cNvPr>
          <p:cNvSpPr>
            <a:spLocks noChangeArrowheads="1"/>
          </p:cNvSpPr>
          <p:nvPr/>
        </p:nvSpPr>
        <p:spPr bwMode="auto">
          <a:xfrm>
            <a:off x="0" y="7938"/>
            <a:ext cx="9144000" cy="553998"/>
          </a:xfrm>
          <a:prstGeom prst="actionButtonBlank">
            <a:avLst/>
          </a:prstGeom>
          <a:gradFill rotWithShape="1">
            <a:gsLst>
              <a:gs pos="0">
                <a:schemeClr val="accent1"/>
              </a:gs>
              <a:gs pos="100000">
                <a:schemeClr val="accent1">
                  <a:gamma/>
                  <a:shade val="46275"/>
                  <a:invGamma/>
                </a:schemeClr>
              </a:gs>
            </a:gsLst>
            <a:path path="rect">
              <a:fillToRect r="100000" b="100000"/>
            </a:path>
          </a:gradFill>
          <a:ln w="9525">
            <a:solidFill>
              <a:schemeClr val="bg1"/>
            </a:solidFill>
            <a:miter lim="800000"/>
            <a:headEnd/>
            <a:tailEnd/>
          </a:ln>
          <a:effectLst/>
        </p:spPr>
        <p:txBody>
          <a:bodyPr anchor="ctr">
            <a:spAutoFit/>
          </a:bodyPr>
          <a:lstStyle/>
          <a:p>
            <a:pPr algn="ctr">
              <a:defRPr/>
            </a:pPr>
            <a:r>
              <a:rPr lang="tr-TR" sz="3000" b="1" dirty="0">
                <a:solidFill>
                  <a:schemeClr val="bg1"/>
                </a:solidFill>
                <a:latin typeface="FormalScrp421 BT" pitchFamily="66" charset="0"/>
              </a:rPr>
              <a:t>Canlıların Sınıflandırılması</a:t>
            </a:r>
          </a:p>
        </p:txBody>
      </p:sp>
      <p:sp>
        <p:nvSpPr>
          <p:cNvPr id="95249" name="AutoShape 17">
            <a:hlinkClick r:id="rId3" action="ppaction://hlinksldjump" highlightClick="1"/>
          </p:cNvPr>
          <p:cNvSpPr>
            <a:spLocks noChangeArrowheads="1"/>
          </p:cNvSpPr>
          <p:nvPr/>
        </p:nvSpPr>
        <p:spPr bwMode="auto">
          <a:xfrm>
            <a:off x="3286116" y="2285992"/>
            <a:ext cx="2357454" cy="338554"/>
          </a:xfrm>
          <a:prstGeom prst="actionButtonBlank">
            <a:avLst/>
          </a:prstGeom>
          <a:gradFill rotWithShape="1">
            <a:gsLst>
              <a:gs pos="0">
                <a:srgbClr val="FFEBFA"/>
              </a:gs>
              <a:gs pos="30000">
                <a:srgbClr val="C4D6EB"/>
              </a:gs>
              <a:gs pos="60001">
                <a:srgbClr val="85C2FF"/>
              </a:gs>
              <a:gs pos="100000">
                <a:srgbClr val="5E9EFF"/>
              </a:gs>
            </a:gsLst>
            <a:lin ang="0" scaled="1"/>
          </a:gradFill>
          <a:ln w="9525">
            <a:solidFill>
              <a:schemeClr val="bg1"/>
            </a:solidFill>
            <a:miter lim="800000"/>
            <a:headEnd/>
            <a:tailEnd/>
          </a:ln>
        </p:spPr>
        <p:txBody>
          <a:bodyPr wrap="square" anchor="ctr">
            <a:spAutoFit/>
          </a:bodyPr>
          <a:lstStyle/>
          <a:p>
            <a:r>
              <a:rPr lang="tr-TR" sz="1600" b="1" dirty="0">
                <a:solidFill>
                  <a:srgbClr val="000000"/>
                </a:solidFill>
                <a:latin typeface="FormalScrp421 BT" pitchFamily="66" charset="0"/>
              </a:rPr>
              <a:t>Bakteriler</a:t>
            </a:r>
          </a:p>
        </p:txBody>
      </p:sp>
      <p:sp>
        <p:nvSpPr>
          <p:cNvPr id="95257" name="AutoShape 25">
            <a:hlinkClick r:id="rId4" action="ppaction://hlinksldjump" highlightClick="1"/>
          </p:cNvPr>
          <p:cNvSpPr>
            <a:spLocks noChangeArrowheads="1"/>
          </p:cNvSpPr>
          <p:nvPr/>
        </p:nvSpPr>
        <p:spPr bwMode="auto">
          <a:xfrm>
            <a:off x="3214678" y="2786058"/>
            <a:ext cx="3571900" cy="338554"/>
          </a:xfrm>
          <a:prstGeom prst="actionButtonBlank">
            <a:avLst/>
          </a:prstGeom>
          <a:gradFill rotWithShape="1">
            <a:gsLst>
              <a:gs pos="0">
                <a:srgbClr val="FFEBFA"/>
              </a:gs>
              <a:gs pos="30000">
                <a:srgbClr val="C4D6EB"/>
              </a:gs>
              <a:gs pos="60001">
                <a:srgbClr val="85C2FF"/>
              </a:gs>
              <a:gs pos="100000">
                <a:srgbClr val="5E9EFF"/>
              </a:gs>
            </a:gsLst>
            <a:lin ang="0" scaled="1"/>
          </a:gradFill>
          <a:ln w="9525">
            <a:solidFill>
              <a:schemeClr val="bg1"/>
            </a:solidFill>
            <a:miter lim="800000"/>
            <a:headEnd/>
            <a:tailEnd/>
          </a:ln>
        </p:spPr>
        <p:txBody>
          <a:bodyPr wrap="square" anchor="ctr">
            <a:spAutoFit/>
          </a:bodyPr>
          <a:lstStyle/>
          <a:p>
            <a:r>
              <a:rPr lang="tr-TR" sz="1600" b="1" dirty="0" err="1">
                <a:solidFill>
                  <a:srgbClr val="000000"/>
                </a:solidFill>
                <a:latin typeface="FormalScrp421 BT" pitchFamily="66" charset="0"/>
              </a:rPr>
              <a:t>Arkeler</a:t>
            </a:r>
            <a:endParaRPr lang="tr-TR" sz="1600" b="1" dirty="0">
              <a:solidFill>
                <a:srgbClr val="000000"/>
              </a:solidFill>
              <a:latin typeface="FormalScrp421 BT" pitchFamily="66" charset="0"/>
            </a:endParaRPr>
          </a:p>
        </p:txBody>
      </p:sp>
      <p:sp>
        <p:nvSpPr>
          <p:cNvPr id="95274" name="AutoShape 42"/>
          <p:cNvSpPr>
            <a:spLocks noChangeArrowheads="1"/>
          </p:cNvSpPr>
          <p:nvPr/>
        </p:nvSpPr>
        <p:spPr bwMode="auto">
          <a:xfrm rot="5400000">
            <a:off x="2857488" y="2214555"/>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95275" name="AutoShape 43"/>
          <p:cNvSpPr>
            <a:spLocks noChangeArrowheads="1"/>
          </p:cNvSpPr>
          <p:nvPr/>
        </p:nvSpPr>
        <p:spPr bwMode="auto">
          <a:xfrm rot="5400000">
            <a:off x="2857488" y="2714621"/>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24584" name="AutoShape 191">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24585" name="AutoShape 192">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Tree>
  </p:cSld>
  <p:clrMapOvr>
    <a:masterClrMapping/>
  </p:clrMapOvr>
  <p:transition spd="med" advClick="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95246"/>
                                        </p:tgtEl>
                                        <p:attrNameLst>
                                          <p:attrName>style.visibility</p:attrName>
                                        </p:attrNameLst>
                                      </p:cBhvr>
                                      <p:to>
                                        <p:strVal val="visible"/>
                                      </p:to>
                                    </p:set>
                                    <p:animEffect transition="in" filter="randombar(vertical)">
                                      <p:cBhvr>
                                        <p:cTn id="7" dur="2000"/>
                                        <p:tgtEl>
                                          <p:spTgt spid="95246"/>
                                        </p:tgtEl>
                                      </p:cBhvr>
                                    </p:animEffect>
                                  </p:childTnLst>
                                </p:cTn>
                              </p:par>
                            </p:childTnLst>
                          </p:cTn>
                        </p:par>
                        <p:par>
                          <p:cTn id="8" fill="hold">
                            <p:stCondLst>
                              <p:cond delay="3000"/>
                            </p:stCondLst>
                            <p:childTnLst>
                              <p:par>
                                <p:cTn id="9" presetID="3" presetClass="entr" presetSubtype="5" fill="hold" grpId="0" nodeType="afterEffect">
                                  <p:stCondLst>
                                    <p:cond delay="0"/>
                                  </p:stCondLst>
                                  <p:childTnLst>
                                    <p:set>
                                      <p:cBhvr>
                                        <p:cTn id="10" dur="1" fill="hold">
                                          <p:stCondLst>
                                            <p:cond delay="0"/>
                                          </p:stCondLst>
                                        </p:cTn>
                                        <p:tgtEl>
                                          <p:spTgt spid="95238"/>
                                        </p:tgtEl>
                                        <p:attrNameLst>
                                          <p:attrName>style.visibility</p:attrName>
                                        </p:attrNameLst>
                                      </p:cBhvr>
                                      <p:to>
                                        <p:strVal val="visible"/>
                                      </p:to>
                                    </p:set>
                                    <p:animEffect transition="in" filter="blinds(vertical)">
                                      <p:cBhvr>
                                        <p:cTn id="11" dur="1000"/>
                                        <p:tgtEl>
                                          <p:spTgt spid="95238"/>
                                        </p:tgtEl>
                                      </p:cBhvr>
                                    </p:animEffect>
                                  </p:childTnLst>
                                </p:cTn>
                              </p:par>
                            </p:childTnLst>
                          </p:cTn>
                        </p:par>
                        <p:par>
                          <p:cTn id="12" fill="hold">
                            <p:stCondLst>
                              <p:cond delay="4000"/>
                            </p:stCondLst>
                            <p:childTnLst>
                              <p:par>
                                <p:cTn id="13" presetID="4" presetClass="entr" presetSubtype="16" fill="hold" grpId="0" nodeType="afterEffect">
                                  <p:stCondLst>
                                    <p:cond delay="0"/>
                                  </p:stCondLst>
                                  <p:childTnLst>
                                    <p:set>
                                      <p:cBhvr>
                                        <p:cTn id="14" dur="1" fill="hold">
                                          <p:stCondLst>
                                            <p:cond delay="0"/>
                                          </p:stCondLst>
                                        </p:cTn>
                                        <p:tgtEl>
                                          <p:spTgt spid="95274"/>
                                        </p:tgtEl>
                                        <p:attrNameLst>
                                          <p:attrName>style.visibility</p:attrName>
                                        </p:attrNameLst>
                                      </p:cBhvr>
                                      <p:to>
                                        <p:strVal val="visible"/>
                                      </p:to>
                                    </p:set>
                                    <p:animEffect transition="in" filter="box(in)">
                                      <p:cBhvr>
                                        <p:cTn id="15" dur="1000"/>
                                        <p:tgtEl>
                                          <p:spTgt spid="95274"/>
                                        </p:tgtEl>
                                      </p:cBhvr>
                                    </p:animEffect>
                                  </p:childTnLst>
                                </p:cTn>
                              </p:par>
                            </p:childTnLst>
                          </p:cTn>
                        </p:par>
                        <p:par>
                          <p:cTn id="16" fill="hold">
                            <p:stCondLst>
                              <p:cond delay="5000"/>
                            </p:stCondLst>
                            <p:childTnLst>
                              <p:par>
                                <p:cTn id="17" presetID="4" presetClass="entr" presetSubtype="16" fill="hold" grpId="0" nodeType="afterEffect">
                                  <p:stCondLst>
                                    <p:cond delay="0"/>
                                  </p:stCondLst>
                                  <p:childTnLst>
                                    <p:set>
                                      <p:cBhvr>
                                        <p:cTn id="18" dur="1" fill="hold">
                                          <p:stCondLst>
                                            <p:cond delay="0"/>
                                          </p:stCondLst>
                                        </p:cTn>
                                        <p:tgtEl>
                                          <p:spTgt spid="95249"/>
                                        </p:tgtEl>
                                        <p:attrNameLst>
                                          <p:attrName>style.visibility</p:attrName>
                                        </p:attrNameLst>
                                      </p:cBhvr>
                                      <p:to>
                                        <p:strVal val="visible"/>
                                      </p:to>
                                    </p:set>
                                    <p:animEffect transition="in" filter="box(in)">
                                      <p:cBhvr>
                                        <p:cTn id="19" dur="1000"/>
                                        <p:tgtEl>
                                          <p:spTgt spid="95249"/>
                                        </p:tgtEl>
                                      </p:cBhvr>
                                    </p:animEffect>
                                  </p:childTnLst>
                                </p:cTn>
                              </p:par>
                            </p:childTnLst>
                          </p:cTn>
                        </p:par>
                        <p:par>
                          <p:cTn id="20" fill="hold">
                            <p:stCondLst>
                              <p:cond delay="6000"/>
                            </p:stCondLst>
                            <p:childTnLst>
                              <p:par>
                                <p:cTn id="21" presetID="4" presetClass="entr" presetSubtype="16" fill="hold" grpId="0" nodeType="afterEffect">
                                  <p:stCondLst>
                                    <p:cond delay="0"/>
                                  </p:stCondLst>
                                  <p:childTnLst>
                                    <p:set>
                                      <p:cBhvr>
                                        <p:cTn id="22" dur="1" fill="hold">
                                          <p:stCondLst>
                                            <p:cond delay="0"/>
                                          </p:stCondLst>
                                        </p:cTn>
                                        <p:tgtEl>
                                          <p:spTgt spid="95275"/>
                                        </p:tgtEl>
                                        <p:attrNameLst>
                                          <p:attrName>style.visibility</p:attrName>
                                        </p:attrNameLst>
                                      </p:cBhvr>
                                      <p:to>
                                        <p:strVal val="visible"/>
                                      </p:to>
                                    </p:set>
                                    <p:animEffect transition="in" filter="box(in)">
                                      <p:cBhvr>
                                        <p:cTn id="23" dur="1000"/>
                                        <p:tgtEl>
                                          <p:spTgt spid="95275"/>
                                        </p:tgtEl>
                                      </p:cBhvr>
                                    </p:animEffect>
                                  </p:childTnLst>
                                </p:cTn>
                              </p:par>
                            </p:childTnLst>
                          </p:cTn>
                        </p:par>
                        <p:par>
                          <p:cTn id="24" fill="hold">
                            <p:stCondLst>
                              <p:cond delay="7000"/>
                            </p:stCondLst>
                            <p:childTnLst>
                              <p:par>
                                <p:cTn id="25" presetID="4" presetClass="entr" presetSubtype="16" fill="hold" grpId="0" nodeType="afterEffect">
                                  <p:stCondLst>
                                    <p:cond delay="0"/>
                                  </p:stCondLst>
                                  <p:childTnLst>
                                    <p:set>
                                      <p:cBhvr>
                                        <p:cTn id="26" dur="1" fill="hold">
                                          <p:stCondLst>
                                            <p:cond delay="0"/>
                                          </p:stCondLst>
                                        </p:cTn>
                                        <p:tgtEl>
                                          <p:spTgt spid="95257"/>
                                        </p:tgtEl>
                                        <p:attrNameLst>
                                          <p:attrName>style.visibility</p:attrName>
                                        </p:attrNameLst>
                                      </p:cBhvr>
                                      <p:to>
                                        <p:strVal val="visible"/>
                                      </p:to>
                                    </p:set>
                                    <p:animEffect transition="in" filter="box(in)">
                                      <p:cBhvr>
                                        <p:cTn id="27" dur="1000"/>
                                        <p:tgtEl>
                                          <p:spTgt spid="95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46" grpId="0" animBg="1"/>
      <p:bldP spid="95249" grpId="0" animBg="1"/>
      <p:bldP spid="95257" grpId="0" animBg="1"/>
      <p:bldP spid="95274" grpId="0" animBg="1"/>
      <p:bldP spid="9527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5014" name="Object 22"/>
          <p:cNvGraphicFramePr>
            <a:graphicFrameLocks noChangeAspect="1"/>
          </p:cNvGraphicFramePr>
          <p:nvPr>
            <p:ph sz="half" idx="1"/>
          </p:nvPr>
        </p:nvGraphicFramePr>
        <p:xfrm>
          <a:off x="214313" y="3929063"/>
          <a:ext cx="3132137" cy="2227262"/>
        </p:xfrm>
        <a:graphic>
          <a:graphicData uri="http://schemas.openxmlformats.org/presentationml/2006/ole">
            <p:oleObj spid="_x0000_s1026" name="Bit Eşlem Resmi" r:id="rId3" imgW="5144218" imgH="3657143" progId="Paint.Picture">
              <p:embed/>
            </p:oleObj>
          </a:graphicData>
        </a:graphic>
      </p:graphicFrame>
      <p:graphicFrame>
        <p:nvGraphicFramePr>
          <p:cNvPr id="85016" name="Object 24"/>
          <p:cNvGraphicFramePr>
            <a:graphicFrameLocks noChangeAspect="1"/>
          </p:cNvGraphicFramePr>
          <p:nvPr>
            <p:ph sz="quarter" idx="2"/>
          </p:nvPr>
        </p:nvGraphicFramePr>
        <p:xfrm>
          <a:off x="4071938" y="1785938"/>
          <a:ext cx="3168650" cy="2044700"/>
        </p:xfrm>
        <a:graphic>
          <a:graphicData uri="http://schemas.openxmlformats.org/presentationml/2006/ole">
            <p:oleObj spid="_x0000_s1027" name="Bit Eşlem Resmi" r:id="rId4" imgW="7954485" imgH="5133333" progId="Paint.Picture">
              <p:embed/>
            </p:oleObj>
          </a:graphicData>
        </a:graphic>
      </p:graphicFrame>
      <p:graphicFrame>
        <p:nvGraphicFramePr>
          <p:cNvPr id="85019" name="Object 27"/>
          <p:cNvGraphicFramePr>
            <a:graphicFrameLocks noChangeAspect="1"/>
          </p:cNvGraphicFramePr>
          <p:nvPr>
            <p:ph sz="quarter" idx="3"/>
          </p:nvPr>
        </p:nvGraphicFramePr>
        <p:xfrm>
          <a:off x="6011863" y="3789363"/>
          <a:ext cx="3132137" cy="2166937"/>
        </p:xfrm>
        <a:graphic>
          <a:graphicData uri="http://schemas.openxmlformats.org/presentationml/2006/ole">
            <p:oleObj spid="_x0000_s1028" name="Bit Eşlem Resmi" r:id="rId5" imgW="4323810" imgH="2991268" progId="Paint.Picture">
              <p:embed/>
            </p:oleObj>
          </a:graphicData>
        </a:graphic>
      </p:graphicFrame>
      <p:sp>
        <p:nvSpPr>
          <p:cNvPr id="1029" name="AutoShape 17">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1030" name="AutoShape 18">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1031" name="Rectangle 30"/>
          <p:cNvSpPr>
            <a:spLocks noChangeArrowheads="1"/>
          </p:cNvSpPr>
          <p:nvPr/>
        </p:nvSpPr>
        <p:spPr bwMode="auto">
          <a:xfrm>
            <a:off x="0" y="857250"/>
            <a:ext cx="6804025" cy="915988"/>
          </a:xfrm>
          <a:prstGeom prst="rect">
            <a:avLst/>
          </a:prstGeom>
          <a:noFill/>
          <a:ln w="9525">
            <a:noFill/>
            <a:miter lim="800000"/>
            <a:headEnd/>
            <a:tailEnd/>
          </a:ln>
        </p:spPr>
        <p:txBody>
          <a:bodyPr>
            <a:spAutoFit/>
          </a:bodyPr>
          <a:lstStyle/>
          <a:p>
            <a:r>
              <a:rPr lang="en-US" sz="1800">
                <a:solidFill>
                  <a:srgbClr val="00FF00"/>
                </a:solidFill>
                <a:latin typeface="Bahamas" pitchFamily="34" charset="0"/>
              </a:rPr>
              <a:t>@</a:t>
            </a:r>
            <a:r>
              <a:rPr lang="tr-TR" sz="1800">
                <a:solidFill>
                  <a:srgbClr val="00FF00"/>
                </a:solidFill>
                <a:latin typeface="Bahamas" pitchFamily="34" charset="0"/>
              </a:rPr>
              <a:t> Hücrelerinde Zarla çevrili çekirdekleri ve zarlı organelleri yoktur.</a:t>
            </a:r>
          </a:p>
          <a:p>
            <a:r>
              <a:rPr lang="en-US" sz="1800">
                <a:solidFill>
                  <a:srgbClr val="00FF00"/>
                </a:solidFill>
                <a:latin typeface="Bahamas" pitchFamily="34" charset="0"/>
              </a:rPr>
              <a:t>@</a:t>
            </a:r>
            <a:r>
              <a:rPr lang="tr-TR" sz="1800">
                <a:solidFill>
                  <a:srgbClr val="00FF00"/>
                </a:solidFill>
                <a:latin typeface="Bahamas" pitchFamily="34" charset="0"/>
              </a:rPr>
              <a:t> Tek tek veya koloni oluşturarak yaşayabilirler.</a:t>
            </a:r>
          </a:p>
          <a:p>
            <a:r>
              <a:rPr lang="en-US" sz="1800">
                <a:solidFill>
                  <a:srgbClr val="00FF00"/>
                </a:solidFill>
                <a:latin typeface="Bahamas" pitchFamily="34" charset="0"/>
              </a:rPr>
              <a:t>@</a:t>
            </a:r>
            <a:r>
              <a:rPr lang="tr-TR" sz="1800">
                <a:solidFill>
                  <a:srgbClr val="00FF00"/>
                </a:solidFill>
                <a:latin typeface="Bahamas" pitchFamily="34" charset="0"/>
              </a:rPr>
              <a:t> Hepsi tek hücrelidir.</a:t>
            </a:r>
            <a:endParaRPr lang="en-US" sz="1800">
              <a:solidFill>
                <a:srgbClr val="00FF00"/>
              </a:solidFill>
              <a:latin typeface="Bahamas" pitchFamily="34" charset="0"/>
            </a:endParaRPr>
          </a:p>
        </p:txBody>
      </p:sp>
      <p:sp>
        <p:nvSpPr>
          <p:cNvPr id="85023" name="AutoShape 31">
            <a:hlinkClick r:id="rId6" action="ppaction://hlinksldjump" highlightClick="1"/>
          </p:cNvPr>
          <p:cNvSpPr>
            <a:spLocks noChangeArrowheads="1"/>
          </p:cNvSpPr>
          <p:nvPr/>
        </p:nvSpPr>
        <p:spPr bwMode="auto">
          <a:xfrm>
            <a:off x="0" y="-7938"/>
            <a:ext cx="9144000" cy="720726"/>
          </a:xfrm>
          <a:prstGeom prst="actionButtonBlank">
            <a:avLst/>
          </a:prstGeom>
          <a:solidFill>
            <a:srgbClr val="FF6600"/>
          </a:solidFill>
          <a:ln w="9525">
            <a:solidFill>
              <a:schemeClr val="accent1"/>
            </a:solidFill>
            <a:miter lim="800000"/>
            <a:headEnd/>
            <a:tailEnd/>
          </a:ln>
        </p:spPr>
        <p:txBody>
          <a:bodyPr anchor="ctr">
            <a:spAutoFit/>
          </a:bodyPr>
          <a:lstStyle/>
          <a:p>
            <a:pPr algn="ctr"/>
            <a:r>
              <a:rPr lang="tr-TR" sz="3000" b="1">
                <a:solidFill>
                  <a:srgbClr val="000000"/>
                </a:solidFill>
                <a:latin typeface="FormalScrp421 BT" pitchFamily="66" charset="0"/>
              </a:rPr>
              <a:t>Monera Alemi (Prokaryot)</a:t>
            </a:r>
          </a:p>
        </p:txBody>
      </p:sp>
    </p:spTree>
  </p:cSld>
  <p:clrMapOvr>
    <a:masterClrMapping/>
  </p:clrMapOvr>
  <p:transition spd="med" advClick="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5014"/>
                                        </p:tgtEl>
                                        <p:attrNameLst>
                                          <p:attrName>style.visibility</p:attrName>
                                        </p:attrNameLst>
                                      </p:cBhvr>
                                      <p:to>
                                        <p:strVal val="visible"/>
                                      </p:to>
                                    </p:set>
                                    <p:anim calcmode="lin" valueType="num">
                                      <p:cBhvr additive="base">
                                        <p:cTn id="7" dur="3000" fill="hold"/>
                                        <p:tgtEl>
                                          <p:spTgt spid="85014"/>
                                        </p:tgtEl>
                                        <p:attrNameLst>
                                          <p:attrName>ppt_x</p:attrName>
                                        </p:attrNameLst>
                                      </p:cBhvr>
                                      <p:tavLst>
                                        <p:tav tm="0">
                                          <p:val>
                                            <p:strVal val="0-#ppt_w/2"/>
                                          </p:val>
                                        </p:tav>
                                        <p:tav tm="100000">
                                          <p:val>
                                            <p:strVal val="#ppt_x"/>
                                          </p:val>
                                        </p:tav>
                                      </p:tavLst>
                                    </p:anim>
                                    <p:anim calcmode="lin" valueType="num">
                                      <p:cBhvr additive="base">
                                        <p:cTn id="8" dur="3000" fill="hold"/>
                                        <p:tgtEl>
                                          <p:spTgt spid="8501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5016"/>
                                        </p:tgtEl>
                                        <p:attrNameLst>
                                          <p:attrName>style.visibility</p:attrName>
                                        </p:attrNameLst>
                                      </p:cBhvr>
                                      <p:to>
                                        <p:strVal val="visible"/>
                                      </p:to>
                                    </p:set>
                                    <p:anim calcmode="lin" valueType="num">
                                      <p:cBhvr additive="base">
                                        <p:cTn id="11" dur="3000" fill="hold"/>
                                        <p:tgtEl>
                                          <p:spTgt spid="85016"/>
                                        </p:tgtEl>
                                        <p:attrNameLst>
                                          <p:attrName>ppt_x</p:attrName>
                                        </p:attrNameLst>
                                      </p:cBhvr>
                                      <p:tavLst>
                                        <p:tav tm="0">
                                          <p:val>
                                            <p:strVal val="1+#ppt_w/2"/>
                                          </p:val>
                                        </p:tav>
                                        <p:tav tm="100000">
                                          <p:val>
                                            <p:strVal val="#ppt_x"/>
                                          </p:val>
                                        </p:tav>
                                      </p:tavLst>
                                    </p:anim>
                                    <p:anim calcmode="lin" valueType="num">
                                      <p:cBhvr additive="base">
                                        <p:cTn id="12" dur="3000" fill="hold"/>
                                        <p:tgtEl>
                                          <p:spTgt spid="850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5019"/>
                                        </p:tgtEl>
                                        <p:attrNameLst>
                                          <p:attrName>style.visibility</p:attrName>
                                        </p:attrNameLst>
                                      </p:cBhvr>
                                      <p:to>
                                        <p:strVal val="visible"/>
                                      </p:to>
                                    </p:set>
                                    <p:anim calcmode="lin" valueType="num">
                                      <p:cBhvr additive="base">
                                        <p:cTn id="15" dur="3000" fill="hold"/>
                                        <p:tgtEl>
                                          <p:spTgt spid="85019"/>
                                        </p:tgtEl>
                                        <p:attrNameLst>
                                          <p:attrName>ppt_x</p:attrName>
                                        </p:attrNameLst>
                                      </p:cBhvr>
                                      <p:tavLst>
                                        <p:tav tm="0">
                                          <p:val>
                                            <p:strVal val="0-#ppt_w/2"/>
                                          </p:val>
                                        </p:tav>
                                        <p:tav tm="100000">
                                          <p:val>
                                            <p:strVal val="#ppt_x"/>
                                          </p:val>
                                        </p:tav>
                                      </p:tavLst>
                                    </p:anim>
                                    <p:anim calcmode="lin" valueType="num">
                                      <p:cBhvr additive="base">
                                        <p:cTn id="16" dur="3000" fill="hold"/>
                                        <p:tgtEl>
                                          <p:spTgt spid="85019"/>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3" presetClass="entr" presetSubtype="5" fill="hold" grpId="0" nodeType="afterEffect">
                                  <p:stCondLst>
                                    <p:cond delay="0"/>
                                  </p:stCondLst>
                                  <p:childTnLst>
                                    <p:set>
                                      <p:cBhvr>
                                        <p:cTn id="19" dur="1" fill="hold">
                                          <p:stCondLst>
                                            <p:cond delay="0"/>
                                          </p:stCondLst>
                                        </p:cTn>
                                        <p:tgtEl>
                                          <p:spTgt spid="85023"/>
                                        </p:tgtEl>
                                        <p:attrNameLst>
                                          <p:attrName>style.visibility</p:attrName>
                                        </p:attrNameLst>
                                      </p:cBhvr>
                                      <p:to>
                                        <p:strVal val="visible"/>
                                      </p:to>
                                    </p:set>
                                    <p:animEffect transition="in" filter="blinds(vertical)">
                                      <p:cBhvr>
                                        <p:cTn id="20" dur="1000"/>
                                        <p:tgtEl>
                                          <p:spTgt spid="85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14"/>
          <p:cNvGraphicFramePr>
            <a:graphicFrameLocks noChangeAspect="1"/>
          </p:cNvGraphicFramePr>
          <p:nvPr>
            <p:ph sz="half" idx="1"/>
          </p:nvPr>
        </p:nvGraphicFramePr>
        <p:xfrm>
          <a:off x="457200" y="2709863"/>
          <a:ext cx="4038600" cy="2855912"/>
        </p:xfrm>
        <a:graphic>
          <a:graphicData uri="http://schemas.openxmlformats.org/presentationml/2006/ole">
            <p:oleObj spid="_x0000_s2050" name="Bit Eşlem Resmi" r:id="rId3" imgW="5200000" imgH="3677163" progId="Paint.Picture">
              <p:embed/>
            </p:oleObj>
          </a:graphicData>
        </a:graphic>
      </p:graphicFrame>
      <p:sp>
        <p:nvSpPr>
          <p:cNvPr id="2051" name="AutoShape 4">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2052" name="AutoShape 5">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2053" name="Rectangle 7"/>
          <p:cNvSpPr>
            <a:spLocks noChangeArrowheads="1"/>
          </p:cNvSpPr>
          <p:nvPr/>
        </p:nvSpPr>
        <p:spPr bwMode="auto">
          <a:xfrm>
            <a:off x="0" y="692150"/>
            <a:ext cx="9144000" cy="5751513"/>
          </a:xfrm>
          <a:prstGeom prst="rect">
            <a:avLst/>
          </a:prstGeom>
          <a:noFill/>
          <a:ln w="9525">
            <a:noFill/>
            <a:miter lim="800000"/>
            <a:headEnd/>
            <a:tailEnd/>
          </a:ln>
        </p:spPr>
        <p:txBody>
          <a:bodyPr>
            <a:spAutoFit/>
          </a:bodyPr>
          <a:lstStyle/>
          <a:p>
            <a:pPr>
              <a:spcBef>
                <a:spcPct val="20000"/>
              </a:spcBef>
              <a:buClr>
                <a:schemeClr val="hlink"/>
              </a:buClr>
              <a:buSzPct val="60000"/>
              <a:buFont typeface="Wingdings" pitchFamily="2" charset="2"/>
              <a:buNone/>
            </a:pPr>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Virüslerden daha büyük tek hücreli mikroorganizmalardır. Yeryüzünde çok geniş bir yayılım </a:t>
            </a:r>
          </a:p>
          <a:p>
            <a:pPr>
              <a:spcBef>
                <a:spcPct val="20000"/>
              </a:spcBef>
              <a:buClr>
                <a:schemeClr val="hlink"/>
              </a:buClr>
              <a:buSzPct val="60000"/>
              <a:buFont typeface="Wingdings" pitchFamily="2" charset="2"/>
              <a:buNone/>
            </a:pPr>
            <a:r>
              <a:rPr lang="tr-TR" sz="1800">
                <a:solidFill>
                  <a:srgbClr val="DC4ED9"/>
                </a:solidFill>
                <a:latin typeface="Bahamas" pitchFamily="34" charset="0"/>
              </a:rPr>
              <a:t>   alanları vardır. Örneğin: tatlı sular, tuzlu sular, canlı vücutları, toprak, kaplıca suları, </a:t>
            </a:r>
          </a:p>
          <a:p>
            <a:pPr>
              <a:spcBef>
                <a:spcPct val="20000"/>
              </a:spcBef>
              <a:buClr>
                <a:schemeClr val="hlink"/>
              </a:buClr>
              <a:buSzPct val="60000"/>
              <a:buFont typeface="Wingdings" pitchFamily="2" charset="2"/>
              <a:buNone/>
            </a:pPr>
            <a:r>
              <a:rPr lang="tr-TR" sz="1800">
                <a:solidFill>
                  <a:srgbClr val="DC4ED9"/>
                </a:solidFill>
                <a:latin typeface="Bahamas" pitchFamily="34" charset="0"/>
              </a:rPr>
              <a:t>   kutuplar, okyanus dipleri v.s.</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Ökaryot canlılarla ortak organelleri ribozomdur.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İç kısımda hücre zarı, bunun üstünde hücre duvarı vardır. Hücre duvarlarının yapısında, </a:t>
            </a:r>
          </a:p>
          <a:p>
            <a:r>
              <a:rPr lang="tr-TR" sz="1800">
                <a:solidFill>
                  <a:srgbClr val="DC4ED9"/>
                </a:solidFill>
                <a:latin typeface="Bahamas" pitchFamily="34" charset="0"/>
              </a:rPr>
              <a:t>   bitkilerde olduğu gibi selüloz yoktur. Bazı bitkilerde ek olarak polisakkaritlerden oluşmuş </a:t>
            </a:r>
          </a:p>
          <a:p>
            <a:r>
              <a:rPr lang="tr-TR" sz="1800">
                <a:solidFill>
                  <a:srgbClr val="DC4ED9"/>
                </a:solidFill>
                <a:latin typeface="Bahamas" pitchFamily="34" charset="0"/>
              </a:rPr>
              <a:t>   koruyucu bir kapsül bulunur.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Sitoplazmalarında glikojen, protein, yağ tanecikleri ve ribozomlar görülür. </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Bazı bakterilerde ökaryot hücrelerdeki mitokondriyi andıran, içerisinde solunum enzimleri </a:t>
            </a:r>
          </a:p>
          <a:p>
            <a:r>
              <a:rPr lang="tr-TR" sz="1800">
                <a:solidFill>
                  <a:srgbClr val="DC4ED9"/>
                </a:solidFill>
                <a:latin typeface="Bahamas" pitchFamily="34" charset="0"/>
              </a:rPr>
              <a:t>   bulunduran </a:t>
            </a:r>
            <a:r>
              <a:rPr lang="tr-TR" sz="1800" b="1">
                <a:solidFill>
                  <a:srgbClr val="DC4ED9"/>
                </a:solidFill>
                <a:latin typeface="Bahamas" pitchFamily="34" charset="0"/>
              </a:rPr>
              <a:t>mezozom </a:t>
            </a:r>
            <a:r>
              <a:rPr lang="tr-TR" sz="1800">
                <a:solidFill>
                  <a:srgbClr val="DC4ED9"/>
                </a:solidFill>
                <a:latin typeface="Bahamas" pitchFamily="34" charset="0"/>
              </a:rPr>
              <a:t>denilen zar kıvrımlar vardır.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Kalıtım maddesi DNA’dır.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Bakteri DNA’sı sitplazmada serbest ve çember </a:t>
            </a:r>
          </a:p>
          <a:p>
            <a:r>
              <a:rPr lang="tr-TR" sz="1800">
                <a:solidFill>
                  <a:srgbClr val="DC4ED9"/>
                </a:solidFill>
                <a:latin typeface="Bahamas" pitchFamily="34" charset="0"/>
              </a:rPr>
              <a:t>   DNA’dır.</a:t>
            </a:r>
          </a:p>
          <a:p>
            <a:pPr>
              <a:buFont typeface="Wingdings" pitchFamily="2" charset="2"/>
              <a:buChar char="C"/>
            </a:pPr>
            <a:r>
              <a:rPr lang="tr-TR" sz="1800">
                <a:solidFill>
                  <a:srgbClr val="DC4ED9"/>
                </a:solidFill>
                <a:latin typeface="Bahamas" pitchFamily="34" charset="0"/>
              </a:rPr>
              <a:t> Uygun olmayan ortamlarda ısıya ve kuraklığa </a:t>
            </a:r>
          </a:p>
          <a:p>
            <a:pPr>
              <a:buFont typeface="Wingdings" pitchFamily="2" charset="2"/>
              <a:buNone/>
            </a:pPr>
            <a:r>
              <a:rPr lang="tr-TR" sz="1800">
                <a:solidFill>
                  <a:srgbClr val="DC4ED9"/>
                </a:solidFill>
                <a:latin typeface="Bahamas" pitchFamily="34" charset="0"/>
              </a:rPr>
              <a:t>   dayanıklı endospor oluştururlar. Şartlar uygun </a:t>
            </a:r>
          </a:p>
          <a:p>
            <a:pPr>
              <a:buFont typeface="Wingdings" pitchFamily="2" charset="2"/>
              <a:buNone/>
            </a:pPr>
            <a:r>
              <a:rPr lang="tr-TR" sz="1800">
                <a:solidFill>
                  <a:srgbClr val="DC4ED9"/>
                </a:solidFill>
                <a:latin typeface="Bahamas" pitchFamily="34" charset="0"/>
              </a:rPr>
              <a:t>   olduğunda bakteri tekrar eski durumuna döner. </a:t>
            </a:r>
          </a:p>
          <a:p>
            <a:pPr>
              <a:buFont typeface="Wingdings" pitchFamily="2" charset="2"/>
              <a:buNone/>
            </a:pPr>
            <a:r>
              <a:rPr lang="tr-TR" sz="1800">
                <a:solidFill>
                  <a:srgbClr val="DC4ED9"/>
                </a:solidFill>
                <a:latin typeface="Bahamas" pitchFamily="34" charset="0"/>
              </a:rPr>
              <a:t>   Endospor, kötü ortam şartlarına adaptasyonu </a:t>
            </a:r>
          </a:p>
          <a:p>
            <a:pPr>
              <a:buFont typeface="Wingdings" pitchFamily="2" charset="2"/>
              <a:buNone/>
            </a:pPr>
            <a:r>
              <a:rPr lang="tr-TR" sz="1800">
                <a:solidFill>
                  <a:srgbClr val="DC4ED9"/>
                </a:solidFill>
                <a:latin typeface="Bahamas" pitchFamily="34" charset="0"/>
              </a:rPr>
              <a:t>   sağlar.</a:t>
            </a:r>
          </a:p>
          <a:p>
            <a:r>
              <a:rPr lang="tr-TR" sz="1800">
                <a:solidFill>
                  <a:srgbClr val="DC4ED9"/>
                </a:solidFill>
                <a:latin typeface="Bahamas" pitchFamily="34" charset="0"/>
                <a:sym typeface="Wingdings" pitchFamily="2" charset="2"/>
              </a:rPr>
              <a:t> </a:t>
            </a:r>
            <a:r>
              <a:rPr lang="tr-TR" sz="1800">
                <a:solidFill>
                  <a:srgbClr val="DC4ED9"/>
                </a:solidFill>
                <a:latin typeface="Bahamas" pitchFamily="34" charset="0"/>
              </a:rPr>
              <a:t>Antibiyotiklerden etkilenirler.    </a:t>
            </a:r>
          </a:p>
          <a:p>
            <a:pPr>
              <a:spcBef>
                <a:spcPct val="20000"/>
              </a:spcBef>
              <a:buClr>
                <a:schemeClr val="hlink"/>
              </a:buClr>
              <a:buSzPct val="60000"/>
              <a:buFont typeface="Wingdings" pitchFamily="2" charset="2"/>
              <a:buNone/>
            </a:pPr>
            <a:endParaRPr lang="tr-TR" sz="1800">
              <a:solidFill>
                <a:srgbClr val="DC4ED9"/>
              </a:solidFill>
              <a:latin typeface="Bahamas" pitchFamily="34" charset="0"/>
              <a:sym typeface="Wingdings" pitchFamily="2" charset="2"/>
            </a:endParaRPr>
          </a:p>
        </p:txBody>
      </p:sp>
      <p:sp>
        <p:nvSpPr>
          <p:cNvPr id="2054" name="AutoShape 18">
            <a:hlinkClick r:id="rId4" action="ppaction://program" highlightClick="1"/>
          </p:cNvPr>
          <p:cNvSpPr>
            <a:spLocks noChangeArrowheads="1"/>
          </p:cNvSpPr>
          <p:nvPr/>
        </p:nvSpPr>
        <p:spPr bwMode="auto">
          <a:xfrm>
            <a:off x="6357950" y="5643578"/>
            <a:ext cx="539750" cy="360362"/>
          </a:xfrm>
          <a:prstGeom prst="actionButtonMovie">
            <a:avLst/>
          </a:prstGeom>
          <a:solidFill>
            <a:srgbClr val="FF0000"/>
          </a:solidFill>
          <a:ln w="9525">
            <a:solidFill>
              <a:schemeClr val="bg1"/>
            </a:solidFill>
            <a:miter lim="800000"/>
            <a:headEnd/>
            <a:tailEnd/>
          </a:ln>
        </p:spPr>
        <p:txBody>
          <a:bodyPr anchor="ctr">
            <a:spAutoFit/>
          </a:bodyPr>
          <a:lstStyle/>
          <a:p>
            <a:endParaRPr lang="tr-TR"/>
          </a:p>
        </p:txBody>
      </p:sp>
      <p:sp>
        <p:nvSpPr>
          <p:cNvPr id="2055" name="Text Box 19"/>
          <p:cNvSpPr txBox="1">
            <a:spLocks noChangeArrowheads="1"/>
          </p:cNvSpPr>
          <p:nvPr/>
        </p:nvSpPr>
        <p:spPr bwMode="auto">
          <a:xfrm>
            <a:off x="4067175" y="6178550"/>
            <a:ext cx="936625" cy="274638"/>
          </a:xfrm>
          <a:prstGeom prst="rect">
            <a:avLst/>
          </a:prstGeom>
          <a:noFill/>
          <a:ln w="9525">
            <a:noFill/>
            <a:miter lim="800000"/>
            <a:headEnd/>
            <a:tailEnd/>
          </a:ln>
        </p:spPr>
        <p:txBody>
          <a:bodyPr>
            <a:spAutoFit/>
          </a:bodyPr>
          <a:lstStyle/>
          <a:p>
            <a:pPr>
              <a:spcBef>
                <a:spcPct val="50000"/>
              </a:spcBef>
            </a:pPr>
            <a:r>
              <a:rPr lang="tr-TR" sz="1200" b="1">
                <a:solidFill>
                  <a:schemeClr val="bg1"/>
                </a:solidFill>
                <a:latin typeface="Bahamas" pitchFamily="34" charset="0"/>
              </a:rPr>
              <a:t>Bakteriler</a:t>
            </a:r>
          </a:p>
        </p:txBody>
      </p:sp>
      <p:sp>
        <p:nvSpPr>
          <p:cNvPr id="68628" name="AutoShape 20">
            <a:hlinkClick r:id="rId5" action="ppaction://hlinksldjump" highlightClick="1"/>
          </p:cNvPr>
          <p:cNvSpPr>
            <a:spLocks noChangeArrowheads="1"/>
          </p:cNvSpPr>
          <p:nvPr/>
        </p:nvSpPr>
        <p:spPr bwMode="auto">
          <a:xfrm>
            <a:off x="1692275" y="4763"/>
            <a:ext cx="5832475" cy="615950"/>
          </a:xfrm>
          <a:prstGeom prst="actionButtonBlank">
            <a:avLst/>
          </a:prstGeom>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ln w="9525">
            <a:solidFill>
              <a:schemeClr val="tx2"/>
            </a:solidFill>
            <a:miter lim="800000"/>
            <a:headEnd/>
            <a:tailEnd/>
          </a:ln>
        </p:spPr>
        <p:txBody>
          <a:bodyPr anchor="ctr">
            <a:spAutoFit/>
          </a:bodyPr>
          <a:lstStyle/>
          <a:p>
            <a:pPr algn="ctr"/>
            <a:r>
              <a:rPr lang="tr-TR" sz="2500" b="1">
                <a:solidFill>
                  <a:srgbClr val="000000"/>
                </a:solidFill>
                <a:latin typeface="FormalScrp421 BT" pitchFamily="66" charset="0"/>
              </a:rPr>
              <a:t>Bakteriler</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8628"/>
                                        </p:tgtEl>
                                        <p:attrNameLst>
                                          <p:attrName>style.visibility</p:attrName>
                                        </p:attrNameLst>
                                      </p:cBhvr>
                                      <p:to>
                                        <p:strVal val="visible"/>
                                      </p:to>
                                    </p:set>
                                    <p:animEffect transition="in" filter="blinds(vertical)">
                                      <p:cBhvr>
                                        <p:cTn id="7" dur="10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AutoShape 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25603" name="AutoShape 3">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76804" name="AutoShape 4">
            <a:hlinkClick r:id="rId2" action="ppaction://hlinksldjump" highlightClick="1"/>
          </p:cNvPr>
          <p:cNvSpPr>
            <a:spLocks noChangeArrowheads="1"/>
          </p:cNvSpPr>
          <p:nvPr/>
        </p:nvSpPr>
        <p:spPr bwMode="auto">
          <a:xfrm>
            <a:off x="1311275" y="46038"/>
            <a:ext cx="3405188" cy="412750"/>
          </a:xfrm>
          <a:prstGeom prst="actionButtonBlank">
            <a:avLst/>
          </a:prstGeom>
          <a:solidFill>
            <a:schemeClr val="accent1"/>
          </a:solidFill>
          <a:ln w="9525">
            <a:solidFill>
              <a:schemeClr val="accent2"/>
            </a:solidFill>
            <a:miter lim="800000"/>
            <a:headEnd/>
            <a:tailEnd/>
          </a:ln>
        </p:spPr>
        <p:txBody>
          <a:bodyPr anchor="ctr">
            <a:spAutoFit/>
          </a:bodyPr>
          <a:lstStyle/>
          <a:p>
            <a:r>
              <a:rPr lang="tr-TR" sz="1500" b="1">
                <a:solidFill>
                  <a:srgbClr val="000000"/>
                </a:solidFill>
                <a:latin typeface="FormalScrp421 BT" pitchFamily="66" charset="0"/>
              </a:rPr>
              <a:t>1. Şekillerine Göre</a:t>
            </a:r>
          </a:p>
        </p:txBody>
      </p:sp>
      <p:sp>
        <p:nvSpPr>
          <p:cNvPr id="76805" name="AutoShape 5">
            <a:hlinkClick r:id="rId3" action="ppaction://hlinksldjump" highlightClick="1"/>
          </p:cNvPr>
          <p:cNvSpPr>
            <a:spLocks noChangeArrowheads="1"/>
          </p:cNvSpPr>
          <p:nvPr/>
        </p:nvSpPr>
        <p:spPr bwMode="auto">
          <a:xfrm>
            <a:off x="2012950" y="477838"/>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Yuvarlak </a:t>
            </a:r>
          </a:p>
        </p:txBody>
      </p:sp>
      <p:sp>
        <p:nvSpPr>
          <p:cNvPr id="76806" name="AutoShape 6">
            <a:hlinkClick r:id="rId4" action="ppaction://hlinksldjump" highlightClick="1"/>
          </p:cNvPr>
          <p:cNvSpPr>
            <a:spLocks noChangeArrowheads="1"/>
          </p:cNvSpPr>
          <p:nvPr/>
        </p:nvSpPr>
        <p:spPr bwMode="auto">
          <a:xfrm>
            <a:off x="2012950" y="817563"/>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Çubuk</a:t>
            </a:r>
          </a:p>
        </p:txBody>
      </p:sp>
      <p:sp>
        <p:nvSpPr>
          <p:cNvPr id="76807" name="AutoShape 7"/>
          <p:cNvSpPr>
            <a:spLocks noChangeArrowheads="1"/>
          </p:cNvSpPr>
          <p:nvPr/>
        </p:nvSpPr>
        <p:spPr bwMode="auto">
          <a:xfrm rot="5400000">
            <a:off x="1620838" y="477838"/>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08" name="AutoShape 8"/>
          <p:cNvSpPr>
            <a:spLocks noChangeArrowheads="1"/>
          </p:cNvSpPr>
          <p:nvPr/>
        </p:nvSpPr>
        <p:spPr bwMode="auto">
          <a:xfrm rot="5400000">
            <a:off x="1620838" y="766763"/>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09" name="AutoShape 9">
            <a:hlinkClick r:id="rId4" action="ppaction://hlinksldjump" highlightClick="1"/>
          </p:cNvPr>
          <p:cNvSpPr>
            <a:spLocks noChangeArrowheads="1"/>
          </p:cNvSpPr>
          <p:nvPr/>
        </p:nvSpPr>
        <p:spPr bwMode="auto">
          <a:xfrm>
            <a:off x="2012950" y="1104900"/>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Spiral</a:t>
            </a:r>
          </a:p>
        </p:txBody>
      </p:sp>
      <p:sp>
        <p:nvSpPr>
          <p:cNvPr id="76810" name="AutoShape 10"/>
          <p:cNvSpPr>
            <a:spLocks noChangeArrowheads="1"/>
          </p:cNvSpPr>
          <p:nvPr/>
        </p:nvSpPr>
        <p:spPr bwMode="auto">
          <a:xfrm rot="5400000">
            <a:off x="1620838" y="1054100"/>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11" name="AutoShape 11">
            <a:hlinkClick r:id="rId4" action="ppaction://hlinksldjump" highlightClick="1"/>
          </p:cNvPr>
          <p:cNvSpPr>
            <a:spLocks noChangeArrowheads="1"/>
          </p:cNvSpPr>
          <p:nvPr/>
        </p:nvSpPr>
        <p:spPr bwMode="auto">
          <a:xfrm>
            <a:off x="2012950" y="1392238"/>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Virgül</a:t>
            </a:r>
          </a:p>
        </p:txBody>
      </p:sp>
      <p:sp>
        <p:nvSpPr>
          <p:cNvPr id="76812" name="AutoShape 12"/>
          <p:cNvSpPr>
            <a:spLocks noChangeArrowheads="1"/>
          </p:cNvSpPr>
          <p:nvPr/>
        </p:nvSpPr>
        <p:spPr bwMode="auto">
          <a:xfrm rot="5400000">
            <a:off x="1620838" y="1341438"/>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13" name="AutoShape 13">
            <a:hlinkClick r:id="" action="ppaction://noaction" highlightClick="1"/>
          </p:cNvPr>
          <p:cNvSpPr>
            <a:spLocks noChangeArrowheads="1"/>
          </p:cNvSpPr>
          <p:nvPr/>
        </p:nvSpPr>
        <p:spPr bwMode="auto">
          <a:xfrm rot="-5400000">
            <a:off x="-2331243" y="2705894"/>
            <a:ext cx="5949950" cy="681037"/>
          </a:xfrm>
          <a:prstGeom prst="actionButtonBlank">
            <a:avLst/>
          </a:prstGeom>
          <a:solidFill>
            <a:schemeClr val="accent1"/>
          </a:solidFill>
          <a:ln w="9525">
            <a:solidFill>
              <a:schemeClr val="accent2"/>
            </a:solidFill>
            <a:miter lim="800000"/>
            <a:headEnd/>
            <a:tailEnd/>
          </a:ln>
        </p:spPr>
        <p:txBody>
          <a:bodyPr anchor="ctr">
            <a:spAutoFit/>
          </a:bodyPr>
          <a:lstStyle/>
          <a:p>
            <a:pPr algn="ctr"/>
            <a:r>
              <a:rPr lang="tr-TR" sz="2800" b="1">
                <a:solidFill>
                  <a:srgbClr val="000000"/>
                </a:solidFill>
                <a:latin typeface="FormalScrp421 BT" pitchFamily="66" charset="0"/>
              </a:rPr>
              <a:t>Bakterilerin Sınıflandırılması</a:t>
            </a:r>
          </a:p>
        </p:txBody>
      </p:sp>
      <p:sp>
        <p:nvSpPr>
          <p:cNvPr id="76814" name="AutoShape 14">
            <a:hlinkClick r:id="rId2" action="ppaction://hlinksldjump" highlightClick="1"/>
          </p:cNvPr>
          <p:cNvSpPr>
            <a:spLocks noChangeArrowheads="1"/>
          </p:cNvSpPr>
          <p:nvPr/>
        </p:nvSpPr>
        <p:spPr bwMode="auto">
          <a:xfrm>
            <a:off x="1311275" y="1774825"/>
            <a:ext cx="3405188" cy="412750"/>
          </a:xfrm>
          <a:prstGeom prst="actionButtonBlank">
            <a:avLst/>
          </a:prstGeom>
          <a:solidFill>
            <a:schemeClr val="accent1"/>
          </a:solidFill>
          <a:ln w="9525">
            <a:solidFill>
              <a:schemeClr val="accent2"/>
            </a:solidFill>
            <a:miter lim="800000"/>
            <a:headEnd/>
            <a:tailEnd/>
          </a:ln>
        </p:spPr>
        <p:txBody>
          <a:bodyPr anchor="ctr">
            <a:spAutoFit/>
          </a:bodyPr>
          <a:lstStyle/>
          <a:p>
            <a:r>
              <a:rPr lang="tr-TR" sz="1500" b="1">
                <a:solidFill>
                  <a:srgbClr val="000000"/>
                </a:solidFill>
                <a:latin typeface="FormalScrp421 BT" pitchFamily="66" charset="0"/>
              </a:rPr>
              <a:t>2. Solunumlarına Göre</a:t>
            </a:r>
          </a:p>
        </p:txBody>
      </p:sp>
      <p:sp>
        <p:nvSpPr>
          <p:cNvPr id="76815" name="AutoShape 15">
            <a:hlinkClick r:id="rId3" action="ppaction://hlinksldjump" highlightClick="1"/>
          </p:cNvPr>
          <p:cNvSpPr>
            <a:spLocks noChangeArrowheads="1"/>
          </p:cNvSpPr>
          <p:nvPr/>
        </p:nvSpPr>
        <p:spPr bwMode="auto">
          <a:xfrm>
            <a:off x="2012950" y="2206625"/>
            <a:ext cx="2343150"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Oksijenli (Aerobik) solunum	</a:t>
            </a:r>
          </a:p>
        </p:txBody>
      </p:sp>
      <p:sp>
        <p:nvSpPr>
          <p:cNvPr id="76816" name="AutoShape 16">
            <a:hlinkClick r:id="rId4" action="ppaction://hlinksldjump" highlightClick="1"/>
          </p:cNvPr>
          <p:cNvSpPr>
            <a:spLocks noChangeArrowheads="1"/>
          </p:cNvSpPr>
          <p:nvPr/>
        </p:nvSpPr>
        <p:spPr bwMode="auto">
          <a:xfrm>
            <a:off x="2012950" y="2546350"/>
            <a:ext cx="2343150"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Oksijensiz (Anaerobik) Solunum</a:t>
            </a:r>
          </a:p>
        </p:txBody>
      </p:sp>
      <p:sp>
        <p:nvSpPr>
          <p:cNvPr id="76817" name="AutoShape 17"/>
          <p:cNvSpPr>
            <a:spLocks noChangeArrowheads="1"/>
          </p:cNvSpPr>
          <p:nvPr/>
        </p:nvSpPr>
        <p:spPr bwMode="auto">
          <a:xfrm rot="5400000">
            <a:off x="1620838" y="2206625"/>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18" name="AutoShape 18"/>
          <p:cNvSpPr>
            <a:spLocks noChangeArrowheads="1"/>
          </p:cNvSpPr>
          <p:nvPr/>
        </p:nvSpPr>
        <p:spPr bwMode="auto">
          <a:xfrm rot="5400000">
            <a:off x="1620838" y="2495550"/>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19" name="AutoShape 19">
            <a:hlinkClick r:id="rId4" action="ppaction://hlinksldjump" highlightClick="1"/>
          </p:cNvPr>
          <p:cNvSpPr>
            <a:spLocks noChangeArrowheads="1"/>
          </p:cNvSpPr>
          <p:nvPr/>
        </p:nvSpPr>
        <p:spPr bwMode="auto">
          <a:xfrm>
            <a:off x="2012950" y="2833688"/>
            <a:ext cx="2343150"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Fakültatif Solunum</a:t>
            </a:r>
          </a:p>
        </p:txBody>
      </p:sp>
      <p:sp>
        <p:nvSpPr>
          <p:cNvPr id="76820" name="AutoShape 20"/>
          <p:cNvSpPr>
            <a:spLocks noChangeArrowheads="1"/>
          </p:cNvSpPr>
          <p:nvPr/>
        </p:nvSpPr>
        <p:spPr bwMode="auto">
          <a:xfrm rot="5400000">
            <a:off x="1620838" y="2782888"/>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21" name="AutoShape 21">
            <a:hlinkClick r:id="rId2" action="ppaction://hlinksldjump" highlightClick="1"/>
          </p:cNvPr>
          <p:cNvSpPr>
            <a:spLocks noChangeArrowheads="1"/>
          </p:cNvSpPr>
          <p:nvPr/>
        </p:nvSpPr>
        <p:spPr bwMode="auto">
          <a:xfrm>
            <a:off x="1311275" y="3213100"/>
            <a:ext cx="3405188" cy="412750"/>
          </a:xfrm>
          <a:prstGeom prst="actionButtonBlank">
            <a:avLst/>
          </a:prstGeom>
          <a:solidFill>
            <a:schemeClr val="accent1"/>
          </a:solidFill>
          <a:ln w="9525">
            <a:solidFill>
              <a:schemeClr val="accent2"/>
            </a:solidFill>
            <a:miter lim="800000"/>
            <a:headEnd/>
            <a:tailEnd/>
          </a:ln>
        </p:spPr>
        <p:txBody>
          <a:bodyPr anchor="ctr">
            <a:spAutoFit/>
          </a:bodyPr>
          <a:lstStyle/>
          <a:p>
            <a:r>
              <a:rPr lang="tr-TR" sz="1500" b="1">
                <a:solidFill>
                  <a:srgbClr val="000000"/>
                </a:solidFill>
                <a:latin typeface="FormalScrp421 BT" pitchFamily="66" charset="0"/>
              </a:rPr>
              <a:t>3. Beslenmelerine Göre</a:t>
            </a:r>
          </a:p>
        </p:txBody>
      </p:sp>
      <p:sp>
        <p:nvSpPr>
          <p:cNvPr id="76822" name="AutoShape 22">
            <a:hlinkClick r:id="rId3" action="ppaction://hlinksldjump" highlightClick="1"/>
          </p:cNvPr>
          <p:cNvSpPr>
            <a:spLocks noChangeArrowheads="1"/>
          </p:cNvSpPr>
          <p:nvPr/>
        </p:nvSpPr>
        <p:spPr bwMode="auto">
          <a:xfrm>
            <a:off x="2012950" y="3644900"/>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Ototrof Beslenme</a:t>
            </a:r>
          </a:p>
        </p:txBody>
      </p:sp>
      <p:sp>
        <p:nvSpPr>
          <p:cNvPr id="76823" name="AutoShape 23">
            <a:hlinkClick r:id="rId4" action="ppaction://hlinksldjump" highlightClick="1"/>
          </p:cNvPr>
          <p:cNvSpPr>
            <a:spLocks noChangeArrowheads="1"/>
          </p:cNvSpPr>
          <p:nvPr/>
        </p:nvSpPr>
        <p:spPr bwMode="auto">
          <a:xfrm>
            <a:off x="2012950" y="3984625"/>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Hetetrof Beslenme</a:t>
            </a:r>
          </a:p>
        </p:txBody>
      </p:sp>
      <p:sp>
        <p:nvSpPr>
          <p:cNvPr id="76824" name="AutoShape 24"/>
          <p:cNvSpPr>
            <a:spLocks noChangeArrowheads="1"/>
          </p:cNvSpPr>
          <p:nvPr/>
        </p:nvSpPr>
        <p:spPr bwMode="auto">
          <a:xfrm rot="5400000">
            <a:off x="1620838" y="3644900"/>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25" name="AutoShape 25"/>
          <p:cNvSpPr>
            <a:spLocks noChangeArrowheads="1"/>
          </p:cNvSpPr>
          <p:nvPr/>
        </p:nvSpPr>
        <p:spPr bwMode="auto">
          <a:xfrm rot="5400000">
            <a:off x="1620838" y="3933825"/>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28" name="AutoShape 28">
            <a:hlinkClick r:id="rId2" action="ppaction://hlinksldjump" highlightClick="1"/>
          </p:cNvPr>
          <p:cNvSpPr>
            <a:spLocks noChangeArrowheads="1"/>
          </p:cNvSpPr>
          <p:nvPr/>
        </p:nvSpPr>
        <p:spPr bwMode="auto">
          <a:xfrm>
            <a:off x="1311275" y="4365625"/>
            <a:ext cx="3405188" cy="412750"/>
          </a:xfrm>
          <a:prstGeom prst="actionButtonBlank">
            <a:avLst/>
          </a:prstGeom>
          <a:solidFill>
            <a:schemeClr val="accent1"/>
          </a:solidFill>
          <a:ln w="9525">
            <a:solidFill>
              <a:schemeClr val="accent2"/>
            </a:solidFill>
            <a:miter lim="800000"/>
            <a:headEnd/>
            <a:tailEnd/>
          </a:ln>
        </p:spPr>
        <p:txBody>
          <a:bodyPr anchor="ctr">
            <a:spAutoFit/>
          </a:bodyPr>
          <a:lstStyle/>
          <a:p>
            <a:r>
              <a:rPr lang="tr-TR" sz="1500" b="1">
                <a:solidFill>
                  <a:srgbClr val="000000"/>
                </a:solidFill>
                <a:latin typeface="FormalScrp421 BT" pitchFamily="66" charset="0"/>
              </a:rPr>
              <a:t>4. Üremelerine Göre</a:t>
            </a:r>
          </a:p>
        </p:txBody>
      </p:sp>
      <p:sp>
        <p:nvSpPr>
          <p:cNvPr id="76829" name="AutoShape 29">
            <a:hlinkClick r:id="rId3" action="ppaction://hlinksldjump" highlightClick="1"/>
          </p:cNvPr>
          <p:cNvSpPr>
            <a:spLocks noChangeArrowheads="1"/>
          </p:cNvSpPr>
          <p:nvPr/>
        </p:nvSpPr>
        <p:spPr bwMode="auto">
          <a:xfrm>
            <a:off x="2012950" y="4797425"/>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Eşeyli Üreme (Konjugasyon)</a:t>
            </a:r>
          </a:p>
        </p:txBody>
      </p:sp>
      <p:sp>
        <p:nvSpPr>
          <p:cNvPr id="76830" name="AutoShape 30">
            <a:hlinkClick r:id="rId4" action="ppaction://hlinksldjump" highlightClick="1"/>
          </p:cNvPr>
          <p:cNvSpPr>
            <a:spLocks noChangeArrowheads="1"/>
          </p:cNvSpPr>
          <p:nvPr/>
        </p:nvSpPr>
        <p:spPr bwMode="auto">
          <a:xfrm>
            <a:off x="2012950" y="5137150"/>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Eşeysiz Üreme (Bölünme)</a:t>
            </a:r>
          </a:p>
        </p:txBody>
      </p:sp>
      <p:sp>
        <p:nvSpPr>
          <p:cNvPr id="76831" name="AutoShape 31"/>
          <p:cNvSpPr>
            <a:spLocks noChangeArrowheads="1"/>
          </p:cNvSpPr>
          <p:nvPr/>
        </p:nvSpPr>
        <p:spPr bwMode="auto">
          <a:xfrm rot="5400000">
            <a:off x="1620838" y="4797425"/>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32" name="AutoShape 32"/>
          <p:cNvSpPr>
            <a:spLocks noChangeArrowheads="1"/>
          </p:cNvSpPr>
          <p:nvPr/>
        </p:nvSpPr>
        <p:spPr bwMode="auto">
          <a:xfrm rot="5400000">
            <a:off x="1620838" y="5086350"/>
            <a:ext cx="287338" cy="287337"/>
          </a:xfrm>
          <a:custGeom>
            <a:avLst/>
            <a:gdLst>
              <a:gd name="T0" fmla="*/ 2730336 w 21600"/>
              <a:gd name="T1" fmla="*/ 0 h 21600"/>
              <a:gd name="T2" fmla="*/ 1638132 w 21600"/>
              <a:gd name="T3" fmla="*/ 1274113 h 21600"/>
              <a:gd name="T4" fmla="*/ 0 w 21600"/>
              <a:gd name="T5" fmla="*/ 3185463 h 21600"/>
              <a:gd name="T6" fmla="*/ 1638132 w 21600"/>
              <a:gd name="T7" fmla="*/ 3822341 h 21600"/>
              <a:gd name="T8" fmla="*/ 3276265 w 21600"/>
              <a:gd name="T9" fmla="*/ 2654408 h 21600"/>
              <a:gd name="T10" fmla="*/ 3822367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35" name="AutoShape 35">
            <a:hlinkClick r:id="rId2" action="ppaction://hlinksldjump" highlightClick="1"/>
          </p:cNvPr>
          <p:cNvSpPr>
            <a:spLocks noChangeArrowheads="1"/>
          </p:cNvSpPr>
          <p:nvPr/>
        </p:nvSpPr>
        <p:spPr bwMode="auto">
          <a:xfrm>
            <a:off x="1311275" y="5516563"/>
            <a:ext cx="3405188" cy="412750"/>
          </a:xfrm>
          <a:prstGeom prst="actionButtonBlank">
            <a:avLst/>
          </a:prstGeom>
          <a:solidFill>
            <a:schemeClr val="accent1"/>
          </a:solidFill>
          <a:ln w="9525">
            <a:solidFill>
              <a:schemeClr val="accent2"/>
            </a:solidFill>
            <a:miter lim="800000"/>
            <a:headEnd/>
            <a:tailEnd/>
          </a:ln>
        </p:spPr>
        <p:txBody>
          <a:bodyPr anchor="ctr">
            <a:spAutoFit/>
          </a:bodyPr>
          <a:lstStyle/>
          <a:p>
            <a:r>
              <a:rPr lang="tr-TR" sz="1500" b="1">
                <a:solidFill>
                  <a:srgbClr val="000000"/>
                </a:solidFill>
                <a:latin typeface="FormalScrp421 BT" pitchFamily="66" charset="0"/>
              </a:rPr>
              <a:t>5. Gram Boyasına Göre</a:t>
            </a:r>
          </a:p>
        </p:txBody>
      </p:sp>
      <p:sp>
        <p:nvSpPr>
          <p:cNvPr id="76836" name="AutoShape 36">
            <a:hlinkClick r:id="rId3" action="ppaction://hlinksldjump" highlightClick="1"/>
          </p:cNvPr>
          <p:cNvSpPr>
            <a:spLocks noChangeArrowheads="1"/>
          </p:cNvSpPr>
          <p:nvPr/>
        </p:nvSpPr>
        <p:spPr bwMode="auto">
          <a:xfrm>
            <a:off x="2012950" y="5948363"/>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Gram Pozitif Bakteriler</a:t>
            </a:r>
          </a:p>
        </p:txBody>
      </p:sp>
      <p:sp>
        <p:nvSpPr>
          <p:cNvPr id="76837" name="AutoShape 37">
            <a:hlinkClick r:id="rId4" action="ppaction://hlinksldjump" highlightClick="1"/>
          </p:cNvPr>
          <p:cNvSpPr>
            <a:spLocks noChangeArrowheads="1"/>
          </p:cNvSpPr>
          <p:nvPr/>
        </p:nvSpPr>
        <p:spPr bwMode="auto">
          <a:xfrm>
            <a:off x="2012950" y="6288088"/>
            <a:ext cx="2198688" cy="307975"/>
          </a:xfrm>
          <a:prstGeom prst="actionButtonBlank">
            <a:avLst/>
          </a:prstGeom>
          <a:solidFill>
            <a:schemeClr val="accent1"/>
          </a:solidFill>
          <a:ln w="9525">
            <a:solidFill>
              <a:schemeClr val="accent2"/>
            </a:solidFill>
            <a:miter lim="800000"/>
            <a:headEnd/>
            <a:tailEnd/>
          </a:ln>
        </p:spPr>
        <p:txBody>
          <a:bodyPr anchor="ctr">
            <a:spAutoFit/>
          </a:bodyPr>
          <a:lstStyle/>
          <a:p>
            <a:r>
              <a:rPr lang="tr-TR" sz="1000" b="1">
                <a:solidFill>
                  <a:srgbClr val="000000"/>
                </a:solidFill>
                <a:latin typeface="FormalScrp421 BT" pitchFamily="66" charset="0"/>
              </a:rPr>
              <a:t>Gram Negatif Bakteriler</a:t>
            </a:r>
          </a:p>
        </p:txBody>
      </p:sp>
      <p:sp>
        <p:nvSpPr>
          <p:cNvPr id="76838" name="AutoShape 38"/>
          <p:cNvSpPr>
            <a:spLocks noChangeArrowheads="1"/>
          </p:cNvSpPr>
          <p:nvPr/>
        </p:nvSpPr>
        <p:spPr bwMode="auto">
          <a:xfrm rot="5400000">
            <a:off x="1620838" y="5948363"/>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
        <p:nvSpPr>
          <p:cNvPr id="76839" name="AutoShape 39"/>
          <p:cNvSpPr>
            <a:spLocks noChangeArrowheads="1"/>
          </p:cNvSpPr>
          <p:nvPr/>
        </p:nvSpPr>
        <p:spPr bwMode="auto">
          <a:xfrm rot="5400000">
            <a:off x="1620838" y="6237288"/>
            <a:ext cx="287337" cy="287337"/>
          </a:xfrm>
          <a:custGeom>
            <a:avLst/>
            <a:gdLst>
              <a:gd name="T0" fmla="*/ 2730313 w 21600"/>
              <a:gd name="T1" fmla="*/ 0 h 21600"/>
              <a:gd name="T2" fmla="*/ 1638127 w 21600"/>
              <a:gd name="T3" fmla="*/ 1274113 h 21600"/>
              <a:gd name="T4" fmla="*/ 0 w 21600"/>
              <a:gd name="T5" fmla="*/ 3185463 h 21600"/>
              <a:gd name="T6" fmla="*/ 1638127 w 21600"/>
              <a:gd name="T7" fmla="*/ 3822341 h 21600"/>
              <a:gd name="T8" fmla="*/ 3276240 w 21600"/>
              <a:gd name="T9" fmla="*/ 2654408 h 21600"/>
              <a:gd name="T10" fmla="*/ 3822341 w 21600"/>
              <a:gd name="T11" fmla="*/ 1274113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33CCFF"/>
          </a:solidFill>
          <a:ln w="9525">
            <a:noFill/>
            <a:miter lim="800000"/>
            <a:headEnd/>
            <a:tailEnd/>
          </a:ln>
        </p:spPr>
        <p:txBody>
          <a:bodyPr anchor="ctr">
            <a:spAutoFit/>
          </a:bodyPr>
          <a:lstStyle/>
          <a:p>
            <a:endParaRPr lang="tr-T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76813"/>
                                        </p:tgtEl>
                                        <p:attrNameLst>
                                          <p:attrName>style.visibility</p:attrName>
                                        </p:attrNameLst>
                                      </p:cBhvr>
                                      <p:to>
                                        <p:strVal val="visible"/>
                                      </p:to>
                                    </p:set>
                                    <p:animEffect transition="in" filter="box(in)">
                                      <p:cBhvr>
                                        <p:cTn id="7" dur="3000"/>
                                        <p:tgtEl>
                                          <p:spTgt spid="76813"/>
                                        </p:tgtEl>
                                      </p:cBhvr>
                                    </p:animEffect>
                                  </p:childTnLst>
                                </p:cTn>
                              </p:par>
                            </p:childTnLst>
                          </p:cTn>
                        </p:par>
                        <p:par>
                          <p:cTn id="8" fill="hold">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76804"/>
                                        </p:tgtEl>
                                        <p:attrNameLst>
                                          <p:attrName>style.visibility</p:attrName>
                                        </p:attrNameLst>
                                      </p:cBhvr>
                                      <p:to>
                                        <p:strVal val="visible"/>
                                      </p:to>
                                    </p:set>
                                    <p:animEffect transition="in" filter="box(in)">
                                      <p:cBhvr>
                                        <p:cTn id="11" dur="2000"/>
                                        <p:tgtEl>
                                          <p:spTgt spid="76804"/>
                                        </p:tgtEl>
                                      </p:cBhvr>
                                    </p:animEffect>
                                  </p:childTnLst>
                                </p:cTn>
                              </p:par>
                            </p:childTnLst>
                          </p:cTn>
                        </p:par>
                        <p:par>
                          <p:cTn id="12" fill="hold">
                            <p:stCondLst>
                              <p:cond delay="5000"/>
                            </p:stCondLst>
                            <p:childTnLst>
                              <p:par>
                                <p:cTn id="13" presetID="4" presetClass="entr" presetSubtype="32" fill="hold" grpId="0" nodeType="afterEffect">
                                  <p:stCondLst>
                                    <p:cond delay="0"/>
                                  </p:stCondLst>
                                  <p:childTnLst>
                                    <p:set>
                                      <p:cBhvr>
                                        <p:cTn id="14" dur="1" fill="hold">
                                          <p:stCondLst>
                                            <p:cond delay="0"/>
                                          </p:stCondLst>
                                        </p:cTn>
                                        <p:tgtEl>
                                          <p:spTgt spid="76807"/>
                                        </p:tgtEl>
                                        <p:attrNameLst>
                                          <p:attrName>style.visibility</p:attrName>
                                        </p:attrNameLst>
                                      </p:cBhvr>
                                      <p:to>
                                        <p:strVal val="visible"/>
                                      </p:to>
                                    </p:set>
                                    <p:animEffect transition="in" filter="box(out)">
                                      <p:cBhvr>
                                        <p:cTn id="15" dur="1000"/>
                                        <p:tgtEl>
                                          <p:spTgt spid="76807"/>
                                        </p:tgtEl>
                                      </p:cBhvr>
                                    </p:animEffect>
                                  </p:childTnLst>
                                </p:cTn>
                              </p:par>
                            </p:childTnLst>
                          </p:cTn>
                        </p:par>
                        <p:par>
                          <p:cTn id="16" fill="hold">
                            <p:stCondLst>
                              <p:cond delay="6000"/>
                            </p:stCondLst>
                            <p:childTnLst>
                              <p:par>
                                <p:cTn id="17" presetID="4" presetClass="entr" presetSubtype="32" fill="hold" grpId="0" nodeType="afterEffect">
                                  <p:stCondLst>
                                    <p:cond delay="0"/>
                                  </p:stCondLst>
                                  <p:childTnLst>
                                    <p:set>
                                      <p:cBhvr>
                                        <p:cTn id="18" dur="1" fill="hold">
                                          <p:stCondLst>
                                            <p:cond delay="0"/>
                                          </p:stCondLst>
                                        </p:cTn>
                                        <p:tgtEl>
                                          <p:spTgt spid="76805"/>
                                        </p:tgtEl>
                                        <p:attrNameLst>
                                          <p:attrName>style.visibility</p:attrName>
                                        </p:attrNameLst>
                                      </p:cBhvr>
                                      <p:to>
                                        <p:strVal val="visible"/>
                                      </p:to>
                                    </p:set>
                                    <p:animEffect transition="in" filter="box(out)">
                                      <p:cBhvr>
                                        <p:cTn id="19" dur="1000"/>
                                        <p:tgtEl>
                                          <p:spTgt spid="76805"/>
                                        </p:tgtEl>
                                      </p:cBhvr>
                                    </p:animEffect>
                                  </p:childTnLst>
                                </p:cTn>
                              </p:par>
                            </p:childTnLst>
                          </p:cTn>
                        </p:par>
                        <p:par>
                          <p:cTn id="20" fill="hold">
                            <p:stCondLst>
                              <p:cond delay="7000"/>
                            </p:stCondLst>
                            <p:childTnLst>
                              <p:par>
                                <p:cTn id="21" presetID="4" presetClass="entr" presetSubtype="32" fill="hold" grpId="0" nodeType="afterEffect">
                                  <p:stCondLst>
                                    <p:cond delay="0"/>
                                  </p:stCondLst>
                                  <p:childTnLst>
                                    <p:set>
                                      <p:cBhvr>
                                        <p:cTn id="22" dur="1" fill="hold">
                                          <p:stCondLst>
                                            <p:cond delay="0"/>
                                          </p:stCondLst>
                                        </p:cTn>
                                        <p:tgtEl>
                                          <p:spTgt spid="76808"/>
                                        </p:tgtEl>
                                        <p:attrNameLst>
                                          <p:attrName>style.visibility</p:attrName>
                                        </p:attrNameLst>
                                      </p:cBhvr>
                                      <p:to>
                                        <p:strVal val="visible"/>
                                      </p:to>
                                    </p:set>
                                    <p:animEffect transition="in" filter="box(out)">
                                      <p:cBhvr>
                                        <p:cTn id="23" dur="1000"/>
                                        <p:tgtEl>
                                          <p:spTgt spid="76808"/>
                                        </p:tgtEl>
                                      </p:cBhvr>
                                    </p:animEffect>
                                  </p:childTnLst>
                                </p:cTn>
                              </p:par>
                            </p:childTnLst>
                          </p:cTn>
                        </p:par>
                        <p:par>
                          <p:cTn id="24" fill="hold">
                            <p:stCondLst>
                              <p:cond delay="8000"/>
                            </p:stCondLst>
                            <p:childTnLst>
                              <p:par>
                                <p:cTn id="25" presetID="4" presetClass="entr" presetSubtype="32" fill="hold" grpId="0" nodeType="after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box(out)">
                                      <p:cBhvr>
                                        <p:cTn id="27" dur="1000"/>
                                        <p:tgtEl>
                                          <p:spTgt spid="76806"/>
                                        </p:tgtEl>
                                      </p:cBhvr>
                                    </p:animEffect>
                                  </p:childTnLst>
                                </p:cTn>
                              </p:par>
                            </p:childTnLst>
                          </p:cTn>
                        </p:par>
                        <p:par>
                          <p:cTn id="28" fill="hold">
                            <p:stCondLst>
                              <p:cond delay="9000"/>
                            </p:stCondLst>
                            <p:childTnLst>
                              <p:par>
                                <p:cTn id="29" presetID="4" presetClass="entr" presetSubtype="32" fill="hold" grpId="0" nodeType="afterEffect">
                                  <p:stCondLst>
                                    <p:cond delay="0"/>
                                  </p:stCondLst>
                                  <p:childTnLst>
                                    <p:set>
                                      <p:cBhvr>
                                        <p:cTn id="30" dur="1" fill="hold">
                                          <p:stCondLst>
                                            <p:cond delay="0"/>
                                          </p:stCondLst>
                                        </p:cTn>
                                        <p:tgtEl>
                                          <p:spTgt spid="76810"/>
                                        </p:tgtEl>
                                        <p:attrNameLst>
                                          <p:attrName>style.visibility</p:attrName>
                                        </p:attrNameLst>
                                      </p:cBhvr>
                                      <p:to>
                                        <p:strVal val="visible"/>
                                      </p:to>
                                    </p:set>
                                    <p:animEffect transition="in" filter="box(out)">
                                      <p:cBhvr>
                                        <p:cTn id="31" dur="1000"/>
                                        <p:tgtEl>
                                          <p:spTgt spid="76810"/>
                                        </p:tgtEl>
                                      </p:cBhvr>
                                    </p:animEffect>
                                  </p:childTnLst>
                                </p:cTn>
                              </p:par>
                            </p:childTnLst>
                          </p:cTn>
                        </p:par>
                        <p:par>
                          <p:cTn id="32" fill="hold">
                            <p:stCondLst>
                              <p:cond delay="10000"/>
                            </p:stCondLst>
                            <p:childTnLst>
                              <p:par>
                                <p:cTn id="33" presetID="4" presetClass="entr" presetSubtype="32" fill="hold" grpId="0" nodeType="afterEffect">
                                  <p:stCondLst>
                                    <p:cond delay="0"/>
                                  </p:stCondLst>
                                  <p:childTnLst>
                                    <p:set>
                                      <p:cBhvr>
                                        <p:cTn id="34" dur="1" fill="hold">
                                          <p:stCondLst>
                                            <p:cond delay="0"/>
                                          </p:stCondLst>
                                        </p:cTn>
                                        <p:tgtEl>
                                          <p:spTgt spid="76809"/>
                                        </p:tgtEl>
                                        <p:attrNameLst>
                                          <p:attrName>style.visibility</p:attrName>
                                        </p:attrNameLst>
                                      </p:cBhvr>
                                      <p:to>
                                        <p:strVal val="visible"/>
                                      </p:to>
                                    </p:set>
                                    <p:animEffect transition="in" filter="box(out)">
                                      <p:cBhvr>
                                        <p:cTn id="35" dur="1000"/>
                                        <p:tgtEl>
                                          <p:spTgt spid="76809"/>
                                        </p:tgtEl>
                                      </p:cBhvr>
                                    </p:animEffect>
                                  </p:childTnLst>
                                </p:cTn>
                              </p:par>
                            </p:childTnLst>
                          </p:cTn>
                        </p:par>
                        <p:par>
                          <p:cTn id="36" fill="hold">
                            <p:stCondLst>
                              <p:cond delay="11000"/>
                            </p:stCondLst>
                            <p:childTnLst>
                              <p:par>
                                <p:cTn id="37" presetID="4" presetClass="entr" presetSubtype="32" fill="hold" grpId="0" nodeType="afterEffect">
                                  <p:stCondLst>
                                    <p:cond delay="0"/>
                                  </p:stCondLst>
                                  <p:childTnLst>
                                    <p:set>
                                      <p:cBhvr>
                                        <p:cTn id="38" dur="1" fill="hold">
                                          <p:stCondLst>
                                            <p:cond delay="0"/>
                                          </p:stCondLst>
                                        </p:cTn>
                                        <p:tgtEl>
                                          <p:spTgt spid="76812"/>
                                        </p:tgtEl>
                                        <p:attrNameLst>
                                          <p:attrName>style.visibility</p:attrName>
                                        </p:attrNameLst>
                                      </p:cBhvr>
                                      <p:to>
                                        <p:strVal val="visible"/>
                                      </p:to>
                                    </p:set>
                                    <p:animEffect transition="in" filter="box(out)">
                                      <p:cBhvr>
                                        <p:cTn id="39" dur="1000"/>
                                        <p:tgtEl>
                                          <p:spTgt spid="76812"/>
                                        </p:tgtEl>
                                      </p:cBhvr>
                                    </p:animEffect>
                                  </p:childTnLst>
                                </p:cTn>
                              </p:par>
                            </p:childTnLst>
                          </p:cTn>
                        </p:par>
                        <p:par>
                          <p:cTn id="40" fill="hold">
                            <p:stCondLst>
                              <p:cond delay="12000"/>
                            </p:stCondLst>
                            <p:childTnLst>
                              <p:par>
                                <p:cTn id="41" presetID="4" presetClass="entr" presetSubtype="32" fill="hold" grpId="0" nodeType="afterEffect">
                                  <p:stCondLst>
                                    <p:cond delay="0"/>
                                  </p:stCondLst>
                                  <p:childTnLst>
                                    <p:set>
                                      <p:cBhvr>
                                        <p:cTn id="42" dur="1" fill="hold">
                                          <p:stCondLst>
                                            <p:cond delay="0"/>
                                          </p:stCondLst>
                                        </p:cTn>
                                        <p:tgtEl>
                                          <p:spTgt spid="76811"/>
                                        </p:tgtEl>
                                        <p:attrNameLst>
                                          <p:attrName>style.visibility</p:attrName>
                                        </p:attrNameLst>
                                      </p:cBhvr>
                                      <p:to>
                                        <p:strVal val="visible"/>
                                      </p:to>
                                    </p:set>
                                    <p:animEffect transition="in" filter="box(out)">
                                      <p:cBhvr>
                                        <p:cTn id="43" dur="1000"/>
                                        <p:tgtEl>
                                          <p:spTgt spid="76811"/>
                                        </p:tgtEl>
                                      </p:cBhvr>
                                    </p:animEffect>
                                  </p:childTnLst>
                                </p:cTn>
                              </p:par>
                            </p:childTnLst>
                          </p:cTn>
                        </p:par>
                        <p:par>
                          <p:cTn id="44" fill="hold">
                            <p:stCondLst>
                              <p:cond delay="13000"/>
                            </p:stCondLst>
                            <p:childTnLst>
                              <p:par>
                                <p:cTn id="45" presetID="4" presetClass="entr" presetSubtype="16" fill="hold" grpId="0" nodeType="afterEffect">
                                  <p:stCondLst>
                                    <p:cond delay="0"/>
                                  </p:stCondLst>
                                  <p:childTnLst>
                                    <p:set>
                                      <p:cBhvr>
                                        <p:cTn id="46" dur="1" fill="hold">
                                          <p:stCondLst>
                                            <p:cond delay="0"/>
                                          </p:stCondLst>
                                        </p:cTn>
                                        <p:tgtEl>
                                          <p:spTgt spid="76814"/>
                                        </p:tgtEl>
                                        <p:attrNameLst>
                                          <p:attrName>style.visibility</p:attrName>
                                        </p:attrNameLst>
                                      </p:cBhvr>
                                      <p:to>
                                        <p:strVal val="visible"/>
                                      </p:to>
                                    </p:set>
                                    <p:animEffect transition="in" filter="box(in)">
                                      <p:cBhvr>
                                        <p:cTn id="47" dur="2000"/>
                                        <p:tgtEl>
                                          <p:spTgt spid="76814"/>
                                        </p:tgtEl>
                                      </p:cBhvr>
                                    </p:animEffect>
                                  </p:childTnLst>
                                </p:cTn>
                              </p:par>
                            </p:childTnLst>
                          </p:cTn>
                        </p:par>
                        <p:par>
                          <p:cTn id="48" fill="hold">
                            <p:stCondLst>
                              <p:cond delay="15000"/>
                            </p:stCondLst>
                            <p:childTnLst>
                              <p:par>
                                <p:cTn id="49" presetID="4" presetClass="entr" presetSubtype="32" fill="hold" grpId="0" nodeType="afterEffect">
                                  <p:stCondLst>
                                    <p:cond delay="0"/>
                                  </p:stCondLst>
                                  <p:childTnLst>
                                    <p:set>
                                      <p:cBhvr>
                                        <p:cTn id="50" dur="1" fill="hold">
                                          <p:stCondLst>
                                            <p:cond delay="0"/>
                                          </p:stCondLst>
                                        </p:cTn>
                                        <p:tgtEl>
                                          <p:spTgt spid="76817"/>
                                        </p:tgtEl>
                                        <p:attrNameLst>
                                          <p:attrName>style.visibility</p:attrName>
                                        </p:attrNameLst>
                                      </p:cBhvr>
                                      <p:to>
                                        <p:strVal val="visible"/>
                                      </p:to>
                                    </p:set>
                                    <p:animEffect transition="in" filter="box(out)">
                                      <p:cBhvr>
                                        <p:cTn id="51" dur="1000"/>
                                        <p:tgtEl>
                                          <p:spTgt spid="76817"/>
                                        </p:tgtEl>
                                      </p:cBhvr>
                                    </p:animEffect>
                                  </p:childTnLst>
                                </p:cTn>
                              </p:par>
                            </p:childTnLst>
                          </p:cTn>
                        </p:par>
                        <p:par>
                          <p:cTn id="52" fill="hold">
                            <p:stCondLst>
                              <p:cond delay="16000"/>
                            </p:stCondLst>
                            <p:childTnLst>
                              <p:par>
                                <p:cTn id="53" presetID="4" presetClass="entr" presetSubtype="32" fill="hold" grpId="0" nodeType="afterEffect">
                                  <p:stCondLst>
                                    <p:cond delay="0"/>
                                  </p:stCondLst>
                                  <p:childTnLst>
                                    <p:set>
                                      <p:cBhvr>
                                        <p:cTn id="54" dur="1" fill="hold">
                                          <p:stCondLst>
                                            <p:cond delay="0"/>
                                          </p:stCondLst>
                                        </p:cTn>
                                        <p:tgtEl>
                                          <p:spTgt spid="76815"/>
                                        </p:tgtEl>
                                        <p:attrNameLst>
                                          <p:attrName>style.visibility</p:attrName>
                                        </p:attrNameLst>
                                      </p:cBhvr>
                                      <p:to>
                                        <p:strVal val="visible"/>
                                      </p:to>
                                    </p:set>
                                    <p:animEffect transition="in" filter="box(out)">
                                      <p:cBhvr>
                                        <p:cTn id="55" dur="1000"/>
                                        <p:tgtEl>
                                          <p:spTgt spid="76815"/>
                                        </p:tgtEl>
                                      </p:cBhvr>
                                    </p:animEffect>
                                  </p:childTnLst>
                                </p:cTn>
                              </p:par>
                            </p:childTnLst>
                          </p:cTn>
                        </p:par>
                        <p:par>
                          <p:cTn id="56" fill="hold">
                            <p:stCondLst>
                              <p:cond delay="17000"/>
                            </p:stCondLst>
                            <p:childTnLst>
                              <p:par>
                                <p:cTn id="57" presetID="4" presetClass="entr" presetSubtype="32" fill="hold" grpId="0" nodeType="afterEffect">
                                  <p:stCondLst>
                                    <p:cond delay="0"/>
                                  </p:stCondLst>
                                  <p:childTnLst>
                                    <p:set>
                                      <p:cBhvr>
                                        <p:cTn id="58" dur="1" fill="hold">
                                          <p:stCondLst>
                                            <p:cond delay="0"/>
                                          </p:stCondLst>
                                        </p:cTn>
                                        <p:tgtEl>
                                          <p:spTgt spid="76818"/>
                                        </p:tgtEl>
                                        <p:attrNameLst>
                                          <p:attrName>style.visibility</p:attrName>
                                        </p:attrNameLst>
                                      </p:cBhvr>
                                      <p:to>
                                        <p:strVal val="visible"/>
                                      </p:to>
                                    </p:set>
                                    <p:animEffect transition="in" filter="box(out)">
                                      <p:cBhvr>
                                        <p:cTn id="59" dur="1000"/>
                                        <p:tgtEl>
                                          <p:spTgt spid="76818"/>
                                        </p:tgtEl>
                                      </p:cBhvr>
                                    </p:animEffect>
                                  </p:childTnLst>
                                </p:cTn>
                              </p:par>
                            </p:childTnLst>
                          </p:cTn>
                        </p:par>
                        <p:par>
                          <p:cTn id="60" fill="hold">
                            <p:stCondLst>
                              <p:cond delay="18000"/>
                            </p:stCondLst>
                            <p:childTnLst>
                              <p:par>
                                <p:cTn id="61" presetID="4" presetClass="entr" presetSubtype="32" fill="hold" grpId="0" nodeType="afterEffect">
                                  <p:stCondLst>
                                    <p:cond delay="0"/>
                                  </p:stCondLst>
                                  <p:childTnLst>
                                    <p:set>
                                      <p:cBhvr>
                                        <p:cTn id="62" dur="1" fill="hold">
                                          <p:stCondLst>
                                            <p:cond delay="0"/>
                                          </p:stCondLst>
                                        </p:cTn>
                                        <p:tgtEl>
                                          <p:spTgt spid="76816"/>
                                        </p:tgtEl>
                                        <p:attrNameLst>
                                          <p:attrName>style.visibility</p:attrName>
                                        </p:attrNameLst>
                                      </p:cBhvr>
                                      <p:to>
                                        <p:strVal val="visible"/>
                                      </p:to>
                                    </p:set>
                                    <p:animEffect transition="in" filter="box(out)">
                                      <p:cBhvr>
                                        <p:cTn id="63" dur="1000"/>
                                        <p:tgtEl>
                                          <p:spTgt spid="76816"/>
                                        </p:tgtEl>
                                      </p:cBhvr>
                                    </p:animEffect>
                                  </p:childTnLst>
                                </p:cTn>
                              </p:par>
                            </p:childTnLst>
                          </p:cTn>
                        </p:par>
                        <p:par>
                          <p:cTn id="64" fill="hold">
                            <p:stCondLst>
                              <p:cond delay="19000"/>
                            </p:stCondLst>
                            <p:childTnLst>
                              <p:par>
                                <p:cTn id="65" presetID="4" presetClass="entr" presetSubtype="32" fill="hold" grpId="0" nodeType="afterEffect">
                                  <p:stCondLst>
                                    <p:cond delay="0"/>
                                  </p:stCondLst>
                                  <p:childTnLst>
                                    <p:set>
                                      <p:cBhvr>
                                        <p:cTn id="66" dur="1" fill="hold">
                                          <p:stCondLst>
                                            <p:cond delay="0"/>
                                          </p:stCondLst>
                                        </p:cTn>
                                        <p:tgtEl>
                                          <p:spTgt spid="76820"/>
                                        </p:tgtEl>
                                        <p:attrNameLst>
                                          <p:attrName>style.visibility</p:attrName>
                                        </p:attrNameLst>
                                      </p:cBhvr>
                                      <p:to>
                                        <p:strVal val="visible"/>
                                      </p:to>
                                    </p:set>
                                    <p:animEffect transition="in" filter="box(out)">
                                      <p:cBhvr>
                                        <p:cTn id="67" dur="1000"/>
                                        <p:tgtEl>
                                          <p:spTgt spid="76820"/>
                                        </p:tgtEl>
                                      </p:cBhvr>
                                    </p:animEffect>
                                  </p:childTnLst>
                                </p:cTn>
                              </p:par>
                            </p:childTnLst>
                          </p:cTn>
                        </p:par>
                        <p:par>
                          <p:cTn id="68" fill="hold">
                            <p:stCondLst>
                              <p:cond delay="20000"/>
                            </p:stCondLst>
                            <p:childTnLst>
                              <p:par>
                                <p:cTn id="69" presetID="4" presetClass="entr" presetSubtype="32" fill="hold" grpId="0" nodeType="afterEffect">
                                  <p:stCondLst>
                                    <p:cond delay="0"/>
                                  </p:stCondLst>
                                  <p:childTnLst>
                                    <p:set>
                                      <p:cBhvr>
                                        <p:cTn id="70" dur="1" fill="hold">
                                          <p:stCondLst>
                                            <p:cond delay="0"/>
                                          </p:stCondLst>
                                        </p:cTn>
                                        <p:tgtEl>
                                          <p:spTgt spid="76819"/>
                                        </p:tgtEl>
                                        <p:attrNameLst>
                                          <p:attrName>style.visibility</p:attrName>
                                        </p:attrNameLst>
                                      </p:cBhvr>
                                      <p:to>
                                        <p:strVal val="visible"/>
                                      </p:to>
                                    </p:set>
                                    <p:animEffect transition="in" filter="box(out)">
                                      <p:cBhvr>
                                        <p:cTn id="71" dur="1000"/>
                                        <p:tgtEl>
                                          <p:spTgt spid="76819"/>
                                        </p:tgtEl>
                                      </p:cBhvr>
                                    </p:animEffect>
                                  </p:childTnLst>
                                </p:cTn>
                              </p:par>
                            </p:childTnLst>
                          </p:cTn>
                        </p:par>
                        <p:par>
                          <p:cTn id="72" fill="hold">
                            <p:stCondLst>
                              <p:cond delay="21000"/>
                            </p:stCondLst>
                            <p:childTnLst>
                              <p:par>
                                <p:cTn id="73" presetID="4" presetClass="entr" presetSubtype="16" fill="hold" grpId="0" nodeType="afterEffect">
                                  <p:stCondLst>
                                    <p:cond delay="0"/>
                                  </p:stCondLst>
                                  <p:childTnLst>
                                    <p:set>
                                      <p:cBhvr>
                                        <p:cTn id="74" dur="1" fill="hold">
                                          <p:stCondLst>
                                            <p:cond delay="0"/>
                                          </p:stCondLst>
                                        </p:cTn>
                                        <p:tgtEl>
                                          <p:spTgt spid="76821"/>
                                        </p:tgtEl>
                                        <p:attrNameLst>
                                          <p:attrName>style.visibility</p:attrName>
                                        </p:attrNameLst>
                                      </p:cBhvr>
                                      <p:to>
                                        <p:strVal val="visible"/>
                                      </p:to>
                                    </p:set>
                                    <p:animEffect transition="in" filter="box(in)">
                                      <p:cBhvr>
                                        <p:cTn id="75" dur="2000"/>
                                        <p:tgtEl>
                                          <p:spTgt spid="76821"/>
                                        </p:tgtEl>
                                      </p:cBhvr>
                                    </p:animEffect>
                                  </p:childTnLst>
                                </p:cTn>
                              </p:par>
                            </p:childTnLst>
                          </p:cTn>
                        </p:par>
                        <p:par>
                          <p:cTn id="76" fill="hold">
                            <p:stCondLst>
                              <p:cond delay="23000"/>
                            </p:stCondLst>
                            <p:childTnLst>
                              <p:par>
                                <p:cTn id="77" presetID="4" presetClass="entr" presetSubtype="32" fill="hold" grpId="0" nodeType="afterEffect">
                                  <p:stCondLst>
                                    <p:cond delay="0"/>
                                  </p:stCondLst>
                                  <p:childTnLst>
                                    <p:set>
                                      <p:cBhvr>
                                        <p:cTn id="78" dur="1" fill="hold">
                                          <p:stCondLst>
                                            <p:cond delay="0"/>
                                          </p:stCondLst>
                                        </p:cTn>
                                        <p:tgtEl>
                                          <p:spTgt spid="76824"/>
                                        </p:tgtEl>
                                        <p:attrNameLst>
                                          <p:attrName>style.visibility</p:attrName>
                                        </p:attrNameLst>
                                      </p:cBhvr>
                                      <p:to>
                                        <p:strVal val="visible"/>
                                      </p:to>
                                    </p:set>
                                    <p:animEffect transition="in" filter="box(out)">
                                      <p:cBhvr>
                                        <p:cTn id="79" dur="1000"/>
                                        <p:tgtEl>
                                          <p:spTgt spid="76824"/>
                                        </p:tgtEl>
                                      </p:cBhvr>
                                    </p:animEffect>
                                  </p:childTnLst>
                                </p:cTn>
                              </p:par>
                            </p:childTnLst>
                          </p:cTn>
                        </p:par>
                        <p:par>
                          <p:cTn id="80" fill="hold">
                            <p:stCondLst>
                              <p:cond delay="24000"/>
                            </p:stCondLst>
                            <p:childTnLst>
                              <p:par>
                                <p:cTn id="81" presetID="4" presetClass="entr" presetSubtype="32" fill="hold" grpId="0" nodeType="afterEffect">
                                  <p:stCondLst>
                                    <p:cond delay="0"/>
                                  </p:stCondLst>
                                  <p:childTnLst>
                                    <p:set>
                                      <p:cBhvr>
                                        <p:cTn id="82" dur="1" fill="hold">
                                          <p:stCondLst>
                                            <p:cond delay="0"/>
                                          </p:stCondLst>
                                        </p:cTn>
                                        <p:tgtEl>
                                          <p:spTgt spid="76822"/>
                                        </p:tgtEl>
                                        <p:attrNameLst>
                                          <p:attrName>style.visibility</p:attrName>
                                        </p:attrNameLst>
                                      </p:cBhvr>
                                      <p:to>
                                        <p:strVal val="visible"/>
                                      </p:to>
                                    </p:set>
                                    <p:animEffect transition="in" filter="box(out)">
                                      <p:cBhvr>
                                        <p:cTn id="83" dur="1000"/>
                                        <p:tgtEl>
                                          <p:spTgt spid="76822"/>
                                        </p:tgtEl>
                                      </p:cBhvr>
                                    </p:animEffect>
                                  </p:childTnLst>
                                </p:cTn>
                              </p:par>
                            </p:childTnLst>
                          </p:cTn>
                        </p:par>
                        <p:par>
                          <p:cTn id="84" fill="hold">
                            <p:stCondLst>
                              <p:cond delay="25000"/>
                            </p:stCondLst>
                            <p:childTnLst>
                              <p:par>
                                <p:cTn id="85" presetID="4" presetClass="entr" presetSubtype="32" fill="hold" grpId="0" nodeType="afterEffect">
                                  <p:stCondLst>
                                    <p:cond delay="0"/>
                                  </p:stCondLst>
                                  <p:childTnLst>
                                    <p:set>
                                      <p:cBhvr>
                                        <p:cTn id="86" dur="1" fill="hold">
                                          <p:stCondLst>
                                            <p:cond delay="0"/>
                                          </p:stCondLst>
                                        </p:cTn>
                                        <p:tgtEl>
                                          <p:spTgt spid="76825"/>
                                        </p:tgtEl>
                                        <p:attrNameLst>
                                          <p:attrName>style.visibility</p:attrName>
                                        </p:attrNameLst>
                                      </p:cBhvr>
                                      <p:to>
                                        <p:strVal val="visible"/>
                                      </p:to>
                                    </p:set>
                                    <p:animEffect transition="in" filter="box(out)">
                                      <p:cBhvr>
                                        <p:cTn id="87" dur="1000"/>
                                        <p:tgtEl>
                                          <p:spTgt spid="76825"/>
                                        </p:tgtEl>
                                      </p:cBhvr>
                                    </p:animEffect>
                                  </p:childTnLst>
                                </p:cTn>
                              </p:par>
                            </p:childTnLst>
                          </p:cTn>
                        </p:par>
                        <p:par>
                          <p:cTn id="88" fill="hold">
                            <p:stCondLst>
                              <p:cond delay="26000"/>
                            </p:stCondLst>
                            <p:childTnLst>
                              <p:par>
                                <p:cTn id="89" presetID="4" presetClass="entr" presetSubtype="32" fill="hold" grpId="0" nodeType="afterEffect">
                                  <p:stCondLst>
                                    <p:cond delay="0"/>
                                  </p:stCondLst>
                                  <p:childTnLst>
                                    <p:set>
                                      <p:cBhvr>
                                        <p:cTn id="90" dur="1" fill="hold">
                                          <p:stCondLst>
                                            <p:cond delay="0"/>
                                          </p:stCondLst>
                                        </p:cTn>
                                        <p:tgtEl>
                                          <p:spTgt spid="76823"/>
                                        </p:tgtEl>
                                        <p:attrNameLst>
                                          <p:attrName>style.visibility</p:attrName>
                                        </p:attrNameLst>
                                      </p:cBhvr>
                                      <p:to>
                                        <p:strVal val="visible"/>
                                      </p:to>
                                    </p:set>
                                    <p:animEffect transition="in" filter="box(out)">
                                      <p:cBhvr>
                                        <p:cTn id="91" dur="1000"/>
                                        <p:tgtEl>
                                          <p:spTgt spid="76823"/>
                                        </p:tgtEl>
                                      </p:cBhvr>
                                    </p:animEffect>
                                  </p:childTnLst>
                                </p:cTn>
                              </p:par>
                            </p:childTnLst>
                          </p:cTn>
                        </p:par>
                        <p:par>
                          <p:cTn id="92" fill="hold">
                            <p:stCondLst>
                              <p:cond delay="27000"/>
                            </p:stCondLst>
                            <p:childTnLst>
                              <p:par>
                                <p:cTn id="93" presetID="4" presetClass="entr" presetSubtype="16" fill="hold" grpId="0" nodeType="afterEffect">
                                  <p:stCondLst>
                                    <p:cond delay="0"/>
                                  </p:stCondLst>
                                  <p:childTnLst>
                                    <p:set>
                                      <p:cBhvr>
                                        <p:cTn id="94" dur="1" fill="hold">
                                          <p:stCondLst>
                                            <p:cond delay="0"/>
                                          </p:stCondLst>
                                        </p:cTn>
                                        <p:tgtEl>
                                          <p:spTgt spid="76828"/>
                                        </p:tgtEl>
                                        <p:attrNameLst>
                                          <p:attrName>style.visibility</p:attrName>
                                        </p:attrNameLst>
                                      </p:cBhvr>
                                      <p:to>
                                        <p:strVal val="visible"/>
                                      </p:to>
                                    </p:set>
                                    <p:animEffect transition="in" filter="box(in)">
                                      <p:cBhvr>
                                        <p:cTn id="95" dur="2000"/>
                                        <p:tgtEl>
                                          <p:spTgt spid="76828"/>
                                        </p:tgtEl>
                                      </p:cBhvr>
                                    </p:animEffect>
                                  </p:childTnLst>
                                </p:cTn>
                              </p:par>
                            </p:childTnLst>
                          </p:cTn>
                        </p:par>
                        <p:par>
                          <p:cTn id="96" fill="hold">
                            <p:stCondLst>
                              <p:cond delay="29000"/>
                            </p:stCondLst>
                            <p:childTnLst>
                              <p:par>
                                <p:cTn id="97" presetID="4" presetClass="entr" presetSubtype="32" fill="hold" grpId="0" nodeType="afterEffect">
                                  <p:stCondLst>
                                    <p:cond delay="0"/>
                                  </p:stCondLst>
                                  <p:childTnLst>
                                    <p:set>
                                      <p:cBhvr>
                                        <p:cTn id="98" dur="1" fill="hold">
                                          <p:stCondLst>
                                            <p:cond delay="0"/>
                                          </p:stCondLst>
                                        </p:cTn>
                                        <p:tgtEl>
                                          <p:spTgt spid="76831"/>
                                        </p:tgtEl>
                                        <p:attrNameLst>
                                          <p:attrName>style.visibility</p:attrName>
                                        </p:attrNameLst>
                                      </p:cBhvr>
                                      <p:to>
                                        <p:strVal val="visible"/>
                                      </p:to>
                                    </p:set>
                                    <p:animEffect transition="in" filter="box(out)">
                                      <p:cBhvr>
                                        <p:cTn id="99" dur="1000"/>
                                        <p:tgtEl>
                                          <p:spTgt spid="76831"/>
                                        </p:tgtEl>
                                      </p:cBhvr>
                                    </p:animEffect>
                                  </p:childTnLst>
                                </p:cTn>
                              </p:par>
                            </p:childTnLst>
                          </p:cTn>
                        </p:par>
                        <p:par>
                          <p:cTn id="100" fill="hold">
                            <p:stCondLst>
                              <p:cond delay="30000"/>
                            </p:stCondLst>
                            <p:childTnLst>
                              <p:par>
                                <p:cTn id="101" presetID="4" presetClass="entr" presetSubtype="32" fill="hold" grpId="0" nodeType="afterEffect">
                                  <p:stCondLst>
                                    <p:cond delay="0"/>
                                  </p:stCondLst>
                                  <p:childTnLst>
                                    <p:set>
                                      <p:cBhvr>
                                        <p:cTn id="102" dur="1" fill="hold">
                                          <p:stCondLst>
                                            <p:cond delay="0"/>
                                          </p:stCondLst>
                                        </p:cTn>
                                        <p:tgtEl>
                                          <p:spTgt spid="76829"/>
                                        </p:tgtEl>
                                        <p:attrNameLst>
                                          <p:attrName>style.visibility</p:attrName>
                                        </p:attrNameLst>
                                      </p:cBhvr>
                                      <p:to>
                                        <p:strVal val="visible"/>
                                      </p:to>
                                    </p:set>
                                    <p:animEffect transition="in" filter="box(out)">
                                      <p:cBhvr>
                                        <p:cTn id="103" dur="1000"/>
                                        <p:tgtEl>
                                          <p:spTgt spid="76829"/>
                                        </p:tgtEl>
                                      </p:cBhvr>
                                    </p:animEffect>
                                  </p:childTnLst>
                                </p:cTn>
                              </p:par>
                            </p:childTnLst>
                          </p:cTn>
                        </p:par>
                        <p:par>
                          <p:cTn id="104" fill="hold">
                            <p:stCondLst>
                              <p:cond delay="31000"/>
                            </p:stCondLst>
                            <p:childTnLst>
                              <p:par>
                                <p:cTn id="105" presetID="4" presetClass="entr" presetSubtype="32" fill="hold" grpId="0" nodeType="afterEffect">
                                  <p:stCondLst>
                                    <p:cond delay="0"/>
                                  </p:stCondLst>
                                  <p:childTnLst>
                                    <p:set>
                                      <p:cBhvr>
                                        <p:cTn id="106" dur="1" fill="hold">
                                          <p:stCondLst>
                                            <p:cond delay="0"/>
                                          </p:stCondLst>
                                        </p:cTn>
                                        <p:tgtEl>
                                          <p:spTgt spid="76832"/>
                                        </p:tgtEl>
                                        <p:attrNameLst>
                                          <p:attrName>style.visibility</p:attrName>
                                        </p:attrNameLst>
                                      </p:cBhvr>
                                      <p:to>
                                        <p:strVal val="visible"/>
                                      </p:to>
                                    </p:set>
                                    <p:animEffect transition="in" filter="box(out)">
                                      <p:cBhvr>
                                        <p:cTn id="107" dur="1000"/>
                                        <p:tgtEl>
                                          <p:spTgt spid="76832"/>
                                        </p:tgtEl>
                                      </p:cBhvr>
                                    </p:animEffect>
                                  </p:childTnLst>
                                </p:cTn>
                              </p:par>
                            </p:childTnLst>
                          </p:cTn>
                        </p:par>
                        <p:par>
                          <p:cTn id="108" fill="hold">
                            <p:stCondLst>
                              <p:cond delay="32000"/>
                            </p:stCondLst>
                            <p:childTnLst>
                              <p:par>
                                <p:cTn id="109" presetID="4" presetClass="entr" presetSubtype="32" fill="hold" grpId="0" nodeType="afterEffect">
                                  <p:stCondLst>
                                    <p:cond delay="0"/>
                                  </p:stCondLst>
                                  <p:childTnLst>
                                    <p:set>
                                      <p:cBhvr>
                                        <p:cTn id="110" dur="1" fill="hold">
                                          <p:stCondLst>
                                            <p:cond delay="0"/>
                                          </p:stCondLst>
                                        </p:cTn>
                                        <p:tgtEl>
                                          <p:spTgt spid="76830"/>
                                        </p:tgtEl>
                                        <p:attrNameLst>
                                          <p:attrName>style.visibility</p:attrName>
                                        </p:attrNameLst>
                                      </p:cBhvr>
                                      <p:to>
                                        <p:strVal val="visible"/>
                                      </p:to>
                                    </p:set>
                                    <p:animEffect transition="in" filter="box(out)">
                                      <p:cBhvr>
                                        <p:cTn id="111" dur="1000"/>
                                        <p:tgtEl>
                                          <p:spTgt spid="76830"/>
                                        </p:tgtEl>
                                      </p:cBhvr>
                                    </p:animEffect>
                                  </p:childTnLst>
                                </p:cTn>
                              </p:par>
                            </p:childTnLst>
                          </p:cTn>
                        </p:par>
                        <p:par>
                          <p:cTn id="112" fill="hold">
                            <p:stCondLst>
                              <p:cond delay="33000"/>
                            </p:stCondLst>
                            <p:childTnLst>
                              <p:par>
                                <p:cTn id="113" presetID="4" presetClass="entr" presetSubtype="16" fill="hold" grpId="0" nodeType="afterEffect">
                                  <p:stCondLst>
                                    <p:cond delay="0"/>
                                  </p:stCondLst>
                                  <p:childTnLst>
                                    <p:set>
                                      <p:cBhvr>
                                        <p:cTn id="114" dur="1" fill="hold">
                                          <p:stCondLst>
                                            <p:cond delay="0"/>
                                          </p:stCondLst>
                                        </p:cTn>
                                        <p:tgtEl>
                                          <p:spTgt spid="76835"/>
                                        </p:tgtEl>
                                        <p:attrNameLst>
                                          <p:attrName>style.visibility</p:attrName>
                                        </p:attrNameLst>
                                      </p:cBhvr>
                                      <p:to>
                                        <p:strVal val="visible"/>
                                      </p:to>
                                    </p:set>
                                    <p:animEffect transition="in" filter="box(in)">
                                      <p:cBhvr>
                                        <p:cTn id="115" dur="2000"/>
                                        <p:tgtEl>
                                          <p:spTgt spid="76835"/>
                                        </p:tgtEl>
                                      </p:cBhvr>
                                    </p:animEffect>
                                  </p:childTnLst>
                                </p:cTn>
                              </p:par>
                            </p:childTnLst>
                          </p:cTn>
                        </p:par>
                        <p:par>
                          <p:cTn id="116" fill="hold">
                            <p:stCondLst>
                              <p:cond delay="35000"/>
                            </p:stCondLst>
                            <p:childTnLst>
                              <p:par>
                                <p:cTn id="117" presetID="4" presetClass="entr" presetSubtype="32" fill="hold" grpId="0" nodeType="afterEffect">
                                  <p:stCondLst>
                                    <p:cond delay="0"/>
                                  </p:stCondLst>
                                  <p:childTnLst>
                                    <p:set>
                                      <p:cBhvr>
                                        <p:cTn id="118" dur="1" fill="hold">
                                          <p:stCondLst>
                                            <p:cond delay="0"/>
                                          </p:stCondLst>
                                        </p:cTn>
                                        <p:tgtEl>
                                          <p:spTgt spid="76838"/>
                                        </p:tgtEl>
                                        <p:attrNameLst>
                                          <p:attrName>style.visibility</p:attrName>
                                        </p:attrNameLst>
                                      </p:cBhvr>
                                      <p:to>
                                        <p:strVal val="visible"/>
                                      </p:to>
                                    </p:set>
                                    <p:animEffect transition="in" filter="box(out)">
                                      <p:cBhvr>
                                        <p:cTn id="119" dur="1000"/>
                                        <p:tgtEl>
                                          <p:spTgt spid="76838"/>
                                        </p:tgtEl>
                                      </p:cBhvr>
                                    </p:animEffect>
                                  </p:childTnLst>
                                </p:cTn>
                              </p:par>
                            </p:childTnLst>
                          </p:cTn>
                        </p:par>
                        <p:par>
                          <p:cTn id="120" fill="hold">
                            <p:stCondLst>
                              <p:cond delay="36000"/>
                            </p:stCondLst>
                            <p:childTnLst>
                              <p:par>
                                <p:cTn id="121" presetID="4" presetClass="entr" presetSubtype="32" fill="hold" grpId="0" nodeType="afterEffect">
                                  <p:stCondLst>
                                    <p:cond delay="0"/>
                                  </p:stCondLst>
                                  <p:childTnLst>
                                    <p:set>
                                      <p:cBhvr>
                                        <p:cTn id="122" dur="1" fill="hold">
                                          <p:stCondLst>
                                            <p:cond delay="0"/>
                                          </p:stCondLst>
                                        </p:cTn>
                                        <p:tgtEl>
                                          <p:spTgt spid="76836"/>
                                        </p:tgtEl>
                                        <p:attrNameLst>
                                          <p:attrName>style.visibility</p:attrName>
                                        </p:attrNameLst>
                                      </p:cBhvr>
                                      <p:to>
                                        <p:strVal val="visible"/>
                                      </p:to>
                                    </p:set>
                                    <p:animEffect transition="in" filter="box(out)">
                                      <p:cBhvr>
                                        <p:cTn id="123" dur="1000"/>
                                        <p:tgtEl>
                                          <p:spTgt spid="76836"/>
                                        </p:tgtEl>
                                      </p:cBhvr>
                                    </p:animEffect>
                                  </p:childTnLst>
                                </p:cTn>
                              </p:par>
                            </p:childTnLst>
                          </p:cTn>
                        </p:par>
                        <p:par>
                          <p:cTn id="124" fill="hold">
                            <p:stCondLst>
                              <p:cond delay="37000"/>
                            </p:stCondLst>
                            <p:childTnLst>
                              <p:par>
                                <p:cTn id="125" presetID="4" presetClass="entr" presetSubtype="32" fill="hold" grpId="0" nodeType="afterEffect">
                                  <p:stCondLst>
                                    <p:cond delay="0"/>
                                  </p:stCondLst>
                                  <p:childTnLst>
                                    <p:set>
                                      <p:cBhvr>
                                        <p:cTn id="126" dur="1" fill="hold">
                                          <p:stCondLst>
                                            <p:cond delay="0"/>
                                          </p:stCondLst>
                                        </p:cTn>
                                        <p:tgtEl>
                                          <p:spTgt spid="76839"/>
                                        </p:tgtEl>
                                        <p:attrNameLst>
                                          <p:attrName>style.visibility</p:attrName>
                                        </p:attrNameLst>
                                      </p:cBhvr>
                                      <p:to>
                                        <p:strVal val="visible"/>
                                      </p:to>
                                    </p:set>
                                    <p:animEffect transition="in" filter="box(out)">
                                      <p:cBhvr>
                                        <p:cTn id="127" dur="1000"/>
                                        <p:tgtEl>
                                          <p:spTgt spid="76839"/>
                                        </p:tgtEl>
                                      </p:cBhvr>
                                    </p:animEffect>
                                  </p:childTnLst>
                                </p:cTn>
                              </p:par>
                            </p:childTnLst>
                          </p:cTn>
                        </p:par>
                        <p:par>
                          <p:cTn id="128" fill="hold">
                            <p:stCondLst>
                              <p:cond delay="38000"/>
                            </p:stCondLst>
                            <p:childTnLst>
                              <p:par>
                                <p:cTn id="129" presetID="4" presetClass="entr" presetSubtype="32" fill="hold" grpId="0" nodeType="afterEffect">
                                  <p:stCondLst>
                                    <p:cond delay="0"/>
                                  </p:stCondLst>
                                  <p:childTnLst>
                                    <p:set>
                                      <p:cBhvr>
                                        <p:cTn id="130" dur="1" fill="hold">
                                          <p:stCondLst>
                                            <p:cond delay="0"/>
                                          </p:stCondLst>
                                        </p:cTn>
                                        <p:tgtEl>
                                          <p:spTgt spid="76837"/>
                                        </p:tgtEl>
                                        <p:attrNameLst>
                                          <p:attrName>style.visibility</p:attrName>
                                        </p:attrNameLst>
                                      </p:cBhvr>
                                      <p:to>
                                        <p:strVal val="visible"/>
                                      </p:to>
                                    </p:set>
                                    <p:animEffect transition="in" filter="box(out)">
                                      <p:cBhvr>
                                        <p:cTn id="131" dur="1000"/>
                                        <p:tgtEl>
                                          <p:spTgt spid="76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P spid="76806" grpId="0" animBg="1"/>
      <p:bldP spid="76807" grpId="0" animBg="1"/>
      <p:bldP spid="76808" grpId="0" animBg="1"/>
      <p:bldP spid="76809" grpId="0" animBg="1"/>
      <p:bldP spid="76810" grpId="0" animBg="1"/>
      <p:bldP spid="76811" grpId="0" animBg="1"/>
      <p:bldP spid="76812" grpId="0" animBg="1"/>
      <p:bldP spid="76813" grpId="0" animBg="1"/>
      <p:bldP spid="76814" grpId="0" animBg="1"/>
      <p:bldP spid="76815" grpId="0" animBg="1"/>
      <p:bldP spid="76816" grpId="0" animBg="1"/>
      <p:bldP spid="76817" grpId="0" animBg="1"/>
      <p:bldP spid="76818" grpId="0" animBg="1"/>
      <p:bldP spid="76819" grpId="0" animBg="1"/>
      <p:bldP spid="76820" grpId="0" animBg="1"/>
      <p:bldP spid="76821" grpId="0" animBg="1"/>
      <p:bldP spid="76822" grpId="0" animBg="1"/>
      <p:bldP spid="76823" grpId="0" animBg="1"/>
      <p:bldP spid="76824" grpId="0" animBg="1"/>
      <p:bldP spid="76825" grpId="0" animBg="1"/>
      <p:bldP spid="76828" grpId="0" animBg="1"/>
      <p:bldP spid="76829" grpId="0" animBg="1"/>
      <p:bldP spid="76830" grpId="0" animBg="1"/>
      <p:bldP spid="76831" grpId="0" animBg="1"/>
      <p:bldP spid="76832" grpId="0" animBg="1"/>
      <p:bldP spid="76835" grpId="0" animBg="1"/>
      <p:bldP spid="76836" grpId="0" animBg="1"/>
      <p:bldP spid="76837" grpId="0" animBg="1"/>
      <p:bldP spid="76838" grpId="0" animBg="1"/>
      <p:bldP spid="7683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0" name="AutoShape 4">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3081" name="AutoShape 5">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3082" name="Rectangle 6"/>
          <p:cNvSpPr>
            <a:spLocks noChangeArrowheads="1"/>
          </p:cNvSpPr>
          <p:nvPr/>
        </p:nvSpPr>
        <p:spPr bwMode="auto">
          <a:xfrm>
            <a:off x="0" y="0"/>
            <a:ext cx="4572000" cy="5659438"/>
          </a:xfrm>
          <a:prstGeom prst="rect">
            <a:avLst/>
          </a:prstGeom>
          <a:noFill/>
          <a:ln w="9525">
            <a:noFill/>
            <a:miter lim="800000"/>
            <a:headEnd/>
            <a:tailEnd/>
          </a:ln>
        </p:spPr>
        <p:txBody>
          <a:bodyPr>
            <a:spAutoFit/>
          </a:bodyPr>
          <a:lstStyle/>
          <a:p>
            <a:pPr>
              <a:spcBef>
                <a:spcPct val="20000"/>
              </a:spcBef>
              <a:buClr>
                <a:schemeClr val="hlink"/>
              </a:buClr>
              <a:buSzPct val="60000"/>
              <a:buFont typeface="Wingdings" pitchFamily="2" charset="2"/>
              <a:buNone/>
            </a:pPr>
            <a:r>
              <a:rPr lang="tr-TR" sz="2000" b="1">
                <a:solidFill>
                  <a:schemeClr val="bg1"/>
                </a:solidFill>
                <a:latin typeface="Bahamas" pitchFamily="34" charset="0"/>
                <a:sym typeface="Wingdings" pitchFamily="2" charset="2"/>
              </a:rPr>
              <a:t>Şekillerine Göre Bakteriler</a:t>
            </a:r>
          </a:p>
          <a:p>
            <a:pPr>
              <a:spcBef>
                <a:spcPct val="20000"/>
              </a:spcBef>
              <a:buClr>
                <a:schemeClr val="hlink"/>
              </a:buClr>
              <a:buSzPct val="60000"/>
              <a:buFont typeface="Wingdings" pitchFamily="2" charset="2"/>
              <a:buNone/>
            </a:pPr>
            <a:endParaRPr lang="tr-TR" sz="2000" b="1">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r>
              <a:rPr lang="tr-TR" sz="1800" b="1">
                <a:solidFill>
                  <a:schemeClr val="bg1"/>
                </a:solidFill>
                <a:latin typeface="Bahamas" pitchFamily="34" charset="0"/>
                <a:sym typeface="Wingdings" pitchFamily="2" charset="2"/>
              </a:rPr>
              <a:t>1- Yuvarlak Şekilli:</a:t>
            </a:r>
            <a:r>
              <a:rPr lang="tr-TR" sz="1800">
                <a:solidFill>
                  <a:srgbClr val="847ED0"/>
                </a:solidFill>
                <a:latin typeface="Bahamas" pitchFamily="34" charset="0"/>
                <a:sym typeface="Wingdings" pitchFamily="2" charset="2"/>
              </a:rPr>
              <a:t> Tek ya da koloni halinde </a:t>
            </a:r>
          </a:p>
          <a:p>
            <a:pPr>
              <a:spcBef>
                <a:spcPct val="20000"/>
              </a:spcBef>
              <a:buClr>
                <a:schemeClr val="hlink"/>
              </a:buClr>
              <a:buSzPct val="60000"/>
              <a:buFont typeface="Wingdings" pitchFamily="2" charset="2"/>
              <a:buNone/>
            </a:pPr>
            <a:r>
              <a:rPr lang="tr-TR" sz="1800">
                <a:solidFill>
                  <a:srgbClr val="847ED0"/>
                </a:solidFill>
                <a:latin typeface="Bahamas" pitchFamily="34" charset="0"/>
                <a:sym typeface="Wingdings" pitchFamily="2" charset="2"/>
              </a:rPr>
              <a:t>yaşayan türleri vardır. Monokok, diplokok, </a:t>
            </a:r>
          </a:p>
          <a:p>
            <a:pPr>
              <a:spcBef>
                <a:spcPct val="20000"/>
              </a:spcBef>
              <a:buClr>
                <a:schemeClr val="hlink"/>
              </a:buClr>
              <a:buSzPct val="60000"/>
              <a:buFont typeface="Wingdings" pitchFamily="2" charset="2"/>
              <a:buNone/>
            </a:pPr>
            <a:r>
              <a:rPr lang="tr-TR" sz="1800">
                <a:solidFill>
                  <a:srgbClr val="847ED0"/>
                </a:solidFill>
                <a:latin typeface="Bahamas" pitchFamily="34" charset="0"/>
                <a:sym typeface="Wingdings" pitchFamily="2" charset="2"/>
              </a:rPr>
              <a:t>streptokok, staphilokok v.s</a:t>
            </a: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b="1">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r>
              <a:rPr lang="tr-TR" sz="1800" b="1">
                <a:solidFill>
                  <a:schemeClr val="bg1"/>
                </a:solidFill>
                <a:latin typeface="Bahamas" pitchFamily="34" charset="0"/>
                <a:sym typeface="Wingdings" pitchFamily="2" charset="2"/>
              </a:rPr>
              <a:t>2- </a:t>
            </a:r>
            <a:r>
              <a:rPr lang="tr-TR" sz="1800" b="1">
                <a:solidFill>
                  <a:schemeClr val="bg1"/>
                </a:solidFill>
                <a:latin typeface="Bahamas" pitchFamily="34" charset="0"/>
                <a:sym typeface="Wingdings" pitchFamily="2" charset="2"/>
                <a:hlinkClick r:id="rId3" action="ppaction://hlinkfile"/>
              </a:rPr>
              <a:t>Çubuk Şekilli</a:t>
            </a:r>
            <a:r>
              <a:rPr lang="tr-TR" sz="1800" b="1">
                <a:solidFill>
                  <a:schemeClr val="bg1"/>
                </a:solidFill>
                <a:latin typeface="Bahamas" pitchFamily="34" charset="0"/>
                <a:sym typeface="Wingdings" pitchFamily="2" charset="2"/>
              </a:rPr>
              <a:t>:</a:t>
            </a:r>
            <a:r>
              <a:rPr lang="tr-TR" sz="1800">
                <a:solidFill>
                  <a:srgbClr val="847ED0"/>
                </a:solidFill>
                <a:latin typeface="Bahamas" pitchFamily="34" charset="0"/>
                <a:sym typeface="Wingdings" pitchFamily="2" charset="2"/>
              </a:rPr>
              <a:t> Boyları enlerinden büyüktür. </a:t>
            </a: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p:txBody>
      </p:sp>
      <p:graphicFrame>
        <p:nvGraphicFramePr>
          <p:cNvPr id="3074" name="Object 7"/>
          <p:cNvGraphicFramePr>
            <a:graphicFrameLocks noChangeAspect="1"/>
          </p:cNvGraphicFramePr>
          <p:nvPr>
            <p:ph sz="quarter" idx="1"/>
          </p:nvPr>
        </p:nvGraphicFramePr>
        <p:xfrm>
          <a:off x="214282" y="2214554"/>
          <a:ext cx="1800225" cy="1387475"/>
        </p:xfrm>
        <a:graphic>
          <a:graphicData uri="http://schemas.openxmlformats.org/presentationml/2006/ole">
            <p:oleObj spid="_x0000_s3074" name="Bit Eşlem Resmi" r:id="rId4" imgW="2448267" imgH="1886213" progId="Paint.Picture">
              <p:embed/>
            </p:oleObj>
          </a:graphicData>
        </a:graphic>
      </p:graphicFrame>
      <p:graphicFrame>
        <p:nvGraphicFramePr>
          <p:cNvPr id="3075" name="Object 9"/>
          <p:cNvGraphicFramePr>
            <a:graphicFrameLocks noChangeAspect="1"/>
          </p:cNvGraphicFramePr>
          <p:nvPr>
            <p:ph sz="quarter" idx="2"/>
          </p:nvPr>
        </p:nvGraphicFramePr>
        <p:xfrm>
          <a:off x="2214546" y="2214554"/>
          <a:ext cx="1800225" cy="1360488"/>
        </p:xfrm>
        <a:graphic>
          <a:graphicData uri="http://schemas.openxmlformats.org/presentationml/2006/ole">
            <p:oleObj spid="_x0000_s3075" name="Bit Eşlem Resmi" r:id="rId5" imgW="5495238" imgH="4153480" progId="Paint.Picture">
              <p:embed/>
            </p:oleObj>
          </a:graphicData>
        </a:graphic>
      </p:graphicFrame>
      <p:graphicFrame>
        <p:nvGraphicFramePr>
          <p:cNvPr id="3076" name="Object 12"/>
          <p:cNvGraphicFramePr>
            <a:graphicFrameLocks noChangeAspect="1"/>
          </p:cNvGraphicFramePr>
          <p:nvPr>
            <p:ph sz="quarter" idx="3"/>
          </p:nvPr>
        </p:nvGraphicFramePr>
        <p:xfrm>
          <a:off x="2285984" y="4286256"/>
          <a:ext cx="1800225" cy="1539875"/>
        </p:xfrm>
        <a:graphic>
          <a:graphicData uri="http://schemas.openxmlformats.org/presentationml/2006/ole">
            <p:oleObj spid="_x0000_s3076" name="Bit Eşlem Resmi" r:id="rId6" imgW="4800000" imgH="4105848" progId="Paint.Picture">
              <p:embed/>
            </p:oleObj>
          </a:graphicData>
        </a:graphic>
      </p:graphicFrame>
      <p:graphicFrame>
        <p:nvGraphicFramePr>
          <p:cNvPr id="3077" name="Object 15"/>
          <p:cNvGraphicFramePr>
            <a:graphicFrameLocks noChangeAspect="1"/>
          </p:cNvGraphicFramePr>
          <p:nvPr>
            <p:ph sz="quarter" idx="4"/>
          </p:nvPr>
        </p:nvGraphicFramePr>
        <p:xfrm>
          <a:off x="285720" y="4572008"/>
          <a:ext cx="1733550" cy="476250"/>
        </p:xfrm>
        <a:graphic>
          <a:graphicData uri="http://schemas.openxmlformats.org/presentationml/2006/ole">
            <p:oleObj spid="_x0000_s3077" name="Bit Eşlem Resmi" r:id="rId7" imgW="1733333" imgH="476316" progId="Paint.Picture">
              <p:embed/>
            </p:oleObj>
          </a:graphicData>
        </a:graphic>
      </p:graphicFrame>
      <p:sp>
        <p:nvSpPr>
          <p:cNvPr id="3083" name="Rectangle 18"/>
          <p:cNvSpPr>
            <a:spLocks noChangeArrowheads="1"/>
          </p:cNvSpPr>
          <p:nvPr/>
        </p:nvSpPr>
        <p:spPr bwMode="auto">
          <a:xfrm>
            <a:off x="4572000" y="692150"/>
            <a:ext cx="4572000" cy="3282950"/>
          </a:xfrm>
          <a:prstGeom prst="rect">
            <a:avLst/>
          </a:prstGeom>
          <a:noFill/>
          <a:ln w="9525">
            <a:noFill/>
            <a:miter lim="800000"/>
            <a:headEnd/>
            <a:tailEnd/>
          </a:ln>
        </p:spPr>
        <p:txBody>
          <a:bodyPr>
            <a:spAutoFit/>
          </a:bodyPr>
          <a:lstStyle/>
          <a:p>
            <a:pPr>
              <a:spcBef>
                <a:spcPct val="20000"/>
              </a:spcBef>
              <a:buClr>
                <a:schemeClr val="hlink"/>
              </a:buClr>
              <a:buSzPct val="60000"/>
              <a:buFont typeface="Wingdings" pitchFamily="2" charset="2"/>
              <a:buNone/>
            </a:pPr>
            <a:r>
              <a:rPr lang="tr-TR" sz="1800" b="1">
                <a:solidFill>
                  <a:srgbClr val="847ED0"/>
                </a:solidFill>
                <a:latin typeface="Bahamas" pitchFamily="34" charset="0"/>
                <a:sym typeface="Wingdings" pitchFamily="2" charset="2"/>
              </a:rPr>
              <a:t>3- </a:t>
            </a:r>
            <a:r>
              <a:rPr lang="tr-TR" sz="1800" b="1">
                <a:solidFill>
                  <a:srgbClr val="847ED0"/>
                </a:solidFill>
                <a:latin typeface="Bahamas" pitchFamily="34" charset="0"/>
                <a:sym typeface="Wingdings" pitchFamily="2" charset="2"/>
                <a:hlinkClick r:id="rId8" action="ppaction://hlinkfile"/>
              </a:rPr>
              <a:t>Spiral Şekilli:</a:t>
            </a:r>
            <a:r>
              <a:rPr lang="tr-TR" sz="1800">
                <a:solidFill>
                  <a:srgbClr val="847ED0"/>
                </a:solidFill>
                <a:latin typeface="Bahamas" pitchFamily="34" charset="0"/>
                <a:sym typeface="Wingdings" pitchFamily="2" charset="2"/>
                <a:hlinkClick r:id="rId8" action="ppaction://hlinkfile"/>
              </a:rPr>
              <a:t> </a:t>
            </a:r>
            <a:r>
              <a:rPr lang="tr-TR" sz="1800">
                <a:solidFill>
                  <a:srgbClr val="847ED0"/>
                </a:solidFill>
                <a:latin typeface="Bahamas" pitchFamily="34" charset="0"/>
                <a:sym typeface="Wingdings" pitchFamily="2" charset="2"/>
              </a:rPr>
              <a:t>Çok Kıvrımlı bir yapıya sahiptirler.</a:t>
            </a:r>
          </a:p>
          <a:p>
            <a:pPr>
              <a:spcBef>
                <a:spcPct val="20000"/>
              </a:spcBef>
              <a:buClr>
                <a:schemeClr val="hlink"/>
              </a:buClr>
              <a:buSzPct val="60000"/>
              <a:buFont typeface="Wingdings" pitchFamily="2" charset="2"/>
              <a:buNone/>
            </a:pPr>
            <a:endParaRPr lang="tr-TR" sz="1800">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a:solidFill>
                <a:schemeClr val="bg1"/>
              </a:solidFill>
              <a:latin typeface="Bahamas" pitchFamily="34" charset="0"/>
              <a:sym typeface="Wingdings" pitchFamily="2" charset="2"/>
            </a:endParaRPr>
          </a:p>
          <a:p>
            <a:pPr>
              <a:spcBef>
                <a:spcPct val="20000"/>
              </a:spcBef>
              <a:buClr>
                <a:schemeClr val="hlink"/>
              </a:buClr>
              <a:buSzPct val="60000"/>
              <a:buFont typeface="Wingdings" pitchFamily="2" charset="2"/>
              <a:buNone/>
            </a:pPr>
            <a:endParaRPr lang="tr-TR" sz="1800" b="1">
              <a:solidFill>
                <a:srgbClr val="847ED0"/>
              </a:solidFill>
              <a:latin typeface="Bahamas" pitchFamily="34" charset="0"/>
              <a:sym typeface="Wingdings" pitchFamily="2" charset="2"/>
            </a:endParaRPr>
          </a:p>
          <a:p>
            <a:pPr>
              <a:spcBef>
                <a:spcPct val="20000"/>
              </a:spcBef>
              <a:buClr>
                <a:schemeClr val="hlink"/>
              </a:buClr>
              <a:buSzPct val="60000"/>
              <a:buFont typeface="Wingdings" pitchFamily="2" charset="2"/>
              <a:buNone/>
            </a:pPr>
            <a:r>
              <a:rPr lang="tr-TR" sz="1800" b="1">
                <a:solidFill>
                  <a:srgbClr val="847ED0"/>
                </a:solidFill>
                <a:latin typeface="Bahamas" pitchFamily="34" charset="0"/>
                <a:sym typeface="Wingdings" pitchFamily="2" charset="2"/>
              </a:rPr>
              <a:t>4- Virgül Şekilli:</a:t>
            </a:r>
            <a:r>
              <a:rPr lang="tr-TR" sz="1800">
                <a:solidFill>
                  <a:schemeClr val="bg1"/>
                </a:solidFill>
                <a:latin typeface="Bahamas" pitchFamily="34" charset="0"/>
                <a:sym typeface="Wingdings" pitchFamily="2" charset="2"/>
              </a:rPr>
              <a:t> </a:t>
            </a:r>
            <a:r>
              <a:rPr lang="tr-TR" sz="1800">
                <a:solidFill>
                  <a:srgbClr val="847ED0"/>
                </a:solidFill>
                <a:latin typeface="Bahamas" pitchFamily="34" charset="0"/>
                <a:sym typeface="Wingdings" pitchFamily="2" charset="2"/>
              </a:rPr>
              <a:t>Virgül gibi kıvrımları vardır.</a:t>
            </a:r>
          </a:p>
        </p:txBody>
      </p:sp>
      <p:graphicFrame>
        <p:nvGraphicFramePr>
          <p:cNvPr id="3078" name="Object 19"/>
          <p:cNvGraphicFramePr>
            <a:graphicFrameLocks noChangeAspect="1"/>
          </p:cNvGraphicFramePr>
          <p:nvPr/>
        </p:nvGraphicFramePr>
        <p:xfrm>
          <a:off x="4716463" y="1412875"/>
          <a:ext cx="1800225" cy="509588"/>
        </p:xfrm>
        <a:graphic>
          <a:graphicData uri="http://schemas.openxmlformats.org/presentationml/2006/ole">
            <p:oleObj spid="_x0000_s3078" name="Bit Eşlem Resmi" r:id="rId9" imgW="2257740" imgH="638264" progId="Paint.Picture">
              <p:embed/>
            </p:oleObj>
          </a:graphicData>
        </a:graphic>
      </p:graphicFrame>
      <p:graphicFrame>
        <p:nvGraphicFramePr>
          <p:cNvPr id="3079" name="Object 20"/>
          <p:cNvGraphicFramePr>
            <a:graphicFrameLocks noChangeAspect="1"/>
          </p:cNvGraphicFramePr>
          <p:nvPr/>
        </p:nvGraphicFramePr>
        <p:xfrm>
          <a:off x="6732588" y="1412875"/>
          <a:ext cx="1800225" cy="1728788"/>
        </p:xfrm>
        <a:graphic>
          <a:graphicData uri="http://schemas.openxmlformats.org/presentationml/2006/ole">
            <p:oleObj spid="_x0000_s3079" name="Bit Eşlem Resmi" r:id="rId10" imgW="4296375" imgH="4123810" progId="Paint.Picture">
              <p:embed/>
            </p:oleObj>
          </a:graphicData>
        </a:graphic>
      </p:graphicFrame>
      <p:sp>
        <p:nvSpPr>
          <p:cNvPr id="3084" name="AutoShape 21">
            <a:hlinkClick r:id="rId11" action="ppaction://program" highlightClick="1"/>
          </p:cNvPr>
          <p:cNvSpPr>
            <a:spLocks noChangeArrowheads="1"/>
          </p:cNvSpPr>
          <p:nvPr/>
        </p:nvSpPr>
        <p:spPr bwMode="auto">
          <a:xfrm>
            <a:off x="5472113" y="2362200"/>
            <a:ext cx="539750" cy="360363"/>
          </a:xfrm>
          <a:prstGeom prst="actionButtonMovie">
            <a:avLst/>
          </a:prstGeom>
          <a:solidFill>
            <a:srgbClr val="FF0000"/>
          </a:solidFill>
          <a:ln w="9525">
            <a:solidFill>
              <a:schemeClr val="bg1"/>
            </a:solidFill>
            <a:miter lim="800000"/>
            <a:headEnd/>
            <a:tailEnd/>
          </a:ln>
        </p:spPr>
        <p:txBody>
          <a:bodyPr anchor="ctr">
            <a:spAutoFit/>
          </a:bodyPr>
          <a:lstStyle/>
          <a:p>
            <a:endParaRPr lang="tr-TR"/>
          </a:p>
        </p:txBody>
      </p:sp>
      <p:sp>
        <p:nvSpPr>
          <p:cNvPr id="3085" name="Text Box 22"/>
          <p:cNvSpPr txBox="1">
            <a:spLocks noChangeArrowheads="1"/>
          </p:cNvSpPr>
          <p:nvPr/>
        </p:nvSpPr>
        <p:spPr bwMode="auto">
          <a:xfrm>
            <a:off x="5292725" y="2722563"/>
            <a:ext cx="936625" cy="274637"/>
          </a:xfrm>
          <a:prstGeom prst="rect">
            <a:avLst/>
          </a:prstGeom>
          <a:noFill/>
          <a:ln w="9525">
            <a:noFill/>
            <a:miter lim="800000"/>
            <a:headEnd/>
            <a:tailEnd/>
          </a:ln>
        </p:spPr>
        <p:txBody>
          <a:bodyPr>
            <a:spAutoFit/>
          </a:bodyPr>
          <a:lstStyle/>
          <a:p>
            <a:pPr algn="ctr">
              <a:spcBef>
                <a:spcPct val="50000"/>
              </a:spcBef>
            </a:pPr>
            <a:r>
              <a:rPr lang="tr-TR" sz="1200" b="1">
                <a:solidFill>
                  <a:srgbClr val="000000"/>
                </a:solidFill>
                <a:latin typeface="Bahamas" pitchFamily="34" charset="0"/>
              </a:rPr>
              <a:t>Spiral</a:t>
            </a:r>
          </a:p>
        </p:txBody>
      </p:sp>
      <p:sp>
        <p:nvSpPr>
          <p:cNvPr id="3086" name="AutoShape 23">
            <a:hlinkClick r:id="rId12" action="ppaction://program" highlightClick="1"/>
          </p:cNvPr>
          <p:cNvSpPr>
            <a:spLocks noChangeArrowheads="1"/>
          </p:cNvSpPr>
          <p:nvPr/>
        </p:nvSpPr>
        <p:spPr bwMode="auto">
          <a:xfrm>
            <a:off x="785786" y="5643578"/>
            <a:ext cx="539750" cy="360363"/>
          </a:xfrm>
          <a:prstGeom prst="actionButtonMovie">
            <a:avLst/>
          </a:prstGeom>
          <a:solidFill>
            <a:srgbClr val="FF0000"/>
          </a:solidFill>
          <a:ln w="9525">
            <a:solidFill>
              <a:schemeClr val="bg1"/>
            </a:solidFill>
            <a:miter lim="800000"/>
            <a:headEnd/>
            <a:tailEnd/>
          </a:ln>
        </p:spPr>
        <p:txBody>
          <a:bodyPr anchor="ctr">
            <a:spAutoFit/>
          </a:bodyPr>
          <a:lstStyle/>
          <a:p>
            <a:endParaRPr lang="tr-TR"/>
          </a:p>
        </p:txBody>
      </p:sp>
      <p:sp>
        <p:nvSpPr>
          <p:cNvPr id="3087" name="Text Box 24"/>
          <p:cNvSpPr txBox="1">
            <a:spLocks noChangeArrowheads="1"/>
          </p:cNvSpPr>
          <p:nvPr/>
        </p:nvSpPr>
        <p:spPr bwMode="auto">
          <a:xfrm>
            <a:off x="611188" y="5300663"/>
            <a:ext cx="936625" cy="274637"/>
          </a:xfrm>
          <a:prstGeom prst="rect">
            <a:avLst/>
          </a:prstGeom>
          <a:noFill/>
          <a:ln w="9525">
            <a:noFill/>
            <a:miter lim="800000"/>
            <a:headEnd/>
            <a:tailEnd/>
          </a:ln>
        </p:spPr>
        <p:txBody>
          <a:bodyPr>
            <a:spAutoFit/>
          </a:bodyPr>
          <a:lstStyle/>
          <a:p>
            <a:pPr algn="ctr">
              <a:spcBef>
                <a:spcPct val="50000"/>
              </a:spcBef>
            </a:pPr>
            <a:r>
              <a:rPr lang="tr-TR" sz="1200" b="1">
                <a:solidFill>
                  <a:schemeClr val="bg1"/>
                </a:solidFill>
                <a:latin typeface="Bahamas" pitchFamily="34" charset="0"/>
              </a:rPr>
              <a:t>Çubuk</a:t>
            </a:r>
          </a:p>
        </p:txBody>
      </p:sp>
    </p:spTree>
  </p:cSld>
  <p:clrMapOvr>
    <a:masterClrMapping/>
  </p:clrMapOvr>
  <p:transition spd="med" advClick="0">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AutoShape 4">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4100" name="AutoShape 5">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4101" name="Rectangle 6"/>
          <p:cNvSpPr>
            <a:spLocks noChangeArrowheads="1"/>
          </p:cNvSpPr>
          <p:nvPr/>
        </p:nvSpPr>
        <p:spPr bwMode="auto">
          <a:xfrm>
            <a:off x="0" y="0"/>
            <a:ext cx="9144000" cy="6550025"/>
          </a:xfrm>
          <a:prstGeom prst="rect">
            <a:avLst/>
          </a:prstGeom>
          <a:noFill/>
          <a:ln w="9525">
            <a:noFill/>
            <a:miter lim="800000"/>
            <a:headEnd/>
            <a:tailEnd/>
          </a:ln>
        </p:spPr>
        <p:txBody>
          <a:bodyPr>
            <a:spAutoFit/>
          </a:bodyPr>
          <a:lstStyle/>
          <a:p>
            <a:pPr>
              <a:spcBef>
                <a:spcPct val="20000"/>
              </a:spcBef>
              <a:buClr>
                <a:schemeClr val="hlink"/>
              </a:buClr>
              <a:buSzPct val="60000"/>
              <a:buFont typeface="Wingdings" pitchFamily="2" charset="2"/>
              <a:buNone/>
            </a:pPr>
            <a:r>
              <a:rPr lang="tr-TR" sz="1800" b="1">
                <a:solidFill>
                  <a:schemeClr val="bg1"/>
                </a:solidFill>
                <a:latin typeface="Bahamas" pitchFamily="34" charset="0"/>
                <a:sym typeface="Wingdings" pitchFamily="2" charset="2"/>
              </a:rPr>
              <a:t>Solunumlarına Göre Bakteriler</a:t>
            </a:r>
          </a:p>
          <a:p>
            <a:pPr>
              <a:spcBef>
                <a:spcPct val="20000"/>
              </a:spcBef>
              <a:buClr>
                <a:schemeClr val="hlink"/>
              </a:buClr>
              <a:buSzPct val="60000"/>
              <a:buFont typeface="Wingdings" pitchFamily="2" charset="2"/>
              <a:buNone/>
            </a:pPr>
            <a:r>
              <a:rPr lang="tr-TR" sz="1700" b="1">
                <a:solidFill>
                  <a:srgbClr val="DC4ED9"/>
                </a:solidFill>
                <a:latin typeface="Bahamas" pitchFamily="34" charset="0"/>
                <a:sym typeface="Wingdings" pitchFamily="2" charset="2"/>
              </a:rPr>
              <a:t>1- Oksijenli (Aerobik) Solunum Yapanlar:</a:t>
            </a:r>
            <a:r>
              <a:rPr lang="tr-TR" sz="1700">
                <a:solidFill>
                  <a:srgbClr val="DC4ED9"/>
                </a:solidFill>
                <a:latin typeface="Bahamas" pitchFamily="34" charset="0"/>
                <a:sym typeface="Wingdings" pitchFamily="2" charset="2"/>
              </a:rPr>
              <a:t> Solunumlarını oksijenli olarak yaparlar.</a:t>
            </a:r>
          </a:p>
          <a:p>
            <a:pPr>
              <a:spcBef>
                <a:spcPct val="20000"/>
              </a:spcBef>
              <a:buClr>
                <a:schemeClr val="hlink"/>
              </a:buClr>
              <a:buSzPct val="60000"/>
              <a:buFont typeface="Wingdings" pitchFamily="2" charset="2"/>
              <a:buNone/>
            </a:pPr>
            <a:r>
              <a:rPr lang="tr-TR" sz="1700" b="1">
                <a:solidFill>
                  <a:srgbClr val="DC4ED9"/>
                </a:solidFill>
                <a:latin typeface="Bahamas" pitchFamily="34" charset="0"/>
                <a:sym typeface="Wingdings" pitchFamily="2" charset="2"/>
              </a:rPr>
              <a:t>2- Oksijensiz (Anaerobik) Solunum Yapanlar:</a:t>
            </a:r>
            <a:r>
              <a:rPr lang="tr-TR" sz="1700">
                <a:solidFill>
                  <a:srgbClr val="DC4ED9"/>
                </a:solidFill>
                <a:latin typeface="Bahamas" pitchFamily="34" charset="0"/>
                <a:sym typeface="Wingdings" pitchFamily="2" charset="2"/>
              </a:rPr>
              <a:t> Solunumlarını oksijensiz olarak yaparlar.</a:t>
            </a:r>
          </a:p>
          <a:p>
            <a:pPr>
              <a:spcBef>
                <a:spcPct val="20000"/>
              </a:spcBef>
              <a:buClr>
                <a:schemeClr val="hlink"/>
              </a:buClr>
              <a:buSzPct val="60000"/>
              <a:buFont typeface="Wingdings" pitchFamily="2" charset="2"/>
              <a:buNone/>
            </a:pPr>
            <a:r>
              <a:rPr lang="tr-TR" sz="1700" b="1">
                <a:solidFill>
                  <a:srgbClr val="DC4ED9"/>
                </a:solidFill>
                <a:latin typeface="Bahamas" pitchFamily="34" charset="0"/>
                <a:sym typeface="Wingdings" pitchFamily="2" charset="2"/>
              </a:rPr>
              <a:t>3- Hem Oksijenli, Hem de Oksijensiz  (Fakültatif) Solunum Yapanlar:</a:t>
            </a:r>
            <a:r>
              <a:rPr lang="tr-TR" sz="1700">
                <a:solidFill>
                  <a:srgbClr val="DC4ED9"/>
                </a:solidFill>
                <a:latin typeface="Bahamas" pitchFamily="34" charset="0"/>
                <a:sym typeface="Wingdings" pitchFamily="2" charset="2"/>
              </a:rPr>
              <a:t> Asıl solunumları oksijensiz olduğu halde, kısa bir süreliğine oksijenli solunum da yapabilirler. </a:t>
            </a:r>
            <a:r>
              <a:rPr lang="tr-TR" sz="1700">
                <a:solidFill>
                  <a:srgbClr val="DC4ED9"/>
                </a:solidFill>
                <a:latin typeface="Bahamas" pitchFamily="34" charset="0"/>
              </a:rPr>
              <a:t>Bakteriler bir besi ortamına konulduğunda yüzeyde oksijen fazla olduğu için aerob bakteriler deney tüpünün en üstünde yüzeyine yakın bölgede toplanırlar. Oksijen sevmeyenler de, oksijenin ulaşamadığı dip kısımda çoğalırlar. Fakültatif bakteriler ise her kısımda çoğalabilirler. </a:t>
            </a:r>
          </a:p>
          <a:p>
            <a:pPr>
              <a:spcBef>
                <a:spcPct val="20000"/>
              </a:spcBef>
              <a:buClr>
                <a:schemeClr val="hlink"/>
              </a:buClr>
              <a:buSzPct val="60000"/>
              <a:buFont typeface="Wingdings" pitchFamily="2" charset="2"/>
              <a:buNone/>
            </a:pPr>
            <a:endParaRPr lang="tr-TR" sz="1700">
              <a:solidFill>
                <a:srgbClr val="DC4ED9"/>
              </a:solidFill>
              <a:latin typeface="Bahamas" pitchFamily="34" charset="0"/>
            </a:endParaRPr>
          </a:p>
          <a:p>
            <a:pPr>
              <a:spcBef>
                <a:spcPct val="20000"/>
              </a:spcBef>
              <a:buClr>
                <a:schemeClr val="hlink"/>
              </a:buClr>
              <a:buSzPct val="60000"/>
              <a:buFont typeface="Wingdings" pitchFamily="2" charset="2"/>
              <a:buNone/>
            </a:pPr>
            <a:endParaRPr lang="tr-TR" sz="1800">
              <a:solidFill>
                <a:srgbClr val="DC4ED9"/>
              </a:solidFill>
              <a:latin typeface="Bahamas" pitchFamily="34" charset="0"/>
            </a:endParaRPr>
          </a:p>
          <a:p>
            <a:pPr>
              <a:spcBef>
                <a:spcPct val="20000"/>
              </a:spcBef>
              <a:buClr>
                <a:schemeClr val="hlink"/>
              </a:buClr>
              <a:buSzPct val="60000"/>
              <a:buFont typeface="Wingdings" pitchFamily="2" charset="2"/>
              <a:buNone/>
            </a:pPr>
            <a:endParaRPr lang="tr-TR" sz="1800">
              <a:solidFill>
                <a:srgbClr val="DC4ED9"/>
              </a:solidFill>
              <a:latin typeface="Bahamas" pitchFamily="34" charset="0"/>
            </a:endParaRPr>
          </a:p>
          <a:p>
            <a:endParaRPr lang="tr-TR" sz="2000" b="1">
              <a:solidFill>
                <a:schemeClr val="bg1"/>
              </a:solidFill>
              <a:sym typeface="Wingdings" pitchFamily="2" charset="2"/>
            </a:endParaRPr>
          </a:p>
          <a:p>
            <a:endParaRPr lang="tr-TR" sz="2000" b="1">
              <a:solidFill>
                <a:schemeClr val="bg1"/>
              </a:solidFill>
              <a:sym typeface="Wingdings" pitchFamily="2" charset="2"/>
            </a:endParaRPr>
          </a:p>
          <a:p>
            <a:r>
              <a:rPr lang="tr-TR" sz="2000" b="1">
                <a:solidFill>
                  <a:schemeClr val="bg1"/>
                </a:solidFill>
                <a:sym typeface="Wingdings" pitchFamily="2" charset="2"/>
              </a:rPr>
              <a:t>Beslenmelerine Göre</a:t>
            </a:r>
          </a:p>
          <a:p>
            <a:r>
              <a:rPr lang="tr-TR" sz="1700" b="1">
                <a:solidFill>
                  <a:srgbClr val="DC4ED9"/>
                </a:solidFill>
                <a:latin typeface="Bahamas" pitchFamily="34" charset="0"/>
              </a:rPr>
              <a:t>1) Heteretrof Bakteriler: </a:t>
            </a:r>
            <a:r>
              <a:rPr lang="tr-TR" sz="1700">
                <a:solidFill>
                  <a:srgbClr val="DC4ED9"/>
                </a:solidFill>
                <a:latin typeface="Bahamas" pitchFamily="34" charset="0"/>
              </a:rPr>
              <a:t>Besinlerini dışarıdan hazır olarak alırlar. </a:t>
            </a:r>
          </a:p>
          <a:p>
            <a:r>
              <a:rPr lang="tr-TR" sz="1700">
                <a:solidFill>
                  <a:srgbClr val="DC4ED9"/>
                </a:solidFill>
                <a:latin typeface="Bahamas" pitchFamily="34" charset="0"/>
              </a:rPr>
              <a:t>     </a:t>
            </a:r>
            <a:r>
              <a:rPr lang="tr-TR" sz="1700" b="1">
                <a:solidFill>
                  <a:srgbClr val="DC4ED9"/>
                </a:solidFill>
                <a:latin typeface="Bahamas" pitchFamily="34" charset="0"/>
              </a:rPr>
              <a:t>a) Parazit bakteriler:</a:t>
            </a:r>
            <a:r>
              <a:rPr lang="tr-TR" sz="1700">
                <a:solidFill>
                  <a:srgbClr val="DC4ED9"/>
                </a:solidFill>
                <a:latin typeface="Bahamas" pitchFamily="34" charset="0"/>
              </a:rPr>
              <a:t> Besinlerini, üzerinde yaşadığı canlıdan hazır olarak alırlar. Sindirim enzimleri yoktur. Hastalık yapan parazit bakterilere patojen bakteriler denir.</a:t>
            </a:r>
          </a:p>
          <a:p>
            <a:r>
              <a:rPr lang="tr-TR" sz="1700">
                <a:solidFill>
                  <a:srgbClr val="DC4ED9"/>
                </a:solidFill>
                <a:latin typeface="Bahamas" pitchFamily="34" charset="0"/>
              </a:rPr>
              <a:t>     </a:t>
            </a:r>
            <a:r>
              <a:rPr lang="tr-TR" sz="1700" b="1">
                <a:solidFill>
                  <a:srgbClr val="DC4ED9"/>
                </a:solidFill>
                <a:latin typeface="Bahamas" pitchFamily="34" charset="0"/>
              </a:rPr>
              <a:t>b) Saprofit bakteriler:</a:t>
            </a:r>
            <a:r>
              <a:rPr lang="tr-TR" sz="1700">
                <a:solidFill>
                  <a:srgbClr val="DC4ED9"/>
                </a:solidFill>
                <a:latin typeface="Bahamas" pitchFamily="34" charset="0"/>
              </a:rPr>
              <a:t> Hücre dışına enzim göndererek ölü bitki ve hayvan artıklarındaki organik maddelerin daha küçük organik ve inorganik maddelere parçalanmasını sağlar. Bu sayede madde döngüsünün devamlılığını sağlarlar.</a:t>
            </a:r>
          </a:p>
          <a:p>
            <a:r>
              <a:rPr lang="tr-TR" sz="1700" b="1">
                <a:solidFill>
                  <a:srgbClr val="DC4ED9"/>
                </a:solidFill>
                <a:latin typeface="Bahamas" pitchFamily="34" charset="0"/>
              </a:rPr>
              <a:t>2) Ototrof Bakteriler: </a:t>
            </a:r>
            <a:r>
              <a:rPr lang="tr-TR" sz="1700">
                <a:solidFill>
                  <a:srgbClr val="DC4ED9"/>
                </a:solidFill>
                <a:latin typeface="Bahamas" pitchFamily="34" charset="0"/>
              </a:rPr>
              <a:t>Organik besinlerini kendisi sentezleyebilen bakterilerdir.</a:t>
            </a:r>
          </a:p>
          <a:p>
            <a:r>
              <a:rPr lang="tr-TR" sz="1700">
                <a:solidFill>
                  <a:srgbClr val="DC4ED9"/>
                </a:solidFill>
                <a:latin typeface="Bahamas" pitchFamily="34" charset="0"/>
              </a:rPr>
              <a:t>     </a:t>
            </a:r>
            <a:r>
              <a:rPr lang="tr-TR" sz="1700" b="1">
                <a:solidFill>
                  <a:srgbClr val="DC4ED9"/>
                </a:solidFill>
                <a:latin typeface="Bahamas" pitchFamily="34" charset="0"/>
              </a:rPr>
              <a:t>a) Fotoototrof Bakteriler:</a:t>
            </a:r>
            <a:r>
              <a:rPr lang="tr-TR" sz="1700">
                <a:solidFill>
                  <a:srgbClr val="DC4ED9"/>
                </a:solidFill>
                <a:latin typeface="Bahamas" pitchFamily="34" charset="0"/>
              </a:rPr>
              <a:t> Fotosentez yapan bakterilerdir.</a:t>
            </a:r>
          </a:p>
          <a:p>
            <a:r>
              <a:rPr lang="tr-TR" sz="1700">
                <a:solidFill>
                  <a:srgbClr val="DC4ED9"/>
                </a:solidFill>
                <a:latin typeface="Bahamas" pitchFamily="34" charset="0"/>
              </a:rPr>
              <a:t>     </a:t>
            </a:r>
            <a:r>
              <a:rPr lang="tr-TR" sz="1700" b="1">
                <a:solidFill>
                  <a:srgbClr val="DC4ED9"/>
                </a:solidFill>
                <a:latin typeface="Bahamas" pitchFamily="34" charset="0"/>
              </a:rPr>
              <a:t>b) Kemoototrtof Bakteriler:</a:t>
            </a:r>
            <a:r>
              <a:rPr lang="tr-TR" sz="1700">
                <a:solidFill>
                  <a:srgbClr val="DC4ED9"/>
                </a:solidFill>
                <a:latin typeface="Bahamas" pitchFamily="34" charset="0"/>
              </a:rPr>
              <a:t> Kemosentez yapan bakterilerdir.</a:t>
            </a:r>
          </a:p>
        </p:txBody>
      </p:sp>
      <p:graphicFrame>
        <p:nvGraphicFramePr>
          <p:cNvPr id="4098" name="Object 7"/>
          <p:cNvGraphicFramePr>
            <a:graphicFrameLocks noChangeAspect="1"/>
          </p:cNvGraphicFramePr>
          <p:nvPr>
            <p:ph/>
          </p:nvPr>
        </p:nvGraphicFramePr>
        <p:xfrm>
          <a:off x="1908175" y="2349500"/>
          <a:ext cx="5314950" cy="1439863"/>
        </p:xfrm>
        <a:graphic>
          <a:graphicData uri="http://schemas.openxmlformats.org/presentationml/2006/ole">
            <p:oleObj spid="_x0000_s4098" name="Bit Eşlem Resmi" r:id="rId3" imgW="4780952" imgH="1295238" progId="Paint.Picture">
              <p:embed/>
            </p:oleObj>
          </a:graphicData>
        </a:graphic>
      </p:graphicFrame>
    </p:spTree>
  </p:cSld>
  <p:clrMapOvr>
    <a:masterClrMapping/>
  </p:clrMapOvr>
  <p:transition spd="med" advClick="0">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0" y="0"/>
            <a:ext cx="9144000" cy="6194425"/>
          </a:xfrm>
          <a:prstGeom prst="rect">
            <a:avLst/>
          </a:prstGeom>
          <a:noFill/>
          <a:ln w="9525">
            <a:noFill/>
            <a:miter lim="800000"/>
            <a:headEnd/>
            <a:tailEnd/>
          </a:ln>
        </p:spPr>
        <p:txBody>
          <a:bodyPr>
            <a:spAutoFit/>
          </a:bodyPr>
          <a:lstStyle/>
          <a:p>
            <a:r>
              <a:rPr lang="tr-TR" sz="2000" b="1" dirty="0">
                <a:solidFill>
                  <a:schemeClr val="bg1"/>
                </a:solidFill>
                <a:latin typeface="Bahamas" pitchFamily="34" charset="0"/>
                <a:sym typeface="Wingdings" pitchFamily="2" charset="2"/>
              </a:rPr>
              <a:t>Beslenmelerine Göre</a:t>
            </a:r>
          </a:p>
          <a:p>
            <a:r>
              <a:rPr lang="tr-TR" sz="1800" b="1" dirty="0">
                <a:solidFill>
                  <a:srgbClr val="DC4ED9"/>
                </a:solidFill>
                <a:latin typeface="Bahamas" pitchFamily="34" charset="0"/>
              </a:rPr>
              <a:t>1) </a:t>
            </a:r>
            <a:r>
              <a:rPr lang="tr-TR" sz="1800" b="1" dirty="0" err="1">
                <a:solidFill>
                  <a:srgbClr val="DC4ED9"/>
                </a:solidFill>
                <a:latin typeface="Bahamas" pitchFamily="34" charset="0"/>
              </a:rPr>
              <a:t>Heteretrof</a:t>
            </a:r>
            <a:r>
              <a:rPr lang="tr-TR" sz="1800" b="1" dirty="0">
                <a:solidFill>
                  <a:srgbClr val="DC4ED9"/>
                </a:solidFill>
                <a:latin typeface="Bahamas" pitchFamily="34" charset="0"/>
              </a:rPr>
              <a:t> Bakteriler: </a:t>
            </a:r>
            <a:r>
              <a:rPr lang="tr-TR" sz="1800" dirty="0">
                <a:solidFill>
                  <a:srgbClr val="DC4ED9"/>
                </a:solidFill>
                <a:latin typeface="Bahamas" pitchFamily="34" charset="0"/>
              </a:rPr>
              <a:t>Besinlerini dışarıdan hazır olarak alırlar. </a:t>
            </a:r>
          </a:p>
          <a:p>
            <a:r>
              <a:rPr lang="tr-TR" sz="1800" dirty="0">
                <a:solidFill>
                  <a:srgbClr val="DC4ED9"/>
                </a:solidFill>
                <a:latin typeface="Bahamas" pitchFamily="34" charset="0"/>
              </a:rPr>
              <a:t>     </a:t>
            </a:r>
            <a:r>
              <a:rPr lang="tr-TR" sz="1800" b="1" dirty="0">
                <a:solidFill>
                  <a:srgbClr val="DC4ED9"/>
                </a:solidFill>
                <a:latin typeface="Bahamas" pitchFamily="34" charset="0"/>
              </a:rPr>
              <a:t>a) Parazit bakteriler:</a:t>
            </a:r>
            <a:r>
              <a:rPr lang="tr-TR" sz="1800" dirty="0">
                <a:solidFill>
                  <a:srgbClr val="DC4ED9"/>
                </a:solidFill>
                <a:latin typeface="Bahamas" pitchFamily="34" charset="0"/>
              </a:rPr>
              <a:t> Besinlerini üzerinde yaşadığı canlıdan hazır olarak alırlar. Sindirim enzimleri yoktur. Hastalık yapan parazit bakterilere patojen bakteriler denir.</a:t>
            </a:r>
          </a:p>
          <a:p>
            <a:r>
              <a:rPr lang="tr-TR" sz="1800" dirty="0">
                <a:solidFill>
                  <a:srgbClr val="DC4ED9"/>
                </a:solidFill>
                <a:latin typeface="Bahamas" pitchFamily="34" charset="0"/>
              </a:rPr>
              <a:t>     </a:t>
            </a:r>
            <a:r>
              <a:rPr lang="tr-TR" sz="1800" b="1" dirty="0">
                <a:solidFill>
                  <a:srgbClr val="DC4ED9"/>
                </a:solidFill>
                <a:latin typeface="Bahamas" pitchFamily="34" charset="0"/>
              </a:rPr>
              <a:t>b) Saprofit bakteriler:</a:t>
            </a:r>
            <a:r>
              <a:rPr lang="tr-TR" sz="1800" dirty="0">
                <a:solidFill>
                  <a:srgbClr val="DC4ED9"/>
                </a:solidFill>
                <a:latin typeface="Bahamas" pitchFamily="34" charset="0"/>
              </a:rPr>
              <a:t> Hücre dışına enzim göndererek ölü bitki ve hayvan artıklarındaki organik maddelerin daha küçük organik ve inorganik maddelere parçalanmasını sağlar. Bu sayede madde döngüsünün devamlılığını sağlarlar.</a:t>
            </a:r>
          </a:p>
          <a:p>
            <a:r>
              <a:rPr lang="tr-TR" sz="1800" b="1" dirty="0">
                <a:solidFill>
                  <a:srgbClr val="DC4ED9"/>
                </a:solidFill>
                <a:latin typeface="Bahamas" pitchFamily="34" charset="0"/>
              </a:rPr>
              <a:t>2) Ototrof Bakteriler: </a:t>
            </a:r>
            <a:r>
              <a:rPr lang="tr-TR" sz="1800" dirty="0">
                <a:solidFill>
                  <a:srgbClr val="DC4ED9"/>
                </a:solidFill>
                <a:latin typeface="Bahamas" pitchFamily="34" charset="0"/>
              </a:rPr>
              <a:t>Organik besinlerini kendisi sentezleyebilen bakterilerdir.</a:t>
            </a:r>
          </a:p>
          <a:p>
            <a:r>
              <a:rPr lang="tr-TR" sz="1800" dirty="0">
                <a:solidFill>
                  <a:srgbClr val="DC4ED9"/>
                </a:solidFill>
                <a:latin typeface="Bahamas" pitchFamily="34" charset="0"/>
              </a:rPr>
              <a:t>     </a:t>
            </a:r>
            <a:r>
              <a:rPr lang="tr-TR" sz="1800" b="1" dirty="0">
                <a:solidFill>
                  <a:srgbClr val="DC4ED9"/>
                </a:solidFill>
                <a:latin typeface="Bahamas" pitchFamily="34" charset="0"/>
              </a:rPr>
              <a:t>a) </a:t>
            </a:r>
            <a:r>
              <a:rPr lang="tr-TR" sz="1800" b="1" dirty="0" err="1">
                <a:solidFill>
                  <a:srgbClr val="DC4ED9"/>
                </a:solidFill>
                <a:latin typeface="Bahamas" pitchFamily="34" charset="0"/>
              </a:rPr>
              <a:t>Fotoototrof</a:t>
            </a:r>
            <a:r>
              <a:rPr lang="tr-TR" sz="1800" b="1" dirty="0">
                <a:solidFill>
                  <a:srgbClr val="DC4ED9"/>
                </a:solidFill>
                <a:latin typeface="Bahamas" pitchFamily="34" charset="0"/>
              </a:rPr>
              <a:t> Bakteriler:</a:t>
            </a:r>
            <a:r>
              <a:rPr lang="tr-TR" sz="1800" dirty="0">
                <a:solidFill>
                  <a:srgbClr val="DC4ED9"/>
                </a:solidFill>
                <a:latin typeface="Bahamas" pitchFamily="34" charset="0"/>
              </a:rPr>
              <a:t> Fotosentez yapan bakterilerdir.</a:t>
            </a:r>
          </a:p>
          <a:p>
            <a:r>
              <a:rPr lang="tr-TR" sz="1800" dirty="0">
                <a:solidFill>
                  <a:srgbClr val="DC4ED9"/>
                </a:solidFill>
                <a:latin typeface="Bahamas" pitchFamily="34" charset="0"/>
              </a:rPr>
              <a:t>     </a:t>
            </a:r>
            <a:r>
              <a:rPr lang="tr-TR" sz="1800" b="1" dirty="0">
                <a:solidFill>
                  <a:srgbClr val="DC4ED9"/>
                </a:solidFill>
                <a:latin typeface="Bahamas" pitchFamily="34" charset="0"/>
              </a:rPr>
              <a:t>b) </a:t>
            </a:r>
            <a:r>
              <a:rPr lang="tr-TR" sz="1800" b="1" dirty="0" err="1">
                <a:solidFill>
                  <a:srgbClr val="DC4ED9"/>
                </a:solidFill>
                <a:latin typeface="Bahamas" pitchFamily="34" charset="0"/>
              </a:rPr>
              <a:t>Kemoototrtof</a:t>
            </a:r>
            <a:r>
              <a:rPr lang="tr-TR" sz="1800" b="1" dirty="0">
                <a:solidFill>
                  <a:srgbClr val="DC4ED9"/>
                </a:solidFill>
                <a:latin typeface="Bahamas" pitchFamily="34" charset="0"/>
              </a:rPr>
              <a:t> Bakteriler:</a:t>
            </a:r>
            <a:r>
              <a:rPr lang="tr-TR" sz="1800" dirty="0">
                <a:solidFill>
                  <a:srgbClr val="DC4ED9"/>
                </a:solidFill>
                <a:latin typeface="Bahamas" pitchFamily="34" charset="0"/>
              </a:rPr>
              <a:t> </a:t>
            </a:r>
            <a:r>
              <a:rPr lang="tr-TR" sz="1800" dirty="0" err="1">
                <a:solidFill>
                  <a:srgbClr val="DC4ED9"/>
                </a:solidFill>
                <a:latin typeface="Bahamas" pitchFamily="34" charset="0"/>
              </a:rPr>
              <a:t>Kemosentez</a:t>
            </a:r>
            <a:r>
              <a:rPr lang="tr-TR" sz="1800" dirty="0">
                <a:solidFill>
                  <a:srgbClr val="DC4ED9"/>
                </a:solidFill>
                <a:latin typeface="Bahamas" pitchFamily="34" charset="0"/>
              </a:rPr>
              <a:t> yapan bakterilerdir. </a:t>
            </a:r>
          </a:p>
          <a:p>
            <a:endParaRPr lang="tr-TR" sz="1800" dirty="0">
              <a:solidFill>
                <a:srgbClr val="DC4ED9"/>
              </a:solidFill>
              <a:latin typeface="Bahamas" pitchFamily="34" charset="0"/>
            </a:endParaRPr>
          </a:p>
          <a:p>
            <a:r>
              <a:rPr lang="tr-TR" sz="2000" b="1" dirty="0">
                <a:solidFill>
                  <a:schemeClr val="bg1"/>
                </a:solidFill>
                <a:latin typeface="Bahamas" pitchFamily="34" charset="0"/>
                <a:hlinkClick r:id="rId3" action="ppaction://hlinkfile"/>
              </a:rPr>
              <a:t>Üremelerine Göre</a:t>
            </a:r>
            <a:endParaRPr lang="tr-TR" sz="2000" b="1" dirty="0">
              <a:solidFill>
                <a:schemeClr val="bg1"/>
              </a:solidFill>
              <a:latin typeface="Bahamas" pitchFamily="34" charset="0"/>
            </a:endParaRPr>
          </a:p>
          <a:p>
            <a:r>
              <a:rPr lang="tr-TR" sz="1800" b="1" dirty="0">
                <a:solidFill>
                  <a:srgbClr val="DC4ED9"/>
                </a:solidFill>
                <a:latin typeface="Bahamas" pitchFamily="34" charset="0"/>
              </a:rPr>
              <a:t>1) Eşeysiz Üreme: </a:t>
            </a:r>
          </a:p>
          <a:p>
            <a:r>
              <a:rPr lang="tr-TR" sz="1800" dirty="0">
                <a:solidFill>
                  <a:srgbClr val="DC4ED9"/>
                </a:solidFill>
                <a:latin typeface="Bahamas" pitchFamily="34" charset="0"/>
              </a:rPr>
              <a:t>Bütün bakterilerde görülür.</a:t>
            </a:r>
          </a:p>
          <a:p>
            <a:r>
              <a:rPr lang="tr-TR" sz="1800" dirty="0">
                <a:solidFill>
                  <a:srgbClr val="DC4ED9"/>
                </a:solidFill>
                <a:latin typeface="Bahamas" pitchFamily="34" charset="0"/>
              </a:rPr>
              <a:t>Enine bölünerek gerçekleşir. </a:t>
            </a:r>
          </a:p>
          <a:p>
            <a:r>
              <a:rPr lang="tr-TR" sz="1800" dirty="0">
                <a:solidFill>
                  <a:srgbClr val="DC4ED9"/>
                </a:solidFill>
                <a:latin typeface="Bahamas" pitchFamily="34" charset="0"/>
              </a:rPr>
              <a:t>Çeşitlilik sağlanmaz.</a:t>
            </a:r>
          </a:p>
          <a:p>
            <a:r>
              <a:rPr lang="tr-TR" sz="1800" dirty="0">
                <a:solidFill>
                  <a:srgbClr val="DC4ED9"/>
                </a:solidFill>
                <a:latin typeface="Bahamas" pitchFamily="34" charset="0"/>
              </a:rPr>
              <a:t>Bir bakteri, bölünme için </a:t>
            </a:r>
          </a:p>
          <a:p>
            <a:r>
              <a:rPr lang="tr-TR" sz="1800" dirty="0">
                <a:solidFill>
                  <a:srgbClr val="DC4ED9"/>
                </a:solidFill>
                <a:latin typeface="Bahamas" pitchFamily="34" charset="0"/>
              </a:rPr>
              <a:t>kendine uygun şartlar </a:t>
            </a:r>
          </a:p>
          <a:p>
            <a:r>
              <a:rPr lang="tr-TR" sz="1800" dirty="0">
                <a:solidFill>
                  <a:srgbClr val="DC4ED9"/>
                </a:solidFill>
                <a:latin typeface="Bahamas" pitchFamily="34" charset="0"/>
              </a:rPr>
              <a:t>Hazırlandığında yaklaşık </a:t>
            </a:r>
          </a:p>
          <a:p>
            <a:r>
              <a:rPr lang="tr-TR" sz="1800" dirty="0">
                <a:solidFill>
                  <a:srgbClr val="DC4ED9"/>
                </a:solidFill>
                <a:latin typeface="Bahamas" pitchFamily="34" charset="0"/>
              </a:rPr>
              <a:t>20 dakikada bir bölünür.</a:t>
            </a:r>
          </a:p>
          <a:p>
            <a:endParaRPr lang="tr-TR" sz="1800" b="1" dirty="0">
              <a:solidFill>
                <a:srgbClr val="DC4ED9"/>
              </a:solidFill>
              <a:latin typeface="Bahamas" pitchFamily="34" charset="0"/>
            </a:endParaRPr>
          </a:p>
          <a:p>
            <a:endParaRPr lang="tr-TR" sz="1800" dirty="0">
              <a:solidFill>
                <a:srgbClr val="DC4ED9"/>
              </a:solidFill>
              <a:latin typeface="Bahamas" pitchFamily="34" charset="0"/>
            </a:endParaRPr>
          </a:p>
        </p:txBody>
      </p:sp>
      <p:sp>
        <p:nvSpPr>
          <p:cNvPr id="5124" name="AutoShape 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5125" name="AutoShape 3">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
        <p:nvSpPr>
          <p:cNvPr id="5126" name="AutoShape 12">
            <a:hlinkClick r:id="rId4" action="ppaction://program" highlightClick="1"/>
          </p:cNvPr>
          <p:cNvSpPr>
            <a:spLocks noChangeArrowheads="1"/>
          </p:cNvSpPr>
          <p:nvPr/>
        </p:nvSpPr>
        <p:spPr bwMode="auto">
          <a:xfrm>
            <a:off x="144463" y="5818188"/>
            <a:ext cx="539750" cy="360362"/>
          </a:xfrm>
          <a:prstGeom prst="actionButtonMovie">
            <a:avLst/>
          </a:prstGeom>
          <a:solidFill>
            <a:srgbClr val="FF0000"/>
          </a:solidFill>
          <a:ln w="9525">
            <a:solidFill>
              <a:schemeClr val="bg1"/>
            </a:solidFill>
            <a:miter lim="800000"/>
            <a:headEnd/>
            <a:tailEnd/>
          </a:ln>
        </p:spPr>
        <p:txBody>
          <a:bodyPr anchor="ctr">
            <a:spAutoFit/>
          </a:bodyPr>
          <a:lstStyle/>
          <a:p>
            <a:endParaRPr lang="tr-TR"/>
          </a:p>
        </p:txBody>
      </p:sp>
      <p:sp>
        <p:nvSpPr>
          <p:cNvPr id="5127" name="Text Box 13"/>
          <p:cNvSpPr txBox="1">
            <a:spLocks noChangeArrowheads="1"/>
          </p:cNvSpPr>
          <p:nvPr/>
        </p:nvSpPr>
        <p:spPr bwMode="auto">
          <a:xfrm>
            <a:off x="0" y="6178550"/>
            <a:ext cx="828675" cy="274638"/>
          </a:xfrm>
          <a:prstGeom prst="rect">
            <a:avLst/>
          </a:prstGeom>
          <a:noFill/>
          <a:ln w="9525">
            <a:noFill/>
            <a:miter lim="800000"/>
            <a:headEnd/>
            <a:tailEnd/>
          </a:ln>
        </p:spPr>
        <p:txBody>
          <a:bodyPr>
            <a:spAutoFit/>
          </a:bodyPr>
          <a:lstStyle/>
          <a:p>
            <a:pPr algn="ctr">
              <a:spcBef>
                <a:spcPct val="50000"/>
              </a:spcBef>
            </a:pPr>
            <a:r>
              <a:rPr lang="tr-TR" sz="1200" b="1">
                <a:solidFill>
                  <a:schemeClr val="bg1"/>
                </a:solidFill>
                <a:latin typeface="Bahamas" pitchFamily="34" charset="0"/>
              </a:rPr>
              <a:t>Bölünme</a:t>
            </a:r>
          </a:p>
        </p:txBody>
      </p:sp>
      <p:graphicFrame>
        <p:nvGraphicFramePr>
          <p:cNvPr id="5128" name="Object 10"/>
          <p:cNvGraphicFramePr>
            <a:graphicFrameLocks noChangeAspect="1"/>
          </p:cNvGraphicFramePr>
          <p:nvPr/>
        </p:nvGraphicFramePr>
        <p:xfrm>
          <a:off x="3071802" y="3071810"/>
          <a:ext cx="5857916" cy="3429025"/>
        </p:xfrm>
        <a:graphic>
          <a:graphicData uri="http://schemas.openxmlformats.org/presentationml/2006/ole">
            <p:oleObj spid="_x0000_s5128" name="Bit Eşlem Resmi" r:id="rId5" imgW="8849960" imgH="4839375" progId="Paint.Picture">
              <p:embed/>
            </p:oleObj>
          </a:graphicData>
        </a:graphic>
      </p:graphicFrame>
    </p:spTree>
  </p:cSld>
  <p:clrMapOvr>
    <a:masterClrMapping/>
  </p:clrMapOvr>
  <p:transition spd="med" advClick="0">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ph sz="half" idx="1"/>
          </p:nvPr>
        </p:nvGraphicFramePr>
        <p:xfrm>
          <a:off x="1835150" y="1846263"/>
          <a:ext cx="5521325" cy="2517775"/>
        </p:xfrm>
        <a:graphic>
          <a:graphicData uri="http://schemas.openxmlformats.org/presentationml/2006/ole">
            <p:oleObj spid="_x0000_s6146" name="Bit Eşlem Resmi" r:id="rId3" imgW="5200000" imgH="2371429" progId="Paint.Picture">
              <p:embed/>
            </p:oleObj>
          </a:graphicData>
        </a:graphic>
      </p:graphicFrame>
      <p:graphicFrame>
        <p:nvGraphicFramePr>
          <p:cNvPr id="6147" name="Object 6"/>
          <p:cNvGraphicFramePr>
            <a:graphicFrameLocks noChangeAspect="1"/>
          </p:cNvGraphicFramePr>
          <p:nvPr>
            <p:ph sz="half" idx="2"/>
          </p:nvPr>
        </p:nvGraphicFramePr>
        <p:xfrm>
          <a:off x="4648200" y="3317875"/>
          <a:ext cx="4037013" cy="1639888"/>
        </p:xfrm>
        <a:graphic>
          <a:graphicData uri="http://schemas.openxmlformats.org/presentationml/2006/ole">
            <p:oleObj spid="_x0000_s6147" name="Bit Eşlem Resmi" r:id="rId4" imgW="5582429" imgH="2266667" progId="Paint.Picture">
              <p:embed/>
            </p:oleObj>
          </a:graphicData>
        </a:graphic>
      </p:graphicFrame>
      <p:sp>
        <p:nvSpPr>
          <p:cNvPr id="6148" name="Rectangle 9"/>
          <p:cNvSpPr>
            <a:spLocks noChangeArrowheads="1"/>
          </p:cNvSpPr>
          <p:nvPr/>
        </p:nvSpPr>
        <p:spPr bwMode="auto">
          <a:xfrm>
            <a:off x="0" y="0"/>
            <a:ext cx="9144000" cy="6740307"/>
          </a:xfrm>
          <a:prstGeom prst="rect">
            <a:avLst/>
          </a:prstGeom>
          <a:noFill/>
          <a:ln w="9525">
            <a:noFill/>
            <a:miter lim="800000"/>
            <a:headEnd/>
            <a:tailEnd/>
          </a:ln>
        </p:spPr>
        <p:txBody>
          <a:bodyPr wrap="square">
            <a:spAutoFit/>
          </a:bodyPr>
          <a:lstStyle/>
          <a:p>
            <a:r>
              <a:rPr lang="tr-TR" sz="1800" b="1" dirty="0">
                <a:solidFill>
                  <a:srgbClr val="DC4ED9"/>
                </a:solidFill>
                <a:latin typeface="Bahamas" pitchFamily="34" charset="0"/>
              </a:rPr>
              <a:t>2) Eşeyli Üreme: </a:t>
            </a:r>
            <a:endParaRPr lang="tr-TR" sz="1800" dirty="0">
              <a:solidFill>
                <a:srgbClr val="DC4ED9"/>
              </a:solidFill>
              <a:latin typeface="Bahamas" pitchFamily="34" charset="0"/>
            </a:endParaRPr>
          </a:p>
          <a:p>
            <a:pPr>
              <a:buFont typeface="Wingdings" pitchFamily="2" charset="2"/>
              <a:buNone/>
            </a:pPr>
            <a:r>
              <a:rPr lang="tr-TR" sz="1800" dirty="0">
                <a:solidFill>
                  <a:srgbClr val="DC4ED9"/>
                </a:solidFill>
                <a:latin typeface="Bahamas" pitchFamily="34" charset="0"/>
                <a:sym typeface="Wingdings" pitchFamily="2" charset="2"/>
              </a:rPr>
              <a:t> </a:t>
            </a:r>
            <a:r>
              <a:rPr lang="tr-TR" sz="1800" dirty="0" err="1">
                <a:solidFill>
                  <a:srgbClr val="DC4ED9"/>
                </a:solidFill>
                <a:latin typeface="Bahamas" pitchFamily="34" charset="0"/>
              </a:rPr>
              <a:t>Plazmit</a:t>
            </a:r>
            <a:r>
              <a:rPr lang="tr-TR" sz="1800" dirty="0">
                <a:solidFill>
                  <a:srgbClr val="DC4ED9"/>
                </a:solidFill>
                <a:latin typeface="Bahamas" pitchFamily="34" charset="0"/>
              </a:rPr>
              <a:t> adı verilen DNA parçacıkları sayesinde olur. </a:t>
            </a:r>
          </a:p>
          <a:p>
            <a:pPr>
              <a:buFont typeface="Wingdings" pitchFamily="2" charset="2"/>
              <a:buNone/>
            </a:pPr>
            <a:r>
              <a:rPr lang="tr-TR" sz="1800" dirty="0">
                <a:solidFill>
                  <a:srgbClr val="DC4ED9"/>
                </a:solidFill>
                <a:latin typeface="Bahamas" pitchFamily="34" charset="0"/>
                <a:sym typeface="Wingdings" pitchFamily="2" charset="2"/>
              </a:rPr>
              <a:t> </a:t>
            </a:r>
            <a:r>
              <a:rPr lang="tr-TR" sz="1800" dirty="0">
                <a:solidFill>
                  <a:srgbClr val="DC4ED9"/>
                </a:solidFill>
                <a:latin typeface="Bahamas" pitchFamily="34" charset="0"/>
              </a:rPr>
              <a:t>Bir bakterideki </a:t>
            </a:r>
            <a:r>
              <a:rPr lang="tr-TR" sz="1800" dirty="0" err="1">
                <a:solidFill>
                  <a:srgbClr val="DC4ED9"/>
                </a:solidFill>
                <a:latin typeface="Bahamas" pitchFamily="34" charset="0"/>
              </a:rPr>
              <a:t>plazmitler</a:t>
            </a:r>
            <a:r>
              <a:rPr lang="tr-TR" sz="1800" dirty="0">
                <a:solidFill>
                  <a:srgbClr val="DC4ED9"/>
                </a:solidFill>
                <a:latin typeface="Bahamas" pitchFamily="34" charset="0"/>
              </a:rPr>
              <a:t> diğer bakteriye aktarılır. </a:t>
            </a:r>
          </a:p>
          <a:p>
            <a:pPr>
              <a:buFont typeface="Wingdings" pitchFamily="2" charset="2"/>
              <a:buNone/>
            </a:pPr>
            <a:r>
              <a:rPr lang="tr-TR" sz="1800" dirty="0">
                <a:solidFill>
                  <a:srgbClr val="DC4ED9"/>
                </a:solidFill>
                <a:latin typeface="Bahamas" pitchFamily="34" charset="0"/>
                <a:sym typeface="Wingdings" pitchFamily="2" charset="2"/>
              </a:rPr>
              <a:t> </a:t>
            </a:r>
            <a:r>
              <a:rPr lang="tr-TR" sz="1800" dirty="0">
                <a:solidFill>
                  <a:srgbClr val="DC4ED9"/>
                </a:solidFill>
                <a:latin typeface="Bahamas" pitchFamily="34" charset="0"/>
              </a:rPr>
              <a:t>Çeşitlilik sağlanır. </a:t>
            </a:r>
          </a:p>
          <a:p>
            <a:pPr>
              <a:buFont typeface="Wingdings" pitchFamily="2" charset="2"/>
              <a:buNone/>
            </a:pPr>
            <a:r>
              <a:rPr lang="tr-TR" sz="1800" dirty="0">
                <a:solidFill>
                  <a:srgbClr val="DC4ED9"/>
                </a:solidFill>
                <a:latin typeface="Bahamas" pitchFamily="34" charset="0"/>
                <a:sym typeface="Wingdings" pitchFamily="2" charset="2"/>
              </a:rPr>
              <a:t> </a:t>
            </a:r>
            <a:r>
              <a:rPr lang="tr-TR" sz="1800" dirty="0">
                <a:solidFill>
                  <a:srgbClr val="DC4ED9"/>
                </a:solidFill>
                <a:latin typeface="Bahamas" pitchFamily="34" charset="0"/>
              </a:rPr>
              <a:t>Bakterilerde görülen eşeyli üremeye </a:t>
            </a:r>
            <a:r>
              <a:rPr lang="tr-TR" sz="1800" b="1" dirty="0" err="1">
                <a:solidFill>
                  <a:srgbClr val="DC4ED9"/>
                </a:solidFill>
                <a:latin typeface="Bahamas" pitchFamily="34" charset="0"/>
              </a:rPr>
              <a:t>konjugasyon</a:t>
            </a:r>
            <a:r>
              <a:rPr lang="tr-TR" sz="1800" b="1" dirty="0">
                <a:solidFill>
                  <a:srgbClr val="DC4ED9"/>
                </a:solidFill>
                <a:latin typeface="Bahamas" pitchFamily="34" charset="0"/>
              </a:rPr>
              <a:t> </a:t>
            </a:r>
            <a:r>
              <a:rPr lang="tr-TR" sz="1800" dirty="0">
                <a:solidFill>
                  <a:srgbClr val="DC4ED9"/>
                </a:solidFill>
                <a:latin typeface="Bahamas" pitchFamily="34" charset="0"/>
              </a:rPr>
              <a:t>denir. </a:t>
            </a:r>
          </a:p>
          <a:p>
            <a:pPr>
              <a:buFont typeface="Wingdings" pitchFamily="2" charset="2"/>
              <a:buNone/>
            </a:pPr>
            <a:r>
              <a:rPr lang="tr-TR" sz="1800" dirty="0">
                <a:solidFill>
                  <a:srgbClr val="DC4ED9"/>
                </a:solidFill>
                <a:latin typeface="Bahamas" pitchFamily="34" charset="0"/>
                <a:sym typeface="Wingdings" pitchFamily="2" charset="2"/>
              </a:rPr>
              <a:t></a:t>
            </a:r>
            <a:r>
              <a:rPr lang="tr-TR" sz="1800" dirty="0" err="1">
                <a:solidFill>
                  <a:srgbClr val="DC4ED9"/>
                </a:solidFill>
                <a:latin typeface="Bahamas" pitchFamily="34" charset="0"/>
              </a:rPr>
              <a:t>Konjugasyon</a:t>
            </a:r>
            <a:r>
              <a:rPr lang="tr-TR" sz="1800" dirty="0">
                <a:solidFill>
                  <a:srgbClr val="DC4ED9"/>
                </a:solidFill>
                <a:latin typeface="Bahamas" pitchFamily="34" charset="0"/>
              </a:rPr>
              <a:t> sonucu oluşan bakteriler aynı ortamda yaşamlarını sürdürerek eşeysiz olarak çoğalırlar.</a:t>
            </a: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dirty="0">
              <a:solidFill>
                <a:srgbClr val="DC4ED9"/>
              </a:solidFill>
              <a:latin typeface="Bahamas" pitchFamily="34" charset="0"/>
            </a:endParaRPr>
          </a:p>
          <a:p>
            <a:endParaRPr lang="tr-TR" sz="1800" b="1" dirty="0" smtClean="0">
              <a:solidFill>
                <a:srgbClr val="DC4ED9"/>
              </a:solidFill>
              <a:latin typeface="Bahamas" pitchFamily="34" charset="0"/>
            </a:endParaRPr>
          </a:p>
          <a:p>
            <a:endParaRPr lang="tr-TR" sz="1800" b="1" dirty="0">
              <a:solidFill>
                <a:srgbClr val="DC4ED9"/>
              </a:solidFill>
              <a:latin typeface="Bahamas" pitchFamily="34" charset="0"/>
            </a:endParaRPr>
          </a:p>
          <a:p>
            <a:endParaRPr lang="tr-TR" sz="1800" b="1" dirty="0">
              <a:solidFill>
                <a:srgbClr val="DC4ED9"/>
              </a:solidFill>
              <a:latin typeface="Bahamas" pitchFamily="34" charset="0"/>
            </a:endParaRPr>
          </a:p>
          <a:p>
            <a:r>
              <a:rPr lang="tr-TR" sz="1800" b="1" dirty="0" err="1">
                <a:solidFill>
                  <a:srgbClr val="DC4ED9"/>
                </a:solidFill>
                <a:latin typeface="Bahamas" pitchFamily="34" charset="0"/>
              </a:rPr>
              <a:t>Endospor</a:t>
            </a:r>
            <a:r>
              <a:rPr lang="tr-TR" sz="1800" b="1" dirty="0">
                <a:solidFill>
                  <a:srgbClr val="DC4ED9"/>
                </a:solidFill>
                <a:latin typeface="Bahamas" pitchFamily="34" charset="0"/>
              </a:rPr>
              <a:t>:</a:t>
            </a:r>
            <a:r>
              <a:rPr lang="tr-TR" sz="1800" dirty="0">
                <a:solidFill>
                  <a:srgbClr val="DC4ED9"/>
                </a:solidFill>
                <a:latin typeface="Bahamas" pitchFamily="34" charset="0"/>
              </a:rPr>
              <a:t> Bazı bakteri türleri, yaşadıkları ortam şartları bozulduğunda </a:t>
            </a:r>
            <a:r>
              <a:rPr lang="tr-TR" sz="1800" dirty="0" err="1">
                <a:solidFill>
                  <a:srgbClr val="DC4ED9"/>
                </a:solidFill>
                <a:latin typeface="Bahamas" pitchFamily="34" charset="0"/>
              </a:rPr>
              <a:t>endospor</a:t>
            </a:r>
            <a:r>
              <a:rPr lang="tr-TR" sz="1800" dirty="0">
                <a:solidFill>
                  <a:srgbClr val="DC4ED9"/>
                </a:solidFill>
                <a:latin typeface="Bahamas" pitchFamily="34" charset="0"/>
              </a:rPr>
              <a:t> oluşturarak kötü şartları geçirirler. </a:t>
            </a:r>
            <a:r>
              <a:rPr lang="tr-TR" sz="1800" dirty="0" err="1">
                <a:solidFill>
                  <a:srgbClr val="DC4ED9"/>
                </a:solidFill>
                <a:latin typeface="Bahamas" pitchFamily="34" charset="0"/>
              </a:rPr>
              <a:t>Endosporlarda</a:t>
            </a:r>
            <a:r>
              <a:rPr lang="tr-TR" sz="1800" dirty="0">
                <a:solidFill>
                  <a:srgbClr val="DC4ED9"/>
                </a:solidFill>
                <a:latin typeface="Bahamas" pitchFamily="34" charset="0"/>
              </a:rPr>
              <a:t>, </a:t>
            </a:r>
          </a:p>
          <a:p>
            <a:r>
              <a:rPr lang="tr-TR" sz="1800" dirty="0">
                <a:solidFill>
                  <a:srgbClr val="DC4ED9"/>
                </a:solidFill>
                <a:latin typeface="Bahamas" pitchFamily="34" charset="0"/>
              </a:rPr>
              <a:t>kalıtım materyali çok az ve sert bir çeperle </a:t>
            </a:r>
          </a:p>
          <a:p>
            <a:r>
              <a:rPr lang="tr-TR" sz="1800" dirty="0">
                <a:solidFill>
                  <a:srgbClr val="DC4ED9"/>
                </a:solidFill>
                <a:latin typeface="Bahamas" pitchFamily="34" charset="0"/>
              </a:rPr>
              <a:t>çevrilidir. Ortam şartları normale döndüğünde </a:t>
            </a:r>
          </a:p>
          <a:p>
            <a:r>
              <a:rPr lang="tr-TR" sz="1800" dirty="0">
                <a:solidFill>
                  <a:srgbClr val="DC4ED9"/>
                </a:solidFill>
                <a:latin typeface="Bahamas" pitchFamily="34" charset="0"/>
              </a:rPr>
              <a:t>kabuk çatlar. </a:t>
            </a:r>
            <a:r>
              <a:rPr lang="tr-TR" sz="1800" dirty="0" err="1">
                <a:solidFill>
                  <a:srgbClr val="DC4ED9"/>
                </a:solidFill>
                <a:latin typeface="Bahamas" pitchFamily="34" charset="0"/>
              </a:rPr>
              <a:t>Endospor</a:t>
            </a:r>
            <a:r>
              <a:rPr lang="tr-TR" sz="1800" dirty="0">
                <a:solidFill>
                  <a:srgbClr val="DC4ED9"/>
                </a:solidFill>
                <a:latin typeface="Bahamas" pitchFamily="34" charset="0"/>
              </a:rPr>
              <a:t> gelişerek normal </a:t>
            </a:r>
          </a:p>
          <a:p>
            <a:r>
              <a:rPr lang="tr-TR" sz="1800" dirty="0">
                <a:solidFill>
                  <a:srgbClr val="DC4ED9"/>
                </a:solidFill>
                <a:latin typeface="Bahamas" pitchFamily="34" charset="0"/>
              </a:rPr>
              <a:t>bakteriyi oluşturur.      </a:t>
            </a:r>
          </a:p>
        </p:txBody>
      </p:sp>
      <p:sp>
        <p:nvSpPr>
          <p:cNvPr id="6149" name="AutoShape 2">
            <a:hlinkClick r:id="" action="ppaction://hlinkshowjump?jump=nextslide" highlightClick="1"/>
          </p:cNvPr>
          <p:cNvSpPr>
            <a:spLocks noChangeArrowheads="1"/>
          </p:cNvSpPr>
          <p:nvPr/>
        </p:nvSpPr>
        <p:spPr bwMode="auto">
          <a:xfrm>
            <a:off x="8604250" y="6497638"/>
            <a:ext cx="539750" cy="360362"/>
          </a:xfrm>
          <a:prstGeom prst="actionButtonForwardNext">
            <a:avLst/>
          </a:prstGeom>
          <a:solidFill>
            <a:srgbClr val="CCFFFF"/>
          </a:solidFill>
          <a:ln w="9525">
            <a:solidFill>
              <a:schemeClr val="tx2"/>
            </a:solidFill>
            <a:miter lim="800000"/>
            <a:headEnd/>
            <a:tailEnd/>
          </a:ln>
        </p:spPr>
        <p:txBody>
          <a:bodyPr anchor="ctr">
            <a:spAutoFit/>
          </a:bodyPr>
          <a:lstStyle/>
          <a:p>
            <a:endParaRPr lang="tr-TR"/>
          </a:p>
        </p:txBody>
      </p:sp>
      <p:sp>
        <p:nvSpPr>
          <p:cNvPr id="6150" name="AutoShape 3">
            <a:hlinkClick r:id="" action="ppaction://hlinkshowjump?jump=previousslide" highlightClick="1"/>
          </p:cNvPr>
          <p:cNvSpPr>
            <a:spLocks noChangeArrowheads="1"/>
          </p:cNvSpPr>
          <p:nvPr/>
        </p:nvSpPr>
        <p:spPr bwMode="auto">
          <a:xfrm>
            <a:off x="8027988" y="6497638"/>
            <a:ext cx="539750" cy="358775"/>
          </a:xfrm>
          <a:prstGeom prst="actionButtonBackPrevious">
            <a:avLst/>
          </a:prstGeom>
          <a:solidFill>
            <a:srgbClr val="CCFFFF"/>
          </a:solidFill>
          <a:ln w="9525">
            <a:solidFill>
              <a:srgbClr val="000080"/>
            </a:solidFill>
            <a:miter lim="800000"/>
            <a:headEnd/>
            <a:tailEnd/>
          </a:ln>
        </p:spPr>
        <p:txBody>
          <a:bodyPr anchor="ctr">
            <a:spAutoFit/>
          </a:bodyPr>
          <a:lstStyle/>
          <a:p>
            <a:endParaRPr lang="tr-TR"/>
          </a:p>
        </p:txBody>
      </p:sp>
    </p:spTree>
  </p:cSld>
  <p:clrMapOvr>
    <a:masterClrMapping/>
  </p:clrMapOvr>
  <p:transition spd="med">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TotalTime>
  <Words>834</Words>
  <Application>Microsoft PowerPoint</Application>
  <PresentationFormat>Ekran Gösterisi (4:3)</PresentationFormat>
  <Paragraphs>143</Paragraphs>
  <Slides>12</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Katıştırılmış OLE Hizmet Programları</vt:lpstr>
      </vt:variant>
      <vt:variant>
        <vt:i4>1</vt:i4>
      </vt:variant>
      <vt:variant>
        <vt:lpstr>Slayt Başlıkları</vt:lpstr>
      </vt:variant>
      <vt:variant>
        <vt:i4>12</vt:i4>
      </vt:variant>
    </vt:vector>
  </HeadingPairs>
  <TitlesOfParts>
    <vt:vector size="20" baseType="lpstr">
      <vt:lpstr>Arial</vt:lpstr>
      <vt:lpstr>Times New Roman</vt:lpstr>
      <vt:lpstr>Wingdings</vt:lpstr>
      <vt:lpstr>Calibri</vt:lpstr>
      <vt:lpstr>FormalScrp421 BT</vt:lpstr>
      <vt:lpstr>Bahamas</vt:lpstr>
      <vt:lpstr>Akış</vt:lpstr>
      <vt:lpstr>Bit Eşlem Resmi</vt:lpstr>
      <vt:lpstr>Slayt 1</vt:lpstr>
      <vt:lpstr>Slayt 2</vt:lpstr>
      <vt:lpstr>Slayt 3</vt:lpstr>
      <vt:lpstr>Slayt 4</vt:lpstr>
      <vt:lpstr>Slayt 5</vt:lpstr>
      <vt:lpstr>Slayt 6</vt:lpstr>
      <vt:lpstr>Slayt 7</vt:lpstr>
      <vt:lpstr>Slayt 8</vt:lpstr>
      <vt:lpstr>Slayt 9</vt:lpstr>
      <vt:lpstr>Slayt 10</vt:lpstr>
      <vt:lpstr>Slayt 11</vt:lpstr>
      <vt:lpstr>Slayt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1</cp:revision>
  <dcterms:created xsi:type="dcterms:W3CDTF">2016-01-05T00:27:31Z</dcterms:created>
  <dcterms:modified xsi:type="dcterms:W3CDTF">2016-01-05T00:33:03Z</dcterms:modified>
</cp:coreProperties>
</file>