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76Y2835AUXOnE5HW5NaMw" hashData="4kgaWQa3xINORo3klidHVvE7l2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4039D"/>
    <a:srgbClr val="F94811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552" autoAdjust="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6395-C343-45A5-AE10-899D67E1370E}" type="datetimeFigureOut">
              <a:rPr lang="tr-TR" smtClean="0"/>
              <a:t>05.01.2016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BC02C-5A9E-422B-9EC0-DB95FC73218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1CBFA-6633-48E3-93F4-55AE3F26A347}" type="datetimeFigureOut">
              <a:rPr lang="tr-TR" smtClean="0"/>
              <a:t>05.01.2016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4090-167E-4E1C-BC15-3A5E054CE59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7F192D-E183-4825-A6C7-9599420D587D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560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0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ED42-98B8-4529-B005-4C989DC7C5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60CD-141A-4F50-9FEC-9EC2A39BF32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408B49-507A-4818-B4C9-D6C776B8CA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D72FF3-C195-4A29-B793-4D14B18DBD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F83C89-B054-41C5-ADE4-4032C7623A4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DF19-FB2F-4A90-8A32-4E741D28796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9E015-4B93-4B2E-A3A0-50E407E0F11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0BC5A-4201-49D5-BC77-1D82ADAD85A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F603-9E67-49EB-9C00-2FCDD07A382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37AA-A5CB-4C47-A443-843244D81CE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C684D-CC7C-4C58-808B-DBA2D209E8A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7059-E83E-4E8E-8ED6-4C53B61AF69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7F3B-380F-42EF-9CA9-A62321531A7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tr-T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tr-TR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0BDC607-9CE5-472B-ACBF-DFE672F1967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ZAFER%20ZENG&#304;N\&#214;SS%20B&#304;YOLOJ&#304;%20G&#214;RSEL%20D&#214;K&#220;MANLAR\L&#304;SE%201-2-3-4%20&#214;SS%20B&#304;YOLOJ&#304;%20PPT%20SUNUMLARI%20(HAZIRLANANLAR)\02-%20CANLILARIN%20ORTAK%20&#214;ZELL&#304;KLER&#304;%20%7bPPT%7d\CANL&#305;LAR&#305;N%20ORTAK%20&#214;ZELLIKLERI%20-%20BESLENME.M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file:///C:\ZAFER%20ZENG&#304;N\&#214;SS%20B&#304;YOLOJ&#304;%20G&#214;RSEL%20D&#214;K&#220;MANLAR\L&#304;SE%201-2-3-4%20&#214;SS%20B&#304;YOLOJ&#304;%20PPT%20SUNUMLARI%20(HAZIRLANANLAR)\02-%20CANLILARIN%20ORTAK%20&#214;ZELL&#304;KLER&#304;%20%7bPPT%7d\CANL&#305;LAR&#305;N%20ORTAK%20&#214;ZELLIKLERI%20-%20&#220;REME.M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ZAFER%20ZENG&#304;N\&#214;SS%20B&#304;YOLOJ&#304;%20G&#214;RSEL%20D&#214;K&#220;MANLAR\L&#304;SE%201-2-3-4%20&#214;SS%20B&#304;YOLOJ&#304;%20PPT%20SUNUMLARI%20(HAZIRLANANLAR)\02-%20CANLILARIN%20ORTAK%20&#214;ZELL&#304;KLER&#304;%20%7bPPT%7d\At.m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file:///C:\ZAFER%20ZENG&#304;N\&#214;SS%20B&#304;YOLOJ&#304;%20G&#214;RSEL%20D&#214;K&#220;MANLAR\L&#304;SE%201-2-3-4%20&#214;SS%20B&#304;YOLOJ&#304;%20PPT%20SUNUMLARI%20(HAZIRLANANLAR)\02-%20CANLILARIN%20ORTAK%20&#214;ZELL&#304;KLER&#304;%20%7bPPT%7d\Ay&#305;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ekosistem1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4143372" y="2214554"/>
            <a:ext cx="4716462" cy="4041775"/>
          </a:xfrm>
          <a:noFill/>
          <a:ln/>
        </p:spPr>
      </p:pic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 rot="-1071071">
            <a:off x="1092200" y="-100013"/>
            <a:ext cx="9888538" cy="20716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2653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71071" scaled="1"/>
                </a:gradFill>
                <a:latin typeface="Bahamas"/>
              </a:rPr>
              <a:t>CANLILARIN ORTAK ÖZELLİKLERİ</a:t>
            </a:r>
          </a:p>
        </p:txBody>
      </p:sp>
      <p:sp>
        <p:nvSpPr>
          <p:cNvPr id="616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pic>
        <p:nvPicPr>
          <p:cNvPr id="6" name="Picture 21" descr="000000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3227387" cy="9112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++hücre hayvan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852738"/>
            <a:ext cx="4176712" cy="3332162"/>
          </a:xfrm>
          <a:noFill/>
          <a:ln/>
        </p:spPr>
      </p:pic>
      <p:pic>
        <p:nvPicPr>
          <p:cNvPr id="4107" name="Picture 11" descr="++hücre bitki 1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679700"/>
            <a:ext cx="4716462" cy="3270250"/>
          </a:xfrm>
          <a:noFill/>
          <a:ln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7416800" cy="1150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40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/>
              </a:rPr>
              <a:t>Yapısal Benzerlik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362950" cy="1008062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tr-TR" sz="4000" b="1">
                <a:solidFill>
                  <a:schemeClr val="bg1"/>
                </a:solidFill>
                <a:latin typeface="Monotype Corsiva" pitchFamily="66" charset="0"/>
              </a:rPr>
              <a:t>Bütün canlılar hücre veya hücre gruplarından meydana gelmiştir. </a:t>
            </a:r>
            <a:endParaRPr lang="tr-TR" sz="4000">
              <a:solidFill>
                <a:schemeClr val="bg1"/>
              </a:solidFill>
            </a:endParaRPr>
          </a:p>
        </p:txBody>
      </p:sp>
      <p:sp>
        <p:nvSpPr>
          <p:cNvPr id="4112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411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276328P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1316038" cy="1973262"/>
          </a:xfrm>
          <a:noFill/>
          <a:ln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773238"/>
            <a:ext cx="8229600" cy="1139825"/>
          </a:xfrm>
        </p:spPr>
        <p:txBody>
          <a:bodyPr/>
          <a:lstStyle/>
          <a:p>
            <a:pPr algn="ctr"/>
            <a:r>
              <a:rPr lang="tr-TR" b="1">
                <a:solidFill>
                  <a:schemeClr val="bg1"/>
                </a:solidFill>
                <a:latin typeface="Monotype Corsiva" pitchFamily="66" charset="0"/>
              </a:rPr>
              <a:t>Bütün canlılar beslenirler.</a:t>
            </a:r>
          </a:p>
        </p:txBody>
      </p:sp>
      <p:pic>
        <p:nvPicPr>
          <p:cNvPr id="9223" name="Picture 7" descr="BESLENME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77050" y="1693863"/>
            <a:ext cx="2266950" cy="1584325"/>
          </a:xfrm>
          <a:noFill/>
          <a:ln/>
        </p:spPr>
      </p:pic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797425"/>
            <a:ext cx="8497887" cy="10366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r-TR" sz="3000" b="1">
                <a:solidFill>
                  <a:srgbClr val="0000FF"/>
                </a:solidFill>
                <a:latin typeface="Monotype Corsiva" pitchFamily="66" charset="0"/>
              </a:rPr>
              <a:t>Heterotrof beslenenler:</a:t>
            </a:r>
            <a:r>
              <a:rPr lang="tr-TR" sz="3000" b="1">
                <a:solidFill>
                  <a:schemeClr val="bg1"/>
                </a:solidFill>
                <a:latin typeface="Monotype Corsiva" pitchFamily="66" charset="0"/>
              </a:rPr>
              <a:t> İhtiyaç duydukları besinleri dışarıdan hazır olarak alanlar. Örnek: Hayvanlar ve mantarlar.</a:t>
            </a:r>
            <a:r>
              <a:rPr lang="tr-TR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619283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Beslenme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8313" y="3500438"/>
            <a:ext cx="8353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3000" b="1">
                <a:solidFill>
                  <a:srgbClr val="0000FF"/>
                </a:solidFill>
                <a:latin typeface="Monotype Corsiva" pitchFamily="66" charset="0"/>
              </a:rPr>
              <a:t>Ototrof beslenenler:</a:t>
            </a:r>
            <a:r>
              <a:rPr lang="tr-TR" sz="3000" b="1">
                <a:solidFill>
                  <a:schemeClr val="bg1"/>
                </a:solidFill>
                <a:latin typeface="Monotype Corsiva" pitchFamily="66" charset="0"/>
              </a:rPr>
              <a:t> Organik besinini kendisi yapanlar.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3000" b="1">
                <a:solidFill>
                  <a:schemeClr val="bg1"/>
                </a:solidFill>
                <a:latin typeface="Monotype Corsiva" pitchFamily="66" charset="0"/>
              </a:rPr>
              <a:t>Örnek: Bitkiler, bazı bakteriler ve mavi-yeşil algler.</a:t>
            </a:r>
            <a:r>
              <a:rPr lang="tr-TR" sz="4000">
                <a:solidFill>
                  <a:schemeClr val="bg1"/>
                </a:solidFill>
                <a:latin typeface="Monotype Corsiva" pitchFamily="66" charset="0"/>
              </a:rPr>
              <a:t>   </a:t>
            </a:r>
            <a:endParaRPr lang="tr-TR" sz="40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228" name="AutoShape 12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4284663" y="2924175"/>
            <a:ext cx="539750" cy="360363"/>
          </a:xfrm>
          <a:prstGeom prst="actionButtonMovi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229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923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9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1"/>
      <p:bldP spid="9218" grpId="0" build="p"/>
      <p:bldP spid="9219" grpId="0" animBg="1"/>
      <p:bldP spid="9222" grpId="0"/>
      <p:bldP spid="9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700213"/>
            <a:ext cx="8280400" cy="1944687"/>
          </a:xfrm>
        </p:spPr>
        <p:txBody>
          <a:bodyPr/>
          <a:lstStyle/>
          <a:p>
            <a:pPr algn="ctr"/>
            <a:r>
              <a:rPr lang="tr-TR" sz="4000" b="1">
                <a:solidFill>
                  <a:schemeClr val="bg1"/>
                </a:solidFill>
                <a:latin typeface="Monotype Corsiva" pitchFamily="66" charset="0"/>
              </a:rPr>
              <a:t>Canlılar, hayatlarını devam ettirebilmek için gerekli olan enerji (ATP)’ yi, </a:t>
            </a:r>
            <a:br>
              <a:rPr lang="tr-TR" sz="4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tr-TR" sz="4000" b="1">
                <a:solidFill>
                  <a:schemeClr val="bg1"/>
                </a:solidFill>
                <a:latin typeface="Monotype Corsiva" pitchFamily="66" charset="0"/>
              </a:rPr>
              <a:t>solunumla karşılarlar.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862388"/>
            <a:ext cx="8229600" cy="10795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r-TR" sz="3000" b="1">
                <a:solidFill>
                  <a:srgbClr val="00FF00"/>
                </a:solidFill>
                <a:latin typeface="Monotype Corsiva" pitchFamily="66" charset="0"/>
              </a:rPr>
              <a:t>Oksijensiz (anaerob) solunum:</a:t>
            </a:r>
            <a:r>
              <a:rPr lang="tr-TR" sz="30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tr-TR" sz="3000">
                <a:solidFill>
                  <a:schemeClr val="bg1"/>
                </a:solidFill>
                <a:latin typeface="Monotype Corsiva" pitchFamily="66" charset="0"/>
              </a:rPr>
              <a:t>Organik besinleri oksijen kullanmadan parçalayarak enerji elde ederler.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396875" y="261938"/>
            <a:ext cx="57594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Solunum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19113" y="53022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3000" b="1">
                <a:solidFill>
                  <a:srgbClr val="00FF00"/>
                </a:solidFill>
                <a:latin typeface="Monotype Corsiva" pitchFamily="66" charset="0"/>
              </a:rPr>
              <a:t>Oksijenli (aerob) solunum:</a:t>
            </a:r>
            <a:r>
              <a:rPr lang="tr-TR" sz="30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tr-TR" sz="3000">
                <a:solidFill>
                  <a:schemeClr val="bg1"/>
                </a:solidFill>
                <a:latin typeface="Monotype Corsiva" pitchFamily="66" charset="0"/>
              </a:rPr>
              <a:t>Organik besinleri oksijenle parçalayarak enerji elde ederler.</a:t>
            </a:r>
            <a:endParaRPr lang="tr-TR" sz="30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663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663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6" grpId="0" build="p"/>
      <p:bldP spid="26627" grpId="0" animBg="1"/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76082P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3716338"/>
            <a:ext cx="2108200" cy="2582862"/>
          </a:xfrm>
          <a:noFill/>
          <a:ln/>
        </p:spPr>
      </p:pic>
      <p:pic>
        <p:nvPicPr>
          <p:cNvPr id="5127" name="Picture 7" descr="276083P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3725863"/>
            <a:ext cx="2108200" cy="2582862"/>
          </a:xfrm>
          <a:noFill/>
          <a:ln/>
        </p:spPr>
      </p:pic>
      <p:pic>
        <p:nvPicPr>
          <p:cNvPr id="5131" name="Picture 11" descr="kanhucrele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005263"/>
            <a:ext cx="2230438" cy="2243137"/>
          </a:xfrm>
          <a:prstGeom prst="rect">
            <a:avLst/>
          </a:prstGeom>
          <a:noFill/>
        </p:spPr>
      </p:pic>
      <p:pic>
        <p:nvPicPr>
          <p:cNvPr id="5132" name="Picture 12" descr="alyuv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8663" y="1700213"/>
            <a:ext cx="2065337" cy="20891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7092950" cy="20891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3800" b="1">
                <a:solidFill>
                  <a:schemeClr val="bg1"/>
                </a:solidFill>
                <a:latin typeface="Monotype Corsiva" pitchFamily="66" charset="0"/>
              </a:rPr>
              <a:t>Büyüme ve gelişme; Çok hücreli canlılarda hücre bölünmesiyle, </a:t>
            </a:r>
          </a:p>
          <a:p>
            <a:pPr marL="0" indent="0" algn="ctr">
              <a:lnSpc>
                <a:spcPct val="70000"/>
              </a:lnSpc>
              <a:buFont typeface="Wingdings" pitchFamily="2" charset="2"/>
              <a:buNone/>
            </a:pPr>
            <a:r>
              <a:rPr lang="tr-TR" sz="3800" b="1">
                <a:solidFill>
                  <a:schemeClr val="bg1"/>
                </a:solidFill>
                <a:latin typeface="Monotype Corsiva" pitchFamily="66" charset="0"/>
              </a:rPr>
              <a:t>tek hücreli canlılarda ise hücre hacminin artmasıyla gerçekleşir.</a:t>
            </a:r>
            <a:r>
              <a:rPr lang="tr-TR" sz="3800"/>
              <a:t>   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95288" y="87313"/>
            <a:ext cx="7056437" cy="1325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000" b="1" kern="10" spc="80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Büyüme ve Gelişme</a:t>
            </a:r>
          </a:p>
        </p:txBody>
      </p:sp>
      <p:sp>
        <p:nvSpPr>
          <p:cNvPr id="5135" name="AutoShape 15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8243888" y="5516563"/>
            <a:ext cx="539750" cy="360362"/>
          </a:xfrm>
          <a:prstGeom prst="actionButtonMovi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513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3" grpId="0" animBg="1"/>
      <p:bldP spid="5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KIDNEY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89138"/>
            <a:ext cx="4038600" cy="4038600"/>
          </a:xfrm>
          <a:noFill/>
          <a:ln/>
        </p:spPr>
      </p:pic>
      <p:sp>
        <p:nvSpPr>
          <p:cNvPr id="31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4826000" cy="35226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tr-TR" sz="3600" b="1">
                <a:solidFill>
                  <a:schemeClr val="bg1"/>
                </a:solidFill>
                <a:latin typeface="Monotype Corsiva" pitchFamily="66" charset="0"/>
              </a:rPr>
              <a:t>Canlılarda gerçekleşen metabolik olaylar sonucunda oluşan artık maddelerin,canlı organizmanın dışına atılması olayıdır.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848600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r-TR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Boşaltım</a:t>
            </a:r>
          </a:p>
        </p:txBody>
      </p:sp>
      <p:sp>
        <p:nvSpPr>
          <p:cNvPr id="3175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3175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RSLAN_KEDI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5524500" y="1557338"/>
            <a:ext cx="3619500" cy="4824412"/>
          </a:xfrm>
          <a:noFill/>
          <a:ln/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7129462" cy="14843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tr-TR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Hareket ve Duyarlılık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0386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r-TR" sz="3600" b="1">
                <a:solidFill>
                  <a:schemeClr val="bg1"/>
                </a:solidFill>
                <a:latin typeface="Monotype Corsiva" pitchFamily="66" charset="0"/>
              </a:rPr>
              <a:t>Bütün canlılar çevreden gelen uyarılara karşı pasif veya aktif olarak tepki gösterirler. </a:t>
            </a:r>
          </a:p>
          <a:p>
            <a:pPr marL="0" indent="0">
              <a:buFont typeface="Wingdings" pitchFamily="2" charset="2"/>
              <a:buNone/>
            </a:pPr>
            <a:r>
              <a:rPr lang="tr-TR" sz="3600" b="1">
                <a:solidFill>
                  <a:schemeClr val="bg1"/>
                </a:solidFill>
                <a:latin typeface="Monotype Corsiva" pitchFamily="66" charset="0"/>
              </a:rPr>
              <a:t>Örnek: Hayvanlar aktif bitkiler ise pasif tepki gösterirler.</a:t>
            </a:r>
            <a:r>
              <a:rPr lang="tr-TR" sz="360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4837" name="AutoShape 21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4572000" y="5013325"/>
            <a:ext cx="539750" cy="360363"/>
          </a:xfrm>
          <a:prstGeom prst="actionButtonMovi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4838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34839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34840" name="AutoShape 2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4572000" y="5516563"/>
            <a:ext cx="539750" cy="360362"/>
          </a:xfrm>
          <a:prstGeom prst="actionButtonMovi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4 eşeyli hermafrodit 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5088" y="1484313"/>
            <a:ext cx="3998912" cy="4724400"/>
          </a:xfrm>
          <a:noFill/>
          <a:ln/>
        </p:spPr>
      </p:pic>
      <p:pic>
        <p:nvPicPr>
          <p:cNvPr id="36875" name="Picture 11" descr="276088P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06363" y="4149725"/>
            <a:ext cx="3960812" cy="2163763"/>
          </a:xfrm>
          <a:noFill/>
          <a:ln/>
        </p:spPr>
      </p:pic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76825" cy="2260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tr-TR" sz="3600" b="1">
                <a:solidFill>
                  <a:schemeClr val="bg1"/>
                </a:solidFill>
                <a:latin typeface="Monotype Corsiva" pitchFamily="66" charset="0"/>
              </a:rPr>
              <a:t>Bütün canlılar nesillerinin devamı için ürerler. Canlılarda eşeysiz ve eşeyli olmak üzere iki çeşit üreme görülür.</a:t>
            </a:r>
          </a:p>
        </p:txBody>
      </p:sp>
      <p:sp>
        <p:nvSpPr>
          <p:cNvPr id="36867" name="WordArt 3" descr="Kağıt torba"/>
          <p:cNvSpPr>
            <a:spLocks noChangeArrowheads="1" noChangeShapeType="1" noTextEdit="1"/>
          </p:cNvSpPr>
          <p:nvPr/>
        </p:nvSpPr>
        <p:spPr bwMode="auto">
          <a:xfrm>
            <a:off x="323850" y="44450"/>
            <a:ext cx="8064500" cy="1079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tr-TR" sz="4000" b="1" kern="10">
                <a:ln w="9525">
                  <a:round/>
                  <a:headEnd/>
                  <a:tailEnd/>
                </a:ln>
                <a:blipFill dpi="0" rotWithShape="0">
                  <a:blip r:embed="rId4">
                    <a:alphaModFix amt="33000"/>
                  </a:blip>
                  <a:srcRect/>
                  <a:tile tx="0" ty="0" sx="100000" sy="100000" flip="none" algn="tl"/>
                </a:blipFill>
                <a:latin typeface="Arial Black"/>
              </a:rPr>
              <a:t>Üreme</a:t>
            </a:r>
          </a:p>
        </p:txBody>
      </p:sp>
      <p:sp>
        <p:nvSpPr>
          <p:cNvPr id="36881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368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00213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196975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373688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483350"/>
            <a:ext cx="742950" cy="2889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yoloji_02-_canlilarin_ortak_ozellikleri">
  <a:themeElements>
    <a:clrScheme name="Yüzey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Yüze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üze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üze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üze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üze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üze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üze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üze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üze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180</Words>
  <Application>Microsoft PowerPoint</Application>
  <PresentationFormat>Ekran Gösterisi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Garamond</vt:lpstr>
      <vt:lpstr>Times New Roman</vt:lpstr>
      <vt:lpstr>Verdana</vt:lpstr>
      <vt:lpstr>Wingdings</vt:lpstr>
      <vt:lpstr>Monotype Corsiva</vt:lpstr>
      <vt:lpstr>Tahoma</vt:lpstr>
      <vt:lpstr>biyoloji_02-_canlilarin_ortak_ozellikleri</vt:lpstr>
      <vt:lpstr>Slayt 1</vt:lpstr>
      <vt:lpstr>Slayt 2</vt:lpstr>
      <vt:lpstr>Bütün canlılar beslenirler.</vt:lpstr>
      <vt:lpstr>Canlılar, hayatlarını devam ettirebilmek için gerekli olan enerji (ATP)’ yi,  solunumla karşılarlar.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2016-01-04T23:26:25Z</dcterms:created>
  <dcterms:modified xsi:type="dcterms:W3CDTF">2016-01-04T23:29:33Z</dcterms:modified>
</cp:coreProperties>
</file>