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11"/>
  </p:notesMasterIdLst>
  <p:handoutMasterIdLst>
    <p:handoutMasterId r:id="rId12"/>
  </p:handoutMasterIdLst>
  <p:sldIdLst>
    <p:sldId id="259" r:id="rId2"/>
    <p:sldId id="257" r:id="rId3"/>
    <p:sldId id="260" r:id="rId4"/>
    <p:sldId id="261" r:id="rId5"/>
    <p:sldId id="258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y76Y2835AUXOnE5HW5NaMw" hashData="4kgaWQa3xINORo3klidHVvE7l2o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24039D"/>
    <a:srgbClr val="F94811"/>
    <a:srgbClr val="00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552" autoAdjust="0"/>
  </p:normalViewPr>
  <p:slideViewPr>
    <p:cSldViewPr>
      <p:cViewPr>
        <p:scale>
          <a:sx n="75" d="100"/>
          <a:sy n="75" d="100"/>
        </p:scale>
        <p:origin x="-123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D6395-C343-45A5-AE10-899D67E1370E}" type="datetimeFigureOut">
              <a:rPr lang="tr-TR" smtClean="0"/>
              <a:t>05.01.2016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BC02C-5A9E-422B-9EC0-DB95FC73218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1CBFA-6633-48E3-93F4-55AE3F26A347}" type="datetimeFigureOut">
              <a:rPr lang="tr-TR" smtClean="0"/>
              <a:t>05.01.2016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D4090-167E-4E1C-BC15-3A5E054CE59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C7F192D-E183-4825-A6C7-9599420D587D}" type="slidenum">
              <a:rPr lang="tr-TR"/>
              <a:pPr/>
              <a:t>‹#›</a:t>
            </a:fld>
            <a:endParaRPr lang="tr-TR"/>
          </a:p>
        </p:txBody>
      </p:sp>
      <p:grpSp>
        <p:nvGrpSpPr>
          <p:cNvPr id="25607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25608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09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5610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DED42-98B8-4529-B005-4C989DC7C5C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E60CD-141A-4F50-9FEC-9EC2A39BF32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8408B49-507A-4818-B4C9-D6C776B8CAE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2D72FF3-C195-4A29-B793-4D14B18DBDA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3F83C89-B054-41C5-ADE4-4032C7623A46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2DF19-FB2F-4A90-8A32-4E741D28796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99E015-4B93-4B2E-A3A0-50E407E0F11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0BC5A-4201-49D5-BC77-1D82ADAD85A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25F603-9E67-49EB-9C00-2FCDD07A382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DB37AA-A5CB-4C47-A443-843244D81CED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4C684D-CC7C-4C58-808B-DBA2D209E8A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457059-E83E-4E8E-8ED6-4C53B61AF69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0A7F3B-380F-42EF-9CA9-A62321531A77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tr-TR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tr-TR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0BDC607-9CE5-472B-ACBF-DFE672F1967E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400">
              <a:latin typeface="Times New Roman" pitchFamily="18" charset="0"/>
            </a:endParaRPr>
          </a:p>
        </p:txBody>
      </p:sp>
      <p:sp>
        <p:nvSpPr>
          <p:cNvPr id="245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24585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400">
              <a:latin typeface="Times New Roman" pitchFamily="18" charset="0"/>
            </a:endParaRPr>
          </a:p>
        </p:txBody>
      </p:sp>
      <p:sp>
        <p:nvSpPr>
          <p:cNvPr id="24586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transition spd="slow">
    <p:cover dir="d"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hyperlink" Target="file:///C:\ZAFER%20ZENG&#304;N\&#214;SS%20B&#304;YOLOJ&#304;%20G&#214;RSEL%20D&#214;K&#220;MANLAR\L&#304;SE%201-2-3-4%20&#214;SS%20B&#304;YOLOJ&#304;%20PPT%20SUNUMLARI%20(HAZIRLANANLAR)\02-%20CANLILARIN%20ORTAK%20&#214;ZELL&#304;KLER&#304;%20%7bPPT%7d\CANL&#305;LAR&#305;N%20ORTAK%20&#214;ZELLIKLERI%20-%20BESLENME.MPG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hyperlink" Target="file:///C:\ZAFER%20ZENG&#304;N\&#214;SS%20B&#304;YOLOJ&#304;%20G&#214;RSEL%20D&#214;K&#220;MANLAR\L&#304;SE%201-2-3-4%20&#214;SS%20B&#304;YOLOJ&#304;%20PPT%20SUNUMLARI%20(HAZIRLANANLAR)\02-%20CANLILARIN%20ORTAK%20&#214;ZELL&#304;KLER&#304;%20%7bPPT%7d\CANL&#305;LAR&#305;N%20ORTAK%20&#214;ZELLIKLERI%20-%20&#220;REME.MPG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file:///C:\ZAFER%20ZENG&#304;N\&#214;SS%20B&#304;YOLOJ&#304;%20G&#214;RSEL%20D&#214;K&#220;MANLAR\L&#304;SE%201-2-3-4%20&#214;SS%20B&#304;YOLOJ&#304;%20PPT%20SUNUMLARI%20(HAZIRLANANLAR)\02-%20CANLILARIN%20ORTAK%20&#214;ZELL&#304;KLER&#304;%20%7bPPT%7d\At.mpg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Relationship Id="rId4" Type="http://schemas.openxmlformats.org/officeDocument/2006/relationships/hyperlink" Target="file:///C:\ZAFER%20ZENG&#304;N\&#214;SS%20B&#304;YOLOJ&#304;%20G&#214;RSEL%20D&#214;K&#220;MANLAR\L&#304;SE%201-2-3-4%20&#214;SS%20B&#304;YOLOJ&#304;%20PPT%20SUNUMLARI%20(HAZIRLANANLAR)\02-%20CANLILARIN%20ORTAK%20&#214;ZELL&#304;KLER&#304;%20%7bPPT%7d\Ay&#305;.m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5" name="Picture 11" descr="ekosistem1"/>
          <p:cNvPicPr>
            <a:picLocks noChangeAspect="1" noChangeArrowheads="1"/>
          </p:cNvPicPr>
          <p:nvPr>
            <p:ph/>
          </p:nvPr>
        </p:nvPicPr>
        <p:blipFill>
          <a:blip r:embed="rId4"/>
          <a:srcRect/>
          <a:stretch>
            <a:fillRect/>
          </a:stretch>
        </p:blipFill>
        <p:spPr>
          <a:xfrm>
            <a:off x="4143372" y="2214554"/>
            <a:ext cx="4716462" cy="4041775"/>
          </a:xfrm>
          <a:noFill/>
          <a:ln/>
        </p:spPr>
      </p:pic>
      <p:sp>
        <p:nvSpPr>
          <p:cNvPr id="6160" name="WordArt 16"/>
          <p:cNvSpPr>
            <a:spLocks noChangeArrowheads="1" noChangeShapeType="1" noTextEdit="1"/>
          </p:cNvSpPr>
          <p:nvPr/>
        </p:nvSpPr>
        <p:spPr bwMode="auto">
          <a:xfrm rot="-1071071">
            <a:off x="1092200" y="-100013"/>
            <a:ext cx="9888538" cy="2071688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82653"/>
              </a:avLst>
            </a:prstTxWarp>
            <a:scene3d>
              <a:camera prst="legacyPerspectiveFront">
                <a:rot lat="19799999" lon="19439998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tr-TR" sz="3600" b="1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3771071" scaled="1"/>
                </a:gradFill>
                <a:latin typeface="Bahamas"/>
              </a:rPr>
              <a:t>CANLILARIN ORTAK ÖZELLİKLERİ</a:t>
            </a:r>
          </a:p>
        </p:txBody>
      </p:sp>
      <p:sp>
        <p:nvSpPr>
          <p:cNvPr id="6163" name="AutoShape 1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pic>
        <p:nvPicPr>
          <p:cNvPr id="6" name="Picture 21" descr="0000000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4786322"/>
            <a:ext cx="3227387" cy="91122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++hücre hayvan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852738"/>
            <a:ext cx="4176712" cy="3332162"/>
          </a:xfrm>
          <a:noFill/>
          <a:ln/>
        </p:spPr>
      </p:pic>
      <p:pic>
        <p:nvPicPr>
          <p:cNvPr id="4107" name="Picture 11" descr="++hücre bitki 1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2679700"/>
            <a:ext cx="4716462" cy="3270250"/>
          </a:xfrm>
          <a:noFill/>
          <a:ln/>
        </p:spPr>
      </p:pic>
      <p:sp>
        <p:nvSpPr>
          <p:cNvPr id="4101" name="WordArt 5"/>
          <p:cNvSpPr>
            <a:spLocks noChangeArrowheads="1" noChangeShapeType="1" noTextEdit="1"/>
          </p:cNvSpPr>
          <p:nvPr/>
        </p:nvSpPr>
        <p:spPr bwMode="auto">
          <a:xfrm>
            <a:off x="395288" y="260350"/>
            <a:ext cx="7416800" cy="115093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tr-TR" sz="4000" b="1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latin typeface="Arial Black"/>
              </a:rPr>
              <a:t>Yapısal Benzerlik</a:t>
            </a: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57338"/>
            <a:ext cx="8362950" cy="1008062"/>
          </a:xfrm>
        </p:spPr>
        <p:txBody>
          <a:bodyPr/>
          <a:lstStyle/>
          <a:p>
            <a:pPr algn="ctr">
              <a:lnSpc>
                <a:spcPct val="70000"/>
              </a:lnSpc>
              <a:buFont typeface="Wingdings" pitchFamily="2" charset="2"/>
              <a:buNone/>
            </a:pPr>
            <a:r>
              <a:rPr lang="tr-TR" sz="4000" b="1">
                <a:solidFill>
                  <a:schemeClr val="bg1"/>
                </a:solidFill>
                <a:latin typeface="Monotype Corsiva" pitchFamily="66" charset="0"/>
              </a:rPr>
              <a:t>Bütün canlılar hücre veya hücre gruplarından meydana gelmiştir. </a:t>
            </a:r>
            <a:endParaRPr lang="tr-TR" sz="4000">
              <a:solidFill>
                <a:schemeClr val="bg1"/>
              </a:solidFill>
            </a:endParaRPr>
          </a:p>
        </p:txBody>
      </p:sp>
      <p:sp>
        <p:nvSpPr>
          <p:cNvPr id="4112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4113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 animBg="1"/>
      <p:bldP spid="410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5" name="Picture 9" descr="276328P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557338"/>
            <a:ext cx="1316038" cy="1973262"/>
          </a:xfrm>
          <a:noFill/>
          <a:ln/>
        </p:spPr>
      </p:pic>
      <p:sp>
        <p:nvSpPr>
          <p:cNvPr id="9221" name="Rectangle 5"/>
          <p:cNvSpPr>
            <a:spLocks noGrp="1" noChangeArrowheads="1"/>
          </p:cNvSpPr>
          <p:nvPr>
            <p:ph type="title"/>
          </p:nvPr>
        </p:nvSpPr>
        <p:spPr>
          <a:xfrm>
            <a:off x="179388" y="1773238"/>
            <a:ext cx="8229600" cy="1139825"/>
          </a:xfrm>
        </p:spPr>
        <p:txBody>
          <a:bodyPr/>
          <a:lstStyle/>
          <a:p>
            <a:pPr algn="ctr"/>
            <a:r>
              <a:rPr lang="tr-TR" b="1">
                <a:solidFill>
                  <a:schemeClr val="bg1"/>
                </a:solidFill>
                <a:latin typeface="Monotype Corsiva" pitchFamily="66" charset="0"/>
              </a:rPr>
              <a:t>Bütün canlılar beslenirler.</a:t>
            </a:r>
          </a:p>
        </p:txBody>
      </p:sp>
      <p:pic>
        <p:nvPicPr>
          <p:cNvPr id="9223" name="Picture 7" descr="BESLENME"/>
          <p:cNvPicPr>
            <a:picLocks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77050" y="1693863"/>
            <a:ext cx="2266950" cy="1584325"/>
          </a:xfrm>
          <a:noFill/>
          <a:ln/>
        </p:spPr>
      </p:pic>
      <p:sp>
        <p:nvSpPr>
          <p:cNvPr id="921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4797425"/>
            <a:ext cx="8497887" cy="103663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tr-TR" sz="3000" b="1">
                <a:solidFill>
                  <a:srgbClr val="0000FF"/>
                </a:solidFill>
                <a:latin typeface="Monotype Corsiva" pitchFamily="66" charset="0"/>
              </a:rPr>
              <a:t>Heterotrof beslenenler:</a:t>
            </a:r>
            <a:r>
              <a:rPr lang="tr-TR" sz="3000" b="1">
                <a:solidFill>
                  <a:schemeClr val="bg1"/>
                </a:solidFill>
                <a:latin typeface="Monotype Corsiva" pitchFamily="66" charset="0"/>
              </a:rPr>
              <a:t> İhtiyaç duydukları besinleri dışarıdan hazır olarak alanlar. Örnek: Hayvanlar ve mantarlar.</a:t>
            </a:r>
            <a:r>
              <a:rPr lang="tr-TR" sz="30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219" name="WordArt 3"/>
          <p:cNvSpPr>
            <a:spLocks noChangeArrowheads="1" noChangeShapeType="1" noTextEdit="1"/>
          </p:cNvSpPr>
          <p:nvPr/>
        </p:nvSpPr>
        <p:spPr bwMode="auto">
          <a:xfrm>
            <a:off x="755650" y="260350"/>
            <a:ext cx="6192838" cy="1081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40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Beslenme</a:t>
            </a: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468313" y="3500438"/>
            <a:ext cx="83534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tr-TR" sz="3000" b="1">
                <a:solidFill>
                  <a:srgbClr val="0000FF"/>
                </a:solidFill>
                <a:latin typeface="Monotype Corsiva" pitchFamily="66" charset="0"/>
              </a:rPr>
              <a:t>Ototrof beslenenler:</a:t>
            </a:r>
            <a:r>
              <a:rPr lang="tr-TR" sz="3000" b="1">
                <a:solidFill>
                  <a:schemeClr val="bg1"/>
                </a:solidFill>
                <a:latin typeface="Monotype Corsiva" pitchFamily="66" charset="0"/>
              </a:rPr>
              <a:t> Organik besinini kendisi yapanlar. </a:t>
            </a:r>
          </a:p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tr-TR" sz="3000" b="1">
                <a:solidFill>
                  <a:schemeClr val="bg1"/>
                </a:solidFill>
                <a:latin typeface="Monotype Corsiva" pitchFamily="66" charset="0"/>
              </a:rPr>
              <a:t>Örnek: Bitkiler, bazı bakteriler ve mavi-yeşil algler.</a:t>
            </a:r>
            <a:r>
              <a:rPr lang="tr-TR" sz="4000">
                <a:solidFill>
                  <a:schemeClr val="bg1"/>
                </a:solidFill>
                <a:latin typeface="Monotype Corsiva" pitchFamily="66" charset="0"/>
              </a:rPr>
              <a:t>   </a:t>
            </a:r>
            <a:endParaRPr lang="tr-TR" sz="4000" b="1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9228" name="AutoShape 12">
            <a:hlinkClick r:id="rId4" action="ppaction://program" highlightClick="1"/>
          </p:cNvPr>
          <p:cNvSpPr>
            <a:spLocks noChangeArrowheads="1"/>
          </p:cNvSpPr>
          <p:nvPr/>
        </p:nvSpPr>
        <p:spPr bwMode="auto">
          <a:xfrm>
            <a:off x="4284663" y="2924175"/>
            <a:ext cx="539750" cy="360363"/>
          </a:xfrm>
          <a:prstGeom prst="actionButtonMovi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9229" name="AutoShape 13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9230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6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 tmFilter="0, 0; .2, .5; .8, .5; 1, 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500" autoRev="1" fill="hold"/>
                                        <p:tgtEl>
                                          <p:spTgt spid="92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1"/>
      <p:bldP spid="9218" grpId="0" build="p"/>
      <p:bldP spid="9219" grpId="0" animBg="1"/>
      <p:bldP spid="9222" grpId="0"/>
      <p:bldP spid="92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80400" cy="1944687"/>
          </a:xfrm>
        </p:spPr>
        <p:txBody>
          <a:bodyPr/>
          <a:lstStyle/>
          <a:p>
            <a:pPr algn="ctr"/>
            <a:r>
              <a:rPr lang="tr-TR" sz="4000" b="1">
                <a:solidFill>
                  <a:schemeClr val="bg1"/>
                </a:solidFill>
                <a:latin typeface="Monotype Corsiva" pitchFamily="66" charset="0"/>
              </a:rPr>
              <a:t>Canlılar, hayatlarını devam ettirebilmek için gerekli olan enerji (ATP)’ yi, </a:t>
            </a:r>
            <a:br>
              <a:rPr lang="tr-TR" sz="4000" b="1">
                <a:solidFill>
                  <a:schemeClr val="bg1"/>
                </a:solidFill>
                <a:latin typeface="Monotype Corsiva" pitchFamily="66" charset="0"/>
              </a:rPr>
            </a:br>
            <a:r>
              <a:rPr lang="tr-TR" sz="4000" b="1">
                <a:solidFill>
                  <a:schemeClr val="bg1"/>
                </a:solidFill>
                <a:latin typeface="Monotype Corsiva" pitchFamily="66" charset="0"/>
              </a:rPr>
              <a:t>solunumla karşılarlar.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539750" y="3862388"/>
            <a:ext cx="8229600" cy="10795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tr-TR" sz="3000" b="1">
                <a:solidFill>
                  <a:srgbClr val="00FF00"/>
                </a:solidFill>
                <a:latin typeface="Monotype Corsiva" pitchFamily="66" charset="0"/>
              </a:rPr>
              <a:t>Oksijensiz (anaerob) solunum:</a:t>
            </a:r>
            <a:r>
              <a:rPr lang="tr-TR" sz="3000" b="1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tr-TR" sz="3000">
                <a:solidFill>
                  <a:schemeClr val="bg1"/>
                </a:solidFill>
                <a:latin typeface="Monotype Corsiva" pitchFamily="66" charset="0"/>
              </a:rPr>
              <a:t>Organik besinleri oksijen kullanmadan parçalayarak enerji elde ederler.</a:t>
            </a:r>
          </a:p>
        </p:txBody>
      </p:sp>
      <p:sp>
        <p:nvSpPr>
          <p:cNvPr id="26627" name="WordArt 3"/>
          <p:cNvSpPr>
            <a:spLocks noChangeArrowheads="1" noChangeShapeType="1" noTextEdit="1"/>
          </p:cNvSpPr>
          <p:nvPr/>
        </p:nvSpPr>
        <p:spPr bwMode="auto">
          <a:xfrm>
            <a:off x="396875" y="261938"/>
            <a:ext cx="57594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40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Black"/>
              </a:rPr>
              <a:t>Solunum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19113" y="5302250"/>
            <a:ext cx="8229600" cy="93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tr-TR" sz="3000" b="1">
                <a:solidFill>
                  <a:srgbClr val="00FF00"/>
                </a:solidFill>
                <a:latin typeface="Monotype Corsiva" pitchFamily="66" charset="0"/>
              </a:rPr>
              <a:t>Oksijenli (aerob) solunum:</a:t>
            </a:r>
            <a:r>
              <a:rPr lang="tr-TR" sz="3000" b="1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tr-TR" sz="3000">
                <a:solidFill>
                  <a:schemeClr val="bg1"/>
                </a:solidFill>
                <a:latin typeface="Monotype Corsiva" pitchFamily="66" charset="0"/>
              </a:rPr>
              <a:t>Organik besinleri oksijenle parçalayarak enerji elde ederler.</a:t>
            </a:r>
            <a:endParaRPr lang="tr-TR" sz="3000" b="1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26631" name="AutoShape 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2663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/>
      <p:bldP spid="26626" grpId="0" build="p"/>
      <p:bldP spid="26627" grpId="0" animBg="1"/>
      <p:bldP spid="266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276082P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4925" y="3716338"/>
            <a:ext cx="2108200" cy="2582862"/>
          </a:xfrm>
          <a:noFill/>
          <a:ln/>
        </p:spPr>
      </p:pic>
      <p:pic>
        <p:nvPicPr>
          <p:cNvPr id="5127" name="Picture 7" descr="276083P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2627313" y="3725863"/>
            <a:ext cx="2108200" cy="2582862"/>
          </a:xfrm>
          <a:noFill/>
          <a:ln/>
        </p:spPr>
      </p:pic>
      <p:pic>
        <p:nvPicPr>
          <p:cNvPr id="5131" name="Picture 11" descr="kanhucreler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2725" y="4005263"/>
            <a:ext cx="2230438" cy="2243137"/>
          </a:xfrm>
          <a:prstGeom prst="rect">
            <a:avLst/>
          </a:prstGeom>
          <a:noFill/>
        </p:spPr>
      </p:pic>
      <p:pic>
        <p:nvPicPr>
          <p:cNvPr id="5132" name="Picture 12" descr="alyuva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78663" y="1700213"/>
            <a:ext cx="2065337" cy="2089150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84313"/>
            <a:ext cx="7092950" cy="2089150"/>
          </a:xfrm>
        </p:spPr>
        <p:txBody>
          <a:bodyPr/>
          <a:lstStyle/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tr-TR" sz="3800" b="1">
                <a:solidFill>
                  <a:schemeClr val="bg1"/>
                </a:solidFill>
                <a:latin typeface="Monotype Corsiva" pitchFamily="66" charset="0"/>
              </a:rPr>
              <a:t>Büyüme ve gelişme; Çok hücreli canlılarda hücre bölünmesiyle, </a:t>
            </a:r>
          </a:p>
          <a:p>
            <a:pPr marL="0" indent="0" algn="ctr">
              <a:lnSpc>
                <a:spcPct val="70000"/>
              </a:lnSpc>
              <a:buFont typeface="Wingdings" pitchFamily="2" charset="2"/>
              <a:buNone/>
            </a:pPr>
            <a:r>
              <a:rPr lang="tr-TR" sz="3800" b="1">
                <a:solidFill>
                  <a:schemeClr val="bg1"/>
                </a:solidFill>
                <a:latin typeface="Monotype Corsiva" pitchFamily="66" charset="0"/>
              </a:rPr>
              <a:t>tek hücreli canlılarda ise hücre hacminin artmasıyla gerçekleşir.</a:t>
            </a:r>
            <a:r>
              <a:rPr lang="tr-TR" sz="3800"/>
              <a:t>   </a:t>
            </a:r>
          </a:p>
        </p:txBody>
      </p:sp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395288" y="87313"/>
            <a:ext cx="7056437" cy="1325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r-TR" sz="4000" b="1" kern="10" spc="800">
                <a:ln w="9525">
                  <a:noFill/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45791" dir="3378596" algn="ctr" rotWithShape="0">
                    <a:srgbClr val="4D4D4D">
                      <a:alpha val="80000"/>
                    </a:srgbClr>
                  </a:outerShdw>
                </a:effectLst>
                <a:latin typeface="Arial Black"/>
              </a:rPr>
              <a:t>Büyüme ve Gelişme</a:t>
            </a:r>
          </a:p>
        </p:txBody>
      </p:sp>
      <p:sp>
        <p:nvSpPr>
          <p:cNvPr id="5135" name="AutoShape 15">
            <a:hlinkClick r:id="rId6" action="ppaction://program" highlightClick="1"/>
          </p:cNvPr>
          <p:cNvSpPr>
            <a:spLocks noChangeArrowheads="1"/>
          </p:cNvSpPr>
          <p:nvPr/>
        </p:nvSpPr>
        <p:spPr bwMode="auto">
          <a:xfrm>
            <a:off x="8243888" y="5516563"/>
            <a:ext cx="539750" cy="360362"/>
          </a:xfrm>
          <a:prstGeom prst="actionButtonMovi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5136" name="AutoShape 16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5137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26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51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p"/>
      <p:bldP spid="5123" grpId="0" animBg="1"/>
      <p:bldP spid="51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KIDNEYS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05400" y="1989138"/>
            <a:ext cx="4038600" cy="4038600"/>
          </a:xfrm>
          <a:noFill/>
          <a:ln/>
        </p:spPr>
      </p:pic>
      <p:sp>
        <p:nvSpPr>
          <p:cNvPr id="3174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2133600"/>
            <a:ext cx="4826000" cy="3522663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tr-TR" sz="3600" b="1">
                <a:solidFill>
                  <a:schemeClr val="bg1"/>
                </a:solidFill>
                <a:latin typeface="Monotype Corsiva" pitchFamily="66" charset="0"/>
              </a:rPr>
              <a:t>Canlılarda gerçekleşen metabolik olaylar sonucunda oluşan artık maddelerin,canlı organizmanın dışına atılması olayıdır.</a:t>
            </a:r>
          </a:p>
        </p:txBody>
      </p:sp>
      <p:sp>
        <p:nvSpPr>
          <p:cNvPr id="31747" name="WordArt 3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7848600" cy="12969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tr-TR" sz="40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Arial Black"/>
              </a:rPr>
              <a:t>Boşaltım</a:t>
            </a:r>
          </a:p>
        </p:txBody>
      </p:sp>
      <p:sp>
        <p:nvSpPr>
          <p:cNvPr id="31752" name="AutoShape 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31753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/>
      <p:bldP spid="317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ARSLAN_KEDI3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>
          <a:xfrm>
            <a:off x="5524500" y="1557338"/>
            <a:ext cx="3619500" cy="4824412"/>
          </a:xfrm>
          <a:noFill/>
          <a:ln/>
        </p:spPr>
      </p:pic>
      <p:sp>
        <p:nvSpPr>
          <p:cNvPr id="34819" name="WordArt 3"/>
          <p:cNvSpPr>
            <a:spLocks noChangeArrowheads="1" noChangeShapeType="1" noTextEdit="1"/>
          </p:cNvSpPr>
          <p:nvPr/>
        </p:nvSpPr>
        <p:spPr bwMode="auto">
          <a:xfrm>
            <a:off x="395288" y="0"/>
            <a:ext cx="7129462" cy="1484313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tr-TR" sz="4000" b="1" kern="1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Arial Black"/>
              </a:rPr>
              <a:t>Hareket ve Duyarlılık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700213"/>
            <a:ext cx="4038600" cy="45307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tr-TR" sz="3600" b="1">
                <a:solidFill>
                  <a:schemeClr val="bg1"/>
                </a:solidFill>
                <a:latin typeface="Monotype Corsiva" pitchFamily="66" charset="0"/>
              </a:rPr>
              <a:t>Bütün canlılar çevreden gelen uyarılara karşı pasif veya aktif olarak tepki gösterirler. </a:t>
            </a:r>
          </a:p>
          <a:p>
            <a:pPr marL="0" indent="0">
              <a:buFont typeface="Wingdings" pitchFamily="2" charset="2"/>
              <a:buNone/>
            </a:pPr>
            <a:r>
              <a:rPr lang="tr-TR" sz="3600" b="1">
                <a:solidFill>
                  <a:schemeClr val="bg1"/>
                </a:solidFill>
                <a:latin typeface="Monotype Corsiva" pitchFamily="66" charset="0"/>
              </a:rPr>
              <a:t>Örnek: Hayvanlar aktif bitkiler ise pasif tepki gösterirler.</a:t>
            </a:r>
            <a:r>
              <a:rPr lang="tr-TR" sz="3600">
                <a:solidFill>
                  <a:schemeClr val="bg1"/>
                </a:solidFill>
                <a:latin typeface="Monotype Corsiva" pitchFamily="66" charset="0"/>
              </a:rPr>
              <a:t> </a:t>
            </a:r>
          </a:p>
        </p:txBody>
      </p:sp>
      <p:sp>
        <p:nvSpPr>
          <p:cNvPr id="34837" name="AutoShape 21">
            <a:hlinkClick r:id="rId3" action="ppaction://program" highlightClick="1"/>
          </p:cNvPr>
          <p:cNvSpPr>
            <a:spLocks noChangeArrowheads="1"/>
          </p:cNvSpPr>
          <p:nvPr/>
        </p:nvSpPr>
        <p:spPr bwMode="auto">
          <a:xfrm>
            <a:off x="4572000" y="5013325"/>
            <a:ext cx="539750" cy="360363"/>
          </a:xfrm>
          <a:prstGeom prst="actionButtonMovi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  <p:sp>
        <p:nvSpPr>
          <p:cNvPr id="34838" name="AutoShape 22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027988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34839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60362"/>
          </a:xfrm>
          <a:prstGeom prst="actionButtonForwardNext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34840" name="AutoShape 24">
            <a:hlinkClick r:id="rId4" action="ppaction://program" highlightClick="1"/>
          </p:cNvPr>
          <p:cNvSpPr>
            <a:spLocks noChangeArrowheads="1"/>
          </p:cNvSpPr>
          <p:nvPr/>
        </p:nvSpPr>
        <p:spPr bwMode="auto">
          <a:xfrm>
            <a:off x="4572000" y="5516563"/>
            <a:ext cx="539750" cy="360362"/>
          </a:xfrm>
          <a:prstGeom prst="actionButtonMovie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animBg="1"/>
      <p:bldP spid="3481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4 eşeyli hermafrodit 3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145088" y="1484313"/>
            <a:ext cx="3998912" cy="4724400"/>
          </a:xfrm>
          <a:noFill/>
          <a:ln/>
        </p:spPr>
      </p:pic>
      <p:pic>
        <p:nvPicPr>
          <p:cNvPr id="36875" name="Picture 11" descr="276088P"/>
          <p:cNvPicPr>
            <a:picLocks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106363" y="4149725"/>
            <a:ext cx="3960812" cy="2163763"/>
          </a:xfrm>
          <a:noFill/>
          <a:ln/>
        </p:spPr>
      </p:pic>
      <p:sp>
        <p:nvSpPr>
          <p:cNvPr id="368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5076825" cy="22606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tr-TR" sz="3600" b="1">
                <a:solidFill>
                  <a:schemeClr val="bg1"/>
                </a:solidFill>
                <a:latin typeface="Monotype Corsiva" pitchFamily="66" charset="0"/>
              </a:rPr>
              <a:t>Bütün canlılar nesillerinin devamı için ürerler. Canlılarda eşeysiz ve eşeyli olmak üzere iki çeşit üreme görülür.</a:t>
            </a:r>
          </a:p>
        </p:txBody>
      </p:sp>
      <p:sp>
        <p:nvSpPr>
          <p:cNvPr id="36867" name="WordArt 3" descr="Kağıt torba"/>
          <p:cNvSpPr>
            <a:spLocks noChangeArrowheads="1" noChangeShapeType="1" noTextEdit="1"/>
          </p:cNvSpPr>
          <p:nvPr/>
        </p:nvSpPr>
        <p:spPr bwMode="auto">
          <a:xfrm>
            <a:off x="323850" y="44450"/>
            <a:ext cx="8064500" cy="10795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100000"/>
              </a:avLst>
            </a:prstTxWarp>
            <a:scene3d>
              <a:camera prst="legacyPerspectiveTopLeft">
                <a:rot lat="0" lon="2051999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tr-TR" sz="4000" b="1" kern="10">
                <a:ln w="9525">
                  <a:round/>
                  <a:headEnd/>
                  <a:tailEnd/>
                </a:ln>
                <a:blipFill dpi="0" rotWithShape="0">
                  <a:blip r:embed="rId4">
                    <a:alphaModFix amt="33000"/>
                  </a:blip>
                  <a:srcRect/>
                  <a:tile tx="0" ty="0" sx="100000" sy="100000" flip="none" algn="tl"/>
                </a:blipFill>
                <a:latin typeface="Arial Black"/>
              </a:rPr>
              <a:t>Üreme</a:t>
            </a:r>
          </a:p>
        </p:txBody>
      </p:sp>
      <p:sp>
        <p:nvSpPr>
          <p:cNvPr id="36881" name="AutoShape 17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8604250" y="6497638"/>
            <a:ext cx="539750" cy="358775"/>
          </a:xfrm>
          <a:prstGeom prst="actionButtonBackPrevious">
            <a:avLst/>
          </a:prstGeom>
          <a:solidFill>
            <a:srgbClr val="CCFFFF"/>
          </a:soli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tr-TR"/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6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build="p"/>
      <p:bldP spid="3686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1700213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32363" y="1196975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373688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483350"/>
            <a:ext cx="742950" cy="288925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iyoloji_02-_canlilarin_ortak_ozellikleri">
  <a:themeElements>
    <a:clrScheme name="Yüzey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Yüzey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Yüzey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üzey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üzey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üzey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üzey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üzey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üzey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üzey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</TotalTime>
  <Words>180</Words>
  <Application>Microsoft PowerPoint</Application>
  <PresentationFormat>Ekran Gösterisi (4:3)</PresentationFormat>
  <Paragraphs>23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Garamond</vt:lpstr>
      <vt:lpstr>Times New Roman</vt:lpstr>
      <vt:lpstr>Verdana</vt:lpstr>
      <vt:lpstr>Wingdings</vt:lpstr>
      <vt:lpstr>Monotype Corsiva</vt:lpstr>
      <vt:lpstr>Tahoma</vt:lpstr>
      <vt:lpstr>biyoloji_02-_canlilarin_ortak_ozellikleri</vt:lpstr>
      <vt:lpstr>Slayt 1</vt:lpstr>
      <vt:lpstr>Slayt 2</vt:lpstr>
      <vt:lpstr>Bütün canlılar beslenirler.</vt:lpstr>
      <vt:lpstr>Canlılar, hayatlarını devam ettirebilmek için gerekli olan enerji (ATP)’ yi,  solunumla karşılarlar.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2016-01-04T23:26:25Z</dcterms:created>
  <dcterms:modified xsi:type="dcterms:W3CDTF">2016-01-04T23:29:33Z</dcterms:modified>
</cp:coreProperties>
</file>