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71" r:id="rId4"/>
    <p:sldId id="259" r:id="rId5"/>
    <p:sldId id="273" r:id="rId6"/>
    <p:sldId id="274" r:id="rId7"/>
    <p:sldId id="279" r:id="rId8"/>
    <p:sldId id="272" r:id="rId9"/>
    <p:sldId id="275" r:id="rId10"/>
    <p:sldId id="260" r:id="rId11"/>
    <p:sldId id="261" r:id="rId12"/>
    <p:sldId id="262" r:id="rId13"/>
    <p:sldId id="263" r:id="rId14"/>
    <p:sldId id="276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7" r:id="rId23"/>
    <p:sldId id="280" r:id="rId24"/>
  </p:sldIdLst>
  <p:sldSz cx="9144000" cy="6858000" type="screen4x3"/>
  <p:notesSz cx="6858000" cy="9144000"/>
  <p:defaultTextStyle>
    <a:defPPr>
      <a:defRPr lang="tr-TR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FF0000"/>
    <a:srgbClr val="009900"/>
    <a:srgbClr val="00FF00"/>
    <a:srgbClr val="99FF33"/>
    <a:srgbClr val="DDD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2304" autoAdjust="0"/>
    <p:restoredTop sz="94660"/>
  </p:normalViewPr>
  <p:slideViewPr>
    <p:cSldViewPr>
      <p:cViewPr varScale="1">
        <p:scale>
          <a:sx n="73" d="100"/>
          <a:sy n="73" d="100"/>
        </p:scale>
        <p:origin x="-142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-1800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tr-TR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tr-TR"/>
          </a:p>
        </p:txBody>
      </p:sp>
      <p:sp>
        <p:nvSpPr>
          <p:cNvPr id="7172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biçemlerini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tr-TR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70F4CF0-D5EF-4FED-9366-CDF0F045EF1E}" type="slidenum">
              <a:rPr lang="tr-TR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615465-FD95-45A1-9436-32827A82C370}" type="slidenum">
              <a:rPr lang="tr-TR"/>
              <a:pPr/>
              <a:t>1</a:t>
            </a:fld>
            <a:endParaRPr lang="tr-TR"/>
          </a:p>
        </p:txBody>
      </p:sp>
      <p:sp>
        <p:nvSpPr>
          <p:cNvPr id="819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3D178E-FFE3-4B8B-A989-7CE9848AD3F2}" type="slidenum">
              <a:rPr lang="tr-TR"/>
              <a:pPr/>
              <a:t>12</a:t>
            </a:fld>
            <a:endParaRPr lang="tr-TR"/>
          </a:p>
        </p:txBody>
      </p:sp>
      <p:sp>
        <p:nvSpPr>
          <p:cNvPr id="2662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6030F6-49B7-4403-9FD8-95F3246EB04C}" type="slidenum">
              <a:rPr lang="tr-TR"/>
              <a:pPr/>
              <a:t>15</a:t>
            </a:fld>
            <a:endParaRPr lang="tr-TR"/>
          </a:p>
        </p:txBody>
      </p:sp>
      <p:sp>
        <p:nvSpPr>
          <p:cNvPr id="2560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1701CA-526A-4F96-BAA7-24C3F18A9DCB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AE92BF-3E49-4F5A-B56E-06AC3CA9E514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C216E5-7F9D-4D42-8931-ADDB0C827962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ABE838E-8849-4FCF-A0AC-BEA0F78F81EE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EF1D0C-1CC0-4DF9-A85D-55C01B1E7981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F32E54-CACC-4CBB-9C73-CEF6CF608A0C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353BB6-842F-4436-BCD9-C2EA0B962D4F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70B4A3-70CF-4790-B4DC-3771E95DF81C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1B9C9B-C60D-4FA0-8980-9E5EDBC25303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31DC5F-BC35-4854-8E66-F0BA8A9D278E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804344-E899-4774-928F-8F627C236418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6883C3-52A7-4922-820F-2EB37DF84543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biçemi için tıklatın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biçemlerini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tr-T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tr-T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9FF2E36-D390-4A72-9DFD-D3B3063F23F6}" type="slidenum">
              <a:rPr lang="tr-TR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slide" Target="slide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slide" Target="slide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slide" Target="slide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18.gif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ZAFER%20ZENG&#304;N\G&#246;rsel_Biyoloji\14%20-%20B&#304;TK&#304;SEL%20VE%20HAYVANSAL%20DOKULAR%20%7bPPT%7d\Sadist%20Maymun.mpeg" TargetMode="External"/><Relationship Id="rId6" Type="http://schemas.openxmlformats.org/officeDocument/2006/relationships/image" Target="../media/image17.gif"/><Relationship Id="rId5" Type="http://schemas.openxmlformats.org/officeDocument/2006/relationships/image" Target="../media/image16.gif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.gif"/><Relationship Id="rId2" Type="http://schemas.openxmlformats.org/officeDocument/2006/relationships/hyperlink" Target="http://www.slaytyerim.com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slide" Target="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jpeg"/><Relationship Id="rId4" Type="http://schemas.openxmlformats.org/officeDocument/2006/relationships/image" Target="../media/image2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WordArt 8"/>
          <p:cNvSpPr>
            <a:spLocks noChangeArrowheads="1" noChangeShapeType="1" noTextEdit="1"/>
          </p:cNvSpPr>
          <p:nvPr/>
        </p:nvSpPr>
        <p:spPr bwMode="auto">
          <a:xfrm rot="-1322722">
            <a:off x="1260475" y="549275"/>
            <a:ext cx="9864725" cy="1944688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82653"/>
              </a:avLst>
            </a:prstTxWarp>
            <a:scene3d>
              <a:camera prst="legacyPerspectiveFront">
                <a:rot lat="19799999" lon="19439998" rev="0"/>
              </a:camera>
              <a:lightRig rig="legacyNormal2" dir="t"/>
            </a:scene3d>
            <a:sp3d extrusionH="354000" prstMaterial="legacyMatte">
              <a:extrusionClr>
                <a:srgbClr val="939676"/>
              </a:extrusionClr>
            </a:sp3d>
          </a:bodyPr>
          <a:lstStyle/>
          <a:p>
            <a:pPr algn="ctr"/>
            <a:r>
              <a:rPr lang="tr-TR" sz="3600" b="1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4022722" scaled="1"/>
                </a:gradFill>
                <a:latin typeface="Bahamas"/>
              </a:rPr>
              <a:t>Bitkisel ve Hayvansal Dokular</a:t>
            </a:r>
          </a:p>
        </p:txBody>
      </p:sp>
      <p:pic>
        <p:nvPicPr>
          <p:cNvPr id="2062" name="Picture 14" descr="next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32813" y="6359525"/>
            <a:ext cx="603250" cy="454025"/>
          </a:xfrm>
          <a:prstGeom prst="rect">
            <a:avLst/>
          </a:prstGeom>
          <a:noFill/>
        </p:spPr>
      </p:pic>
      <p:pic>
        <p:nvPicPr>
          <p:cNvPr id="5" name="4 Resim" descr="Resim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2250" y="4714884"/>
            <a:ext cx="4501516" cy="12776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381000" y="1905000"/>
            <a:ext cx="8382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tr-TR" sz="2800" b="1" i="1"/>
          </a:p>
          <a:p>
            <a:pPr>
              <a:spcBef>
                <a:spcPct val="50000"/>
              </a:spcBef>
            </a:pPr>
            <a:endParaRPr lang="tr-TR" sz="2800" b="1" i="1"/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0" y="2565400"/>
            <a:ext cx="9296400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tr-TR" b="1" i="1"/>
              <a:t>            </a:t>
            </a:r>
            <a:endParaRPr lang="tr-TR" sz="2800" b="1" i="1"/>
          </a:p>
        </p:txBody>
      </p:sp>
      <p:pic>
        <p:nvPicPr>
          <p:cNvPr id="9223" name="Picture 7" descr="next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32813" y="6359525"/>
            <a:ext cx="603250" cy="454025"/>
          </a:xfrm>
          <a:prstGeom prst="rect">
            <a:avLst/>
          </a:prstGeom>
          <a:noFill/>
        </p:spPr>
      </p:pic>
      <p:pic>
        <p:nvPicPr>
          <p:cNvPr id="9224" name="Picture 8" descr="next">
            <a:hlinkClick r:id="" action="ppaction://hlinkshowjump?jump=previousslide"/>
          </p:cNvPr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34925" y="6351588"/>
            <a:ext cx="603250" cy="454025"/>
          </a:xfrm>
          <a:prstGeom prst="rect">
            <a:avLst/>
          </a:prstGeom>
          <a:noFill/>
        </p:spPr>
      </p:pic>
      <p:sp>
        <p:nvSpPr>
          <p:cNvPr id="9225" name="AutoShape 9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3813" y="22225"/>
            <a:ext cx="6856412" cy="685800"/>
          </a:xfrm>
          <a:prstGeom prst="actionButtonBlank">
            <a:avLst/>
          </a:prstGeom>
          <a:solidFill>
            <a:srgbClr val="3333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/>
            <a:r>
              <a:rPr lang="tr-TR" sz="1700" b="1">
                <a:solidFill>
                  <a:schemeClr val="bg1"/>
                </a:solidFill>
                <a:latin typeface="Verdana" pitchFamily="34" charset="0"/>
                <a:cs typeface="Arial" charset="0"/>
              </a:rPr>
              <a:t>Bölünmez Dokular</a:t>
            </a:r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123825" y="765175"/>
            <a:ext cx="8897938" cy="609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120000"/>
              </a:lnSpc>
              <a:spcBef>
                <a:spcPct val="20000"/>
              </a:spcBef>
              <a:tabLst>
                <a:tab pos="457200" algn="l"/>
              </a:tabLst>
            </a:pPr>
            <a:r>
              <a:rPr lang="tr-TR" sz="1700" b="1">
                <a:latin typeface="Tahoma" pitchFamily="34" charset="0"/>
                <a:sym typeface="Symbol" pitchFamily="18" charset="2"/>
              </a:rPr>
              <a:t>	Primer </a:t>
            </a:r>
            <a:r>
              <a:rPr lang="tr-TR" sz="1700" b="1">
                <a:latin typeface="Tahoma" pitchFamily="34" charset="0"/>
              </a:rPr>
              <a:t>veya sekonder meristem doku hücrelerinin sonradan bölünme 	özelliği kazanmasıyla meydana gelirler.</a:t>
            </a:r>
          </a:p>
          <a:p>
            <a:pPr>
              <a:lnSpc>
                <a:spcPct val="120000"/>
              </a:lnSpc>
              <a:spcBef>
                <a:spcPct val="20000"/>
              </a:spcBef>
              <a:tabLst>
                <a:tab pos="457200" algn="l"/>
              </a:tabLst>
            </a:pPr>
            <a:r>
              <a:rPr lang="tr-TR" sz="1700" b="1">
                <a:latin typeface="Tahoma" pitchFamily="34" charset="0"/>
                <a:sym typeface="Symbol" pitchFamily="18" charset="2"/>
              </a:rPr>
              <a:t>	</a:t>
            </a:r>
            <a:r>
              <a:rPr lang="tr-TR" sz="1700" b="1">
                <a:latin typeface="Tahoma" pitchFamily="34" charset="0"/>
              </a:rPr>
              <a:t>Bölünmez dokuları meydana getiren hücreler, bölünme özelliklerini 	kaybetmiştir. </a:t>
            </a:r>
          </a:p>
          <a:p>
            <a:pPr>
              <a:lnSpc>
                <a:spcPct val="120000"/>
              </a:lnSpc>
              <a:spcBef>
                <a:spcPct val="20000"/>
              </a:spcBef>
              <a:tabLst>
                <a:tab pos="457200" algn="l"/>
              </a:tabLst>
            </a:pPr>
            <a:r>
              <a:rPr lang="tr-TR" sz="1700" b="1">
                <a:latin typeface="Tahoma" pitchFamily="34" charset="0"/>
                <a:sym typeface="Symbol" pitchFamily="18" charset="2"/>
              </a:rPr>
              <a:t>	Bölünmez doku  hücreleri, bölünme özelliğini kaybetmiş olduklarından 	çekirdekleri küçük, kofulları büyük, sitoplazmaları az, çeperleri kalın ve 	metabolizmaları yavaştır.    </a:t>
            </a:r>
          </a:p>
          <a:p>
            <a:pPr>
              <a:lnSpc>
                <a:spcPct val="120000"/>
              </a:lnSpc>
              <a:spcBef>
                <a:spcPct val="20000"/>
              </a:spcBef>
              <a:tabLst>
                <a:tab pos="457200" algn="l"/>
              </a:tabLst>
            </a:pPr>
            <a:r>
              <a:rPr lang="tr-TR" sz="1700" b="1">
                <a:latin typeface="Tahoma" pitchFamily="34" charset="0"/>
                <a:sym typeface="Symbol" pitchFamily="18" charset="2"/>
              </a:rPr>
              <a:t>	</a:t>
            </a:r>
            <a:r>
              <a:rPr lang="tr-TR" sz="1700" b="1">
                <a:latin typeface="Tahoma" pitchFamily="34" charset="0"/>
              </a:rPr>
              <a:t>Bazı bölünmez dokular gerektiğinde tekrar bölünme özelliği kazanırlar. 	Örneğin; ağaç gövdesindeki uyku halinde olan tomurcuklar, dalları kesilince 	bölünür dokuya dönüşüp yeni dallar oluşturabilir.	</a:t>
            </a:r>
          </a:p>
          <a:p>
            <a:pPr>
              <a:lnSpc>
                <a:spcPct val="120000"/>
              </a:lnSpc>
              <a:spcBef>
                <a:spcPct val="50000"/>
              </a:spcBef>
              <a:tabLst>
                <a:tab pos="457200" algn="l"/>
              </a:tabLst>
            </a:pPr>
            <a:r>
              <a:rPr lang="tr-TR" sz="1700" b="1">
                <a:latin typeface="Tahoma" pitchFamily="34" charset="0"/>
                <a:sym typeface="Symbol" pitchFamily="18" charset="2"/>
              </a:rPr>
              <a:t>	</a:t>
            </a:r>
            <a:r>
              <a:rPr lang="tr-TR" sz="1700" b="1">
                <a:latin typeface="Tahoma" pitchFamily="34" charset="0"/>
              </a:rPr>
              <a:t>Parankima dokusunun hücreleri kök, gövde korteksi ve yaprağın mezofil 	tabakasının daimi hücreleridir. </a:t>
            </a:r>
          </a:p>
          <a:p>
            <a:pPr>
              <a:lnSpc>
                <a:spcPct val="120000"/>
              </a:lnSpc>
              <a:spcBef>
                <a:spcPct val="50000"/>
              </a:spcBef>
              <a:tabLst>
                <a:tab pos="457200" algn="l"/>
              </a:tabLst>
            </a:pPr>
            <a:r>
              <a:rPr lang="tr-TR" sz="1700" b="1">
                <a:latin typeface="Tahoma" pitchFamily="34" charset="0"/>
                <a:sym typeface="Symbol" pitchFamily="18" charset="2"/>
              </a:rPr>
              <a:t>	</a:t>
            </a:r>
            <a:r>
              <a:rPr lang="tr-TR" sz="1700" b="1">
                <a:latin typeface="Tahoma" pitchFamily="34" charset="0"/>
              </a:rPr>
              <a:t>Parankima dokusu diğer bitki dokularının etrafını dolduran ve dokuları 	birbirine bağlayan canlı hücrelerden oluşur.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Picture 5" descr="next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32813" y="6359525"/>
            <a:ext cx="603250" cy="454025"/>
          </a:xfrm>
          <a:prstGeom prst="rect">
            <a:avLst/>
          </a:prstGeom>
          <a:noFill/>
        </p:spPr>
      </p:pic>
      <p:pic>
        <p:nvPicPr>
          <p:cNvPr id="10246" name="Picture 6" descr="next">
            <a:hlinkClick r:id="" action="ppaction://hlinkshowjump?jump=previousslide"/>
          </p:cNvPr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34925" y="6351588"/>
            <a:ext cx="603250" cy="454025"/>
          </a:xfrm>
          <a:prstGeom prst="rect">
            <a:avLst/>
          </a:prstGeom>
          <a:noFill/>
        </p:spPr>
      </p:pic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123825" y="620713"/>
            <a:ext cx="8897938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120000"/>
              </a:lnSpc>
              <a:spcBef>
                <a:spcPct val="20000"/>
              </a:spcBef>
              <a:tabLst>
                <a:tab pos="457200" algn="l"/>
              </a:tabLst>
            </a:pPr>
            <a:r>
              <a:rPr lang="tr-TR" sz="1700" b="1">
                <a:latin typeface="Tahoma" pitchFamily="34" charset="0"/>
                <a:sym typeface="Symbol" pitchFamily="18" charset="2"/>
              </a:rPr>
              <a:t>	</a:t>
            </a:r>
            <a:r>
              <a:rPr lang="tr-TR" sz="1700" b="1">
                <a:latin typeface="Tahoma" pitchFamily="34" charset="0"/>
              </a:rPr>
              <a:t>Parankima dokusunun hücreleri kök, gövde korteksi ve yaprağın mezofil 	tabakasının daimi hücreleridir. </a:t>
            </a:r>
          </a:p>
          <a:p>
            <a:pPr>
              <a:lnSpc>
                <a:spcPct val="120000"/>
              </a:lnSpc>
              <a:spcBef>
                <a:spcPct val="50000"/>
              </a:spcBef>
              <a:tabLst>
                <a:tab pos="457200" algn="l"/>
              </a:tabLst>
            </a:pPr>
            <a:r>
              <a:rPr lang="tr-TR" sz="1700" b="1">
                <a:latin typeface="Tahoma" pitchFamily="34" charset="0"/>
                <a:sym typeface="Symbol" pitchFamily="18" charset="2"/>
              </a:rPr>
              <a:t>	</a:t>
            </a:r>
            <a:r>
              <a:rPr lang="tr-TR" sz="1700" b="1">
                <a:latin typeface="Tahoma" pitchFamily="34" charset="0"/>
              </a:rPr>
              <a:t>Parankima dokusu diğer bitki dokularının etrafını dolduran ve dokuları 	birbirine bağlayan canlı hücrelerden oluşur. </a:t>
            </a:r>
            <a:endParaRPr lang="tr-TR" sz="1700" b="1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sp>
        <p:nvSpPr>
          <p:cNvPr id="10248" name="AutoShape 8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4925" y="49213"/>
            <a:ext cx="4570413" cy="457200"/>
          </a:xfrm>
          <a:prstGeom prst="actionButtonBlank">
            <a:avLst/>
          </a:prstGeom>
          <a:solidFill>
            <a:srgbClr val="3333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/>
            <a:r>
              <a:rPr lang="tr-TR" sz="1700" b="1">
                <a:solidFill>
                  <a:schemeClr val="bg1"/>
                </a:solidFill>
                <a:latin typeface="FormalScrp421 BT" pitchFamily="66" charset="0"/>
                <a:cs typeface="Arial" charset="0"/>
              </a:rPr>
              <a:t>I- Temel (Parankima) Dokusu</a:t>
            </a:r>
          </a:p>
        </p:txBody>
      </p:sp>
      <p:pic>
        <p:nvPicPr>
          <p:cNvPr id="10251" name="Picture 11"/>
          <p:cNvPicPr>
            <a:picLocks noChangeAspect="1" noChangeArrowheads="1"/>
          </p:cNvPicPr>
          <p:nvPr/>
        </p:nvPicPr>
        <p:blipFill>
          <a:blip r:embed="rId4">
            <a:lum bright="-12000" contrast="18000"/>
          </a:blip>
          <a:srcRect/>
          <a:stretch>
            <a:fillRect/>
          </a:stretch>
        </p:blipFill>
        <p:spPr bwMode="auto">
          <a:xfrm>
            <a:off x="0" y="2133600"/>
            <a:ext cx="9144000" cy="4200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next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32813" y="6359525"/>
            <a:ext cx="603250" cy="454025"/>
          </a:xfrm>
          <a:prstGeom prst="rect">
            <a:avLst/>
          </a:prstGeom>
          <a:noFill/>
        </p:spPr>
      </p:pic>
      <p:pic>
        <p:nvPicPr>
          <p:cNvPr id="11269" name="Picture 5" descr="next">
            <a:hlinkClick r:id="" action="ppaction://hlinkshowjump?jump=previousslide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34925" y="6351588"/>
            <a:ext cx="603250" cy="454025"/>
          </a:xfrm>
          <a:prstGeom prst="rect">
            <a:avLst/>
          </a:prstGeom>
          <a:noFill/>
        </p:spPr>
      </p:pic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0" y="2852738"/>
            <a:ext cx="8897938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tabLst>
                <a:tab pos="457200" algn="l"/>
              </a:tabLst>
            </a:pPr>
            <a:r>
              <a:rPr lang="tr-TR" sz="1700" b="1">
                <a:latin typeface="Tahoma" pitchFamily="34" charset="0"/>
                <a:sym typeface="Symbol" pitchFamily="18" charset="2"/>
              </a:rPr>
              <a:t>	</a:t>
            </a:r>
            <a:r>
              <a:rPr lang="tr-TR" sz="1700" b="1">
                <a:latin typeface="Tahoma" pitchFamily="34" charset="0"/>
              </a:rPr>
              <a:t>Özümleme parankimasıyla iletim demetleri arasında bulunur. </a:t>
            </a:r>
          </a:p>
          <a:p>
            <a:pPr>
              <a:spcBef>
                <a:spcPct val="20000"/>
              </a:spcBef>
              <a:tabLst>
                <a:tab pos="457200" algn="l"/>
              </a:tabLst>
            </a:pPr>
            <a:r>
              <a:rPr lang="tr-TR" sz="1700" b="1">
                <a:latin typeface="Tahoma" pitchFamily="34" charset="0"/>
                <a:sym typeface="Symbol" pitchFamily="18" charset="2"/>
              </a:rPr>
              <a:t>	</a:t>
            </a:r>
            <a:r>
              <a:rPr lang="tr-TR" sz="1700" b="1">
                <a:latin typeface="Tahoma" pitchFamily="34" charset="0"/>
              </a:rPr>
              <a:t>Bu iki doku arasında besin maddesi taşınmasında görevlidir.</a:t>
            </a:r>
            <a:endParaRPr lang="tr-TR" sz="1700" b="1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sp>
        <p:nvSpPr>
          <p:cNvPr id="11274" name="AutoShape 10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8900" y="2428875"/>
            <a:ext cx="3656013" cy="365125"/>
          </a:xfrm>
          <a:prstGeom prst="actionButtonBlank">
            <a:avLst/>
          </a:prstGeom>
          <a:solidFill>
            <a:srgbClr val="8080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/>
            <a:r>
              <a:rPr lang="tr-TR" sz="1700" b="1">
                <a:solidFill>
                  <a:schemeClr val="bg1"/>
                </a:solidFill>
                <a:latin typeface="FormalScrp421 BT" pitchFamily="66" charset="0"/>
                <a:cs typeface="Arial" charset="0"/>
              </a:rPr>
              <a:t>2- İletim Parankiması</a:t>
            </a:r>
          </a:p>
        </p:txBody>
      </p:sp>
      <p:sp>
        <p:nvSpPr>
          <p:cNvPr id="11275" name="AutoShape 11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12713" y="3560763"/>
            <a:ext cx="3656012" cy="365125"/>
          </a:xfrm>
          <a:prstGeom prst="actionButtonBlank">
            <a:avLst/>
          </a:prstGeom>
          <a:solidFill>
            <a:srgbClr val="8080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/>
            <a:r>
              <a:rPr lang="tr-TR" sz="1700" b="1">
                <a:solidFill>
                  <a:schemeClr val="bg1"/>
                </a:solidFill>
                <a:latin typeface="FormalScrp421 BT" pitchFamily="66" charset="0"/>
                <a:cs typeface="Arial" charset="0"/>
              </a:rPr>
              <a:t>3- Havalandırma Parankiması</a:t>
            </a:r>
          </a:p>
        </p:txBody>
      </p:sp>
      <p:sp>
        <p:nvSpPr>
          <p:cNvPr id="11276" name="AutoShape 12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7788" y="5084763"/>
            <a:ext cx="3656012" cy="365125"/>
          </a:xfrm>
          <a:prstGeom prst="actionButtonBlank">
            <a:avLst/>
          </a:prstGeom>
          <a:solidFill>
            <a:srgbClr val="8080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/>
            <a:r>
              <a:rPr lang="tr-TR" sz="1700" b="1">
                <a:solidFill>
                  <a:schemeClr val="bg1"/>
                </a:solidFill>
                <a:latin typeface="FormalScrp421 BT" pitchFamily="66" charset="0"/>
                <a:cs typeface="Arial" charset="0"/>
              </a:rPr>
              <a:t>4- Depo Parankiması</a:t>
            </a:r>
          </a:p>
        </p:txBody>
      </p:sp>
      <p:sp>
        <p:nvSpPr>
          <p:cNvPr id="11277" name="Rectangle 13"/>
          <p:cNvSpPr>
            <a:spLocks noChangeArrowheads="1"/>
          </p:cNvSpPr>
          <p:nvPr/>
        </p:nvSpPr>
        <p:spPr bwMode="auto">
          <a:xfrm>
            <a:off x="122238" y="3987800"/>
            <a:ext cx="8897937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tabLst>
                <a:tab pos="457200" algn="l"/>
              </a:tabLst>
            </a:pPr>
            <a:r>
              <a:rPr lang="tr-TR" sz="1700" b="1">
                <a:latin typeface="Tahoma" pitchFamily="34" charset="0"/>
                <a:sym typeface="Symbol" pitchFamily="18" charset="2"/>
              </a:rPr>
              <a:t>	</a:t>
            </a:r>
            <a:r>
              <a:rPr lang="tr-TR" sz="1700" b="1">
                <a:latin typeface="Tahoma" pitchFamily="34" charset="0"/>
              </a:rPr>
              <a:t>Oksijence fakir ortamlarda yetişen bitkilerin kök ve gövdelerinde bulunur.</a:t>
            </a:r>
          </a:p>
          <a:p>
            <a:pPr>
              <a:spcBef>
                <a:spcPct val="20000"/>
              </a:spcBef>
              <a:tabLst>
                <a:tab pos="457200" algn="l"/>
              </a:tabLst>
            </a:pPr>
            <a:r>
              <a:rPr lang="tr-TR" sz="1700" b="1">
                <a:latin typeface="Tahoma" pitchFamily="34" charset="0"/>
                <a:sym typeface="Symbol" pitchFamily="18" charset="2"/>
              </a:rPr>
              <a:t>	</a:t>
            </a:r>
            <a:r>
              <a:rPr lang="tr-TR" sz="1700" b="1">
                <a:latin typeface="Tahoma" pitchFamily="34" charset="0"/>
              </a:rPr>
              <a:t>Hücrelerin arasında biriken havayı solunumda kullanır. </a:t>
            </a:r>
          </a:p>
          <a:p>
            <a:pPr>
              <a:spcBef>
                <a:spcPct val="20000"/>
              </a:spcBef>
              <a:tabLst>
                <a:tab pos="457200" algn="l"/>
              </a:tabLst>
            </a:pPr>
            <a:r>
              <a:rPr lang="tr-TR" sz="1700" b="1">
                <a:latin typeface="Tahoma" pitchFamily="34" charset="0"/>
                <a:sym typeface="Symbol" pitchFamily="18" charset="2"/>
              </a:rPr>
              <a:t>	</a:t>
            </a:r>
            <a:r>
              <a:rPr lang="tr-TR" sz="1700" b="1">
                <a:latin typeface="Tahoma" pitchFamily="34" charset="0"/>
              </a:rPr>
              <a:t>Sulak ve bataklık bölge bitkileri havalandırma parankiması bulundurur.</a:t>
            </a:r>
          </a:p>
        </p:txBody>
      </p:sp>
      <p:sp>
        <p:nvSpPr>
          <p:cNvPr id="11278" name="Rectangle 14"/>
          <p:cNvSpPr>
            <a:spLocks noChangeArrowheads="1"/>
          </p:cNvSpPr>
          <p:nvPr/>
        </p:nvSpPr>
        <p:spPr bwMode="auto">
          <a:xfrm>
            <a:off x="123825" y="5516563"/>
            <a:ext cx="8897938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tabLst>
                <a:tab pos="457200" algn="l"/>
              </a:tabLst>
            </a:pPr>
            <a:r>
              <a:rPr lang="tr-TR" sz="1700" b="1">
                <a:latin typeface="Tahoma" pitchFamily="34" charset="0"/>
                <a:sym typeface="Symbol" pitchFamily="18" charset="2"/>
              </a:rPr>
              <a:t>	</a:t>
            </a:r>
            <a:r>
              <a:rPr lang="tr-TR" sz="1700" b="1">
                <a:latin typeface="Tahoma" pitchFamily="34" charset="0"/>
              </a:rPr>
              <a:t>Bitkilerin kök,gövde,tohum ve meyvelerinde bulunur.</a:t>
            </a:r>
          </a:p>
          <a:p>
            <a:pPr>
              <a:spcBef>
                <a:spcPct val="20000"/>
              </a:spcBef>
              <a:tabLst>
                <a:tab pos="457200" algn="l"/>
              </a:tabLst>
            </a:pPr>
            <a:r>
              <a:rPr lang="tr-TR" sz="1700" b="1">
                <a:latin typeface="Tahoma" pitchFamily="34" charset="0"/>
                <a:sym typeface="Symbol" pitchFamily="18" charset="2"/>
              </a:rPr>
              <a:t>	</a:t>
            </a:r>
            <a:r>
              <a:rPr lang="tr-TR" sz="1700" b="1">
                <a:latin typeface="Tahoma" pitchFamily="34" charset="0"/>
              </a:rPr>
              <a:t>Kaktüste su, şeker pancarında karbonhidrat, fasulyede protein, zeytinde ise yağ depo eder.</a:t>
            </a:r>
          </a:p>
        </p:txBody>
      </p:sp>
      <p:sp>
        <p:nvSpPr>
          <p:cNvPr id="11279" name="Rectangle 15"/>
          <p:cNvSpPr>
            <a:spLocks noChangeArrowheads="1"/>
          </p:cNvSpPr>
          <p:nvPr/>
        </p:nvSpPr>
        <p:spPr bwMode="auto">
          <a:xfrm>
            <a:off x="119063" y="476250"/>
            <a:ext cx="8897937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tabLst>
                <a:tab pos="457200" algn="l"/>
              </a:tabLst>
            </a:pPr>
            <a:r>
              <a:rPr lang="tr-TR" sz="1700" b="1">
                <a:latin typeface="Tahoma" pitchFamily="34" charset="0"/>
                <a:sym typeface="Symbol" pitchFamily="18" charset="2"/>
              </a:rPr>
              <a:t>	</a:t>
            </a:r>
            <a:r>
              <a:rPr lang="tr-TR" sz="1700" b="1">
                <a:latin typeface="Tahoma" pitchFamily="34" charset="0"/>
              </a:rPr>
              <a:t>Yaprağın mezofil tabakasında ve genç bitki gövdelerinde bulunur. </a:t>
            </a:r>
          </a:p>
          <a:p>
            <a:pPr>
              <a:spcBef>
                <a:spcPct val="20000"/>
              </a:spcBef>
              <a:tabLst>
                <a:tab pos="457200" algn="l"/>
              </a:tabLst>
            </a:pPr>
            <a:r>
              <a:rPr lang="tr-TR" sz="1700" b="1">
                <a:latin typeface="Tahoma" pitchFamily="34" charset="0"/>
                <a:sym typeface="Symbol" pitchFamily="18" charset="2"/>
              </a:rPr>
              <a:t>	</a:t>
            </a:r>
            <a:r>
              <a:rPr lang="tr-TR" sz="1700" b="1">
                <a:latin typeface="Tahoma" pitchFamily="34" charset="0"/>
              </a:rPr>
              <a:t>Bol kloroplastlıdır, fotosentezle organik besin sentezinde görev yapar.</a:t>
            </a:r>
          </a:p>
          <a:p>
            <a:pPr>
              <a:spcBef>
                <a:spcPct val="20000"/>
              </a:spcBef>
              <a:tabLst>
                <a:tab pos="457200" algn="l"/>
              </a:tabLst>
            </a:pPr>
            <a:r>
              <a:rPr lang="tr-TR" sz="1700" b="1">
                <a:latin typeface="Tahoma" pitchFamily="34" charset="0"/>
                <a:sym typeface="Symbol" pitchFamily="18" charset="2"/>
              </a:rPr>
              <a:t>	</a:t>
            </a:r>
            <a:r>
              <a:rPr lang="tr-TR" sz="1700" b="1">
                <a:latin typeface="Tahoma" pitchFamily="34" charset="0"/>
              </a:rPr>
              <a:t>Mezofil tabakası palizat ve sünger parankima olarak iki kısımdan oluşur.</a:t>
            </a:r>
          </a:p>
          <a:p>
            <a:pPr>
              <a:spcBef>
                <a:spcPct val="20000"/>
              </a:spcBef>
              <a:tabLst>
                <a:tab pos="457200" algn="l"/>
              </a:tabLst>
            </a:pPr>
            <a:r>
              <a:rPr lang="tr-TR" sz="1700" b="1">
                <a:latin typeface="Tahoma" pitchFamily="34" charset="0"/>
                <a:sym typeface="Symbol" pitchFamily="18" charset="2"/>
              </a:rPr>
              <a:t>	</a:t>
            </a:r>
            <a:r>
              <a:rPr lang="tr-TR" sz="1700" b="1">
                <a:latin typeface="Tahoma" pitchFamily="34" charset="0"/>
              </a:rPr>
              <a:t>Palizat parankiması hücreleri üst epidermisin altında yer alır. Silindirik ve sık yapılı olarak dizilmişlerdir. Bol miktarda kloroplast içerirler. </a:t>
            </a:r>
          </a:p>
          <a:p>
            <a:pPr>
              <a:spcBef>
                <a:spcPct val="20000"/>
              </a:spcBef>
              <a:tabLst>
                <a:tab pos="457200" algn="l"/>
              </a:tabLst>
            </a:pPr>
            <a:r>
              <a:rPr lang="tr-TR" sz="1700" b="1">
                <a:latin typeface="Tahoma" pitchFamily="34" charset="0"/>
                <a:sym typeface="Symbol" pitchFamily="18" charset="2"/>
              </a:rPr>
              <a:t>	</a:t>
            </a:r>
            <a:r>
              <a:rPr lang="tr-TR" sz="1700" b="1">
                <a:latin typeface="Tahoma" pitchFamily="34" charset="0"/>
              </a:rPr>
              <a:t>Sünger parankima hücreleri yuvarlak yapılı ve aralarında boşluklar bulunur.</a:t>
            </a:r>
          </a:p>
        </p:txBody>
      </p:sp>
      <p:sp>
        <p:nvSpPr>
          <p:cNvPr id="11280" name="AutoShape 16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4925" y="41275"/>
            <a:ext cx="3656013" cy="365125"/>
          </a:xfrm>
          <a:prstGeom prst="actionButtonBlank">
            <a:avLst/>
          </a:prstGeom>
          <a:solidFill>
            <a:srgbClr val="8080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/>
            <a:r>
              <a:rPr lang="tr-TR" sz="1700" b="1">
                <a:solidFill>
                  <a:schemeClr val="bg1"/>
                </a:solidFill>
                <a:latin typeface="FormalScrp421 BT" pitchFamily="66" charset="0"/>
                <a:cs typeface="Arial" charset="0"/>
              </a:rPr>
              <a:t>1- Özümleme Parankiması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20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20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20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4" grpId="0" animBg="1"/>
      <p:bldP spid="11275" grpId="0" animBg="1"/>
      <p:bldP spid="11276" grpId="0" animBg="1"/>
      <p:bldP spid="1128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0" y="0"/>
            <a:ext cx="7620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tr-TR"/>
          </a:p>
          <a:p>
            <a:pPr>
              <a:spcBef>
                <a:spcPct val="50000"/>
              </a:spcBef>
            </a:pPr>
            <a:endParaRPr lang="tr-TR"/>
          </a:p>
        </p:txBody>
      </p:sp>
      <p:pic>
        <p:nvPicPr>
          <p:cNvPr id="12293" name="Picture 5" descr="next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32813" y="6359525"/>
            <a:ext cx="603250" cy="454025"/>
          </a:xfrm>
          <a:prstGeom prst="rect">
            <a:avLst/>
          </a:prstGeom>
          <a:noFill/>
        </p:spPr>
      </p:pic>
      <p:pic>
        <p:nvPicPr>
          <p:cNvPr id="12294" name="Picture 6" descr="next">
            <a:hlinkClick r:id="" action="ppaction://hlinkshowjump?jump=previousslide"/>
          </p:cNvPr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34925" y="6351588"/>
            <a:ext cx="603250" cy="454025"/>
          </a:xfrm>
          <a:prstGeom prst="rect">
            <a:avLst/>
          </a:prstGeom>
          <a:noFill/>
        </p:spPr>
      </p:pic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122238" y="620713"/>
            <a:ext cx="8897937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tabLst>
                <a:tab pos="457200" algn="l"/>
              </a:tabLst>
            </a:pPr>
            <a:r>
              <a:rPr lang="tr-TR" sz="1700" b="1">
                <a:latin typeface="Tahoma" pitchFamily="34" charset="0"/>
                <a:sym typeface="Symbol" pitchFamily="18" charset="2"/>
              </a:rPr>
              <a:t>	</a:t>
            </a:r>
            <a:r>
              <a:rPr lang="tr-TR" sz="1700" b="1">
                <a:latin typeface="Tahoma" pitchFamily="34" charset="0"/>
              </a:rPr>
              <a:t>Bitkiler kendilerini bazı iç ve dış etkilere karşı (su kaybı ve darbeler) korumak için oluşturduğu dokuya </a:t>
            </a:r>
            <a:r>
              <a:rPr lang="tr-TR" sz="1700" b="1" u="sng">
                <a:latin typeface="Tahoma" pitchFamily="34" charset="0"/>
              </a:rPr>
              <a:t>koruyucu doku </a:t>
            </a:r>
            <a:r>
              <a:rPr lang="tr-TR" sz="1700" b="1">
                <a:latin typeface="Tahoma" pitchFamily="34" charset="0"/>
              </a:rPr>
              <a:t>denir. Koruyucu dokular Epidermis ve Periderm olmak üzere ikiye ayrılır.</a:t>
            </a:r>
          </a:p>
        </p:txBody>
      </p:sp>
      <p:sp>
        <p:nvSpPr>
          <p:cNvPr id="12296" name="AutoShape 8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4925" y="49213"/>
            <a:ext cx="4570413" cy="457200"/>
          </a:xfrm>
          <a:prstGeom prst="actionButtonBlank">
            <a:avLst/>
          </a:prstGeom>
          <a:solidFill>
            <a:srgbClr val="3333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/>
            <a:r>
              <a:rPr lang="tr-TR" sz="1700" b="1">
                <a:solidFill>
                  <a:schemeClr val="bg1"/>
                </a:solidFill>
                <a:latin typeface="FormalScrp421 BT" pitchFamily="66" charset="0"/>
                <a:cs typeface="Arial" charset="0"/>
              </a:rPr>
              <a:t>II- Koruyucu Doku</a:t>
            </a:r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111125" y="1982788"/>
            <a:ext cx="8897938" cy="447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tabLst>
                <a:tab pos="457200" algn="l"/>
              </a:tabLst>
            </a:pPr>
            <a:r>
              <a:rPr lang="tr-TR" sz="1700" b="1">
                <a:latin typeface="Tahoma" pitchFamily="34" charset="0"/>
                <a:sym typeface="Symbol" pitchFamily="18" charset="2"/>
              </a:rPr>
              <a:t>	</a:t>
            </a:r>
            <a:r>
              <a:rPr lang="tr-TR" sz="1700" b="1">
                <a:latin typeface="Tahoma" pitchFamily="34" charset="0"/>
              </a:rPr>
              <a:t>Otsu bitkilerle</a:t>
            </a:r>
            <a:r>
              <a:rPr lang="tr-TR" sz="1700" b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</a:t>
            </a:r>
            <a:r>
              <a:rPr lang="tr-TR" sz="1700" b="1">
                <a:latin typeface="Tahoma" pitchFamily="34" charset="0"/>
              </a:rPr>
              <a:t>odunsu bitkilerin kök, gövde, genç dal ve yaprakların üzerini örter. </a:t>
            </a:r>
          </a:p>
          <a:p>
            <a:pPr>
              <a:spcBef>
                <a:spcPct val="20000"/>
              </a:spcBef>
              <a:tabLst>
                <a:tab pos="457200" algn="l"/>
              </a:tabLst>
            </a:pPr>
            <a:r>
              <a:rPr lang="tr-TR" sz="1700" b="1">
                <a:latin typeface="Tahoma" pitchFamily="34" charset="0"/>
                <a:sym typeface="Symbol" pitchFamily="18" charset="2"/>
              </a:rPr>
              <a:t>	</a:t>
            </a:r>
            <a:r>
              <a:rPr lang="tr-TR" sz="1700" b="1">
                <a:latin typeface="Tahoma" pitchFamily="34" charset="0"/>
              </a:rPr>
              <a:t>Genellikle tek sıralı dokudur.</a:t>
            </a:r>
          </a:p>
          <a:p>
            <a:pPr>
              <a:spcBef>
                <a:spcPct val="20000"/>
              </a:spcBef>
              <a:tabLst>
                <a:tab pos="457200" algn="l"/>
              </a:tabLst>
            </a:pPr>
            <a:r>
              <a:rPr lang="tr-TR" sz="1700" b="1">
                <a:latin typeface="Tahoma" pitchFamily="34" charset="0"/>
                <a:sym typeface="Symbol" pitchFamily="18" charset="2"/>
              </a:rPr>
              <a:t>	</a:t>
            </a:r>
            <a:r>
              <a:rPr lang="tr-TR" sz="1700" b="1">
                <a:latin typeface="Tahoma" pitchFamily="34" charset="0"/>
              </a:rPr>
              <a:t>Epidermis hücreleri büyük kofula, az sitoplazmaya sahiptir. </a:t>
            </a:r>
          </a:p>
          <a:p>
            <a:pPr>
              <a:spcBef>
                <a:spcPct val="20000"/>
              </a:spcBef>
              <a:tabLst>
                <a:tab pos="457200" algn="l"/>
              </a:tabLst>
            </a:pPr>
            <a:r>
              <a:rPr lang="tr-TR" sz="1700" b="1">
                <a:latin typeface="Tahoma" pitchFamily="34" charset="0"/>
                <a:sym typeface="Symbol" pitchFamily="18" charset="2"/>
              </a:rPr>
              <a:t>	</a:t>
            </a:r>
            <a:r>
              <a:rPr lang="tr-TR" sz="1700" b="1">
                <a:latin typeface="Tahoma" pitchFamily="34" charset="0"/>
              </a:rPr>
              <a:t>Kutikula ışığa karşı geçirgendir fakat suya karşı geçirgen değildir. Kutikula, iklim şartlarına bağlı olarak kalınlık yönüyle değişkenlik gösterir. </a:t>
            </a:r>
          </a:p>
          <a:p>
            <a:pPr>
              <a:spcBef>
                <a:spcPct val="20000"/>
              </a:spcBef>
              <a:tabLst>
                <a:tab pos="457200" algn="l"/>
              </a:tabLst>
            </a:pPr>
            <a:r>
              <a:rPr lang="tr-TR" sz="1700" b="1">
                <a:latin typeface="Tahoma" pitchFamily="34" charset="0"/>
                <a:sym typeface="Symbol" pitchFamily="18" charset="2"/>
              </a:rPr>
              <a:t>	</a:t>
            </a:r>
            <a:r>
              <a:rPr lang="tr-TR" sz="1700" b="1">
                <a:latin typeface="Tahoma" pitchFamily="34" charset="0"/>
              </a:rPr>
              <a:t>Epidermis hücreleri farklılaşarak stoma, hidatod, tüy ve salgı hücrelerini oluşturur. </a:t>
            </a:r>
          </a:p>
          <a:p>
            <a:pPr>
              <a:spcBef>
                <a:spcPct val="20000"/>
              </a:spcBef>
              <a:tabLst>
                <a:tab pos="457200" algn="l"/>
              </a:tabLst>
            </a:pPr>
            <a:r>
              <a:rPr lang="tr-TR" sz="1700" b="1">
                <a:latin typeface="Tahoma" pitchFamily="34" charset="0"/>
                <a:sym typeface="Symbol" pitchFamily="18" charset="2"/>
              </a:rPr>
              <a:t>	</a:t>
            </a:r>
            <a:r>
              <a:rPr lang="tr-TR" sz="1700" b="1">
                <a:latin typeface="Tahoma" pitchFamily="34" charset="0"/>
              </a:rPr>
              <a:t>Tüy hücreleri; su alma, tutunma, savunma ve salgılama gibi görevler yapar.</a:t>
            </a:r>
          </a:p>
          <a:p>
            <a:pPr>
              <a:spcBef>
                <a:spcPct val="20000"/>
              </a:spcBef>
              <a:tabLst>
                <a:tab pos="457200" algn="l"/>
              </a:tabLst>
            </a:pPr>
            <a:r>
              <a:rPr lang="tr-TR" sz="1700" b="1">
                <a:latin typeface="Tahoma" pitchFamily="34" charset="0"/>
                <a:sym typeface="Symbol" pitchFamily="18" charset="2"/>
              </a:rPr>
              <a:t>	</a:t>
            </a:r>
            <a:r>
              <a:rPr lang="tr-TR" sz="1700" b="1">
                <a:latin typeface="Tahoma" pitchFamily="34" charset="0"/>
              </a:rPr>
              <a:t>Stomalar ise gaz alış verişi ve terlemede etkilidir. </a:t>
            </a:r>
          </a:p>
          <a:p>
            <a:pPr>
              <a:spcBef>
                <a:spcPct val="20000"/>
              </a:spcBef>
              <a:tabLst>
                <a:tab pos="457200" algn="l"/>
              </a:tabLst>
            </a:pPr>
            <a:r>
              <a:rPr lang="tr-TR" sz="1700" b="1">
                <a:latin typeface="Tahoma" pitchFamily="34" charset="0"/>
                <a:sym typeface="Symbol" pitchFamily="18" charset="2"/>
              </a:rPr>
              <a:t>	Epidermis hücrelerinde kloroplast bulunmadığı halde, epidermis hücrelerinden meydana gelen stomalarda bol kloroplast vardır.</a:t>
            </a:r>
            <a:endParaRPr lang="tr-TR" sz="1700" b="1">
              <a:latin typeface="Tahoma" pitchFamily="34" charset="0"/>
            </a:endParaRPr>
          </a:p>
          <a:p>
            <a:pPr>
              <a:spcBef>
                <a:spcPct val="20000"/>
              </a:spcBef>
              <a:tabLst>
                <a:tab pos="457200" algn="l"/>
              </a:tabLst>
            </a:pPr>
            <a:r>
              <a:rPr lang="tr-TR" sz="1700" b="1">
                <a:latin typeface="Tahoma" pitchFamily="34" charset="0"/>
                <a:sym typeface="Symbol" pitchFamily="18" charset="2"/>
              </a:rPr>
              <a:t>	</a:t>
            </a:r>
            <a:r>
              <a:rPr lang="tr-TR" sz="1700" b="1">
                <a:latin typeface="Tahoma" pitchFamily="34" charset="0"/>
              </a:rPr>
              <a:t>Kara bitkilerinde stomalar, yaprağın alt yüzeyinde, su bitkilerinde ise üst yüzeyinde daha fazla bulunur.</a:t>
            </a:r>
          </a:p>
        </p:txBody>
      </p:sp>
      <p:sp>
        <p:nvSpPr>
          <p:cNvPr id="12298" name="AutoShape 10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06363" y="1550988"/>
            <a:ext cx="3656012" cy="365125"/>
          </a:xfrm>
          <a:prstGeom prst="actionButtonBlank">
            <a:avLst/>
          </a:prstGeom>
          <a:solidFill>
            <a:srgbClr val="8080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/>
            <a:r>
              <a:rPr lang="tr-TR" sz="1700" b="1">
                <a:solidFill>
                  <a:schemeClr val="bg1"/>
                </a:solidFill>
                <a:latin typeface="FormalScrp421 BT" pitchFamily="66" charset="0"/>
                <a:cs typeface="Arial" charset="0"/>
              </a:rPr>
              <a:t>A- Epidermis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20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6" grpId="0" animBg="1"/>
      <p:bldP spid="1229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111125" y="547688"/>
            <a:ext cx="8897938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tabLst>
                <a:tab pos="457200" algn="l"/>
              </a:tabLst>
            </a:pPr>
            <a:r>
              <a:rPr lang="tr-TR" sz="1700" b="1">
                <a:latin typeface="Tahoma" pitchFamily="34" charset="0"/>
                <a:sym typeface="Symbol" pitchFamily="18" charset="2"/>
              </a:rPr>
              <a:t>	</a:t>
            </a:r>
            <a:r>
              <a:rPr lang="tr-TR" sz="1700" b="1">
                <a:latin typeface="Tahoma" pitchFamily="34" charset="0"/>
              </a:rPr>
              <a:t>Her bitkinin epidermisinde az ya da çok tüy bulunur.</a:t>
            </a:r>
          </a:p>
          <a:p>
            <a:pPr>
              <a:spcBef>
                <a:spcPct val="20000"/>
              </a:spcBef>
              <a:tabLst>
                <a:tab pos="457200" algn="l"/>
              </a:tabLst>
            </a:pPr>
            <a:endParaRPr lang="tr-TR" sz="1700" b="1">
              <a:latin typeface="Tahoma" pitchFamily="34" charset="0"/>
              <a:sym typeface="Symbol" pitchFamily="18" charset="2"/>
            </a:endParaRPr>
          </a:p>
          <a:p>
            <a:pPr>
              <a:spcBef>
                <a:spcPct val="20000"/>
              </a:spcBef>
              <a:tabLst>
                <a:tab pos="457200" algn="l"/>
              </a:tabLst>
            </a:pPr>
            <a:r>
              <a:rPr lang="tr-TR" sz="1700" b="1">
                <a:latin typeface="Tahoma" pitchFamily="34" charset="0"/>
                <a:sym typeface="Symbol" pitchFamily="18" charset="2"/>
              </a:rPr>
              <a:t>	</a:t>
            </a:r>
            <a:r>
              <a:rPr lang="tr-TR" sz="1700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sym typeface="Symbol" pitchFamily="18" charset="2"/>
              </a:rPr>
              <a:t>Tüylerin Görevleri</a:t>
            </a:r>
          </a:p>
          <a:p>
            <a:pPr>
              <a:spcBef>
                <a:spcPct val="20000"/>
              </a:spcBef>
              <a:tabLst>
                <a:tab pos="457200" algn="l"/>
              </a:tabLst>
            </a:pPr>
            <a:endParaRPr lang="tr-TR" sz="1000" b="1" u="sng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sym typeface="Symbol" pitchFamily="18" charset="2"/>
            </a:endParaRPr>
          </a:p>
          <a:p>
            <a:pPr>
              <a:spcBef>
                <a:spcPct val="20000"/>
              </a:spcBef>
              <a:tabLst>
                <a:tab pos="457200" algn="l"/>
              </a:tabLst>
            </a:pPr>
            <a:r>
              <a:rPr lang="tr-TR" sz="1700" b="1">
                <a:latin typeface="Tahoma" pitchFamily="34" charset="0"/>
                <a:sym typeface="Symbol" pitchFamily="18" charset="2"/>
              </a:rPr>
              <a:t>	a-	Epidermisin koruyucu görevini desteklemek.</a:t>
            </a:r>
          </a:p>
          <a:p>
            <a:pPr>
              <a:spcBef>
                <a:spcPct val="20000"/>
              </a:spcBef>
              <a:tabLst>
                <a:tab pos="457200" algn="l"/>
              </a:tabLst>
            </a:pPr>
            <a:r>
              <a:rPr lang="tr-TR" sz="1700" b="1">
                <a:latin typeface="Tahoma" pitchFamily="34" charset="0"/>
                <a:sym typeface="Symbol" pitchFamily="18" charset="2"/>
              </a:rPr>
              <a:t>	b-	Terlemeyi azaltmak ve direkt gelen ışığı kırmak.</a:t>
            </a:r>
          </a:p>
          <a:p>
            <a:pPr>
              <a:spcBef>
                <a:spcPct val="20000"/>
              </a:spcBef>
              <a:tabLst>
                <a:tab pos="457200" algn="l"/>
              </a:tabLst>
            </a:pPr>
            <a:r>
              <a:rPr lang="tr-TR" sz="1700" b="1">
                <a:latin typeface="Tahoma" pitchFamily="34" charset="0"/>
                <a:sym typeface="Symbol" pitchFamily="18" charset="2"/>
              </a:rPr>
              <a:t>	c-	Kökte bulunan emici tüylerle topraktan su ve suda erimiş madensel 	tuzları emmek.</a:t>
            </a:r>
          </a:p>
          <a:p>
            <a:pPr>
              <a:spcBef>
                <a:spcPct val="20000"/>
              </a:spcBef>
              <a:tabLst>
                <a:tab pos="457200" algn="l"/>
              </a:tabLst>
            </a:pPr>
            <a:r>
              <a:rPr lang="tr-TR" sz="1700" b="1">
                <a:latin typeface="Tahoma" pitchFamily="34" charset="0"/>
                <a:sym typeface="Symbol" pitchFamily="18" charset="2"/>
              </a:rPr>
              <a:t>	d-	Bazı bitkilerin tüyleri salgı salar.	 	 </a:t>
            </a:r>
          </a:p>
        </p:txBody>
      </p:sp>
      <p:sp>
        <p:nvSpPr>
          <p:cNvPr id="37893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06363" y="44450"/>
            <a:ext cx="2809875" cy="365125"/>
          </a:xfrm>
          <a:prstGeom prst="actionButtonBlank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/>
            <a:r>
              <a:rPr lang="tr-TR" sz="1700" b="1">
                <a:solidFill>
                  <a:schemeClr val="bg1"/>
                </a:solidFill>
                <a:latin typeface="FormalScrp421 BT" pitchFamily="66" charset="0"/>
                <a:cs typeface="Arial" charset="0"/>
              </a:rPr>
              <a:t>1- Tüy</a:t>
            </a:r>
          </a:p>
        </p:txBody>
      </p:sp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123825" y="3938588"/>
            <a:ext cx="5095875" cy="237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tabLst>
                <a:tab pos="457200" algn="l"/>
              </a:tabLst>
            </a:pPr>
            <a:r>
              <a:rPr lang="tr-TR" sz="1700" b="1">
                <a:latin typeface="Tahoma" pitchFamily="34" charset="0"/>
                <a:sym typeface="Symbol" pitchFamily="18" charset="2"/>
              </a:rPr>
              <a:t>	</a:t>
            </a:r>
            <a:r>
              <a:rPr lang="tr-TR" sz="1700" b="1">
                <a:latin typeface="Tahoma" pitchFamily="34" charset="0"/>
              </a:rPr>
              <a:t>Bitkilerde hayatın devamı için;</a:t>
            </a:r>
          </a:p>
          <a:p>
            <a:pPr>
              <a:spcBef>
                <a:spcPct val="20000"/>
              </a:spcBef>
              <a:tabLst>
                <a:tab pos="457200" algn="l"/>
              </a:tabLst>
            </a:pPr>
            <a:r>
              <a:rPr lang="tr-TR" sz="1700" b="1">
                <a:latin typeface="Tahoma" pitchFamily="34" charset="0"/>
              </a:rPr>
              <a:t>	</a:t>
            </a:r>
            <a:r>
              <a:rPr lang="tr-TR" sz="1700" b="1">
                <a:latin typeface="Tahoma" pitchFamily="34" charset="0"/>
                <a:sym typeface="Symbol" pitchFamily="18" charset="2"/>
              </a:rPr>
              <a:t>	Terleme (Transprasyon),</a:t>
            </a:r>
          </a:p>
          <a:p>
            <a:pPr>
              <a:spcBef>
                <a:spcPct val="20000"/>
              </a:spcBef>
              <a:tabLst>
                <a:tab pos="457200" algn="l"/>
              </a:tabLst>
            </a:pPr>
            <a:r>
              <a:rPr lang="tr-TR" sz="1700" b="1">
                <a:latin typeface="Tahoma" pitchFamily="34" charset="0"/>
                <a:sym typeface="Symbol" pitchFamily="18" charset="2"/>
              </a:rPr>
              <a:t>		Özümleme (Fotosentez),</a:t>
            </a:r>
          </a:p>
          <a:p>
            <a:pPr>
              <a:spcBef>
                <a:spcPct val="20000"/>
              </a:spcBef>
              <a:tabLst>
                <a:tab pos="457200" algn="l"/>
              </a:tabLst>
            </a:pPr>
            <a:r>
              <a:rPr lang="tr-TR" sz="1700" b="1">
                <a:latin typeface="Tahoma" pitchFamily="34" charset="0"/>
                <a:sym typeface="Symbol" pitchFamily="18" charset="2"/>
              </a:rPr>
              <a:t>		Solunum (Respirasyon),</a:t>
            </a:r>
          </a:p>
          <a:p>
            <a:pPr>
              <a:spcBef>
                <a:spcPct val="20000"/>
              </a:spcBef>
              <a:tabLst>
                <a:tab pos="457200" algn="l"/>
              </a:tabLst>
            </a:pPr>
            <a:r>
              <a:rPr lang="tr-TR" sz="1700" b="1">
                <a:latin typeface="Tahoma" pitchFamily="34" charset="0"/>
                <a:sym typeface="Symbol" pitchFamily="18" charset="2"/>
              </a:rPr>
              <a:t>	yapılmalıdır. Ancak bitkilerde epidermisin </a:t>
            </a:r>
          </a:p>
          <a:p>
            <a:pPr>
              <a:spcBef>
                <a:spcPct val="20000"/>
              </a:spcBef>
              <a:tabLst>
                <a:tab pos="457200" algn="l"/>
              </a:tabLst>
            </a:pPr>
            <a:r>
              <a:rPr lang="tr-TR" sz="1700" b="1">
                <a:latin typeface="Tahoma" pitchFamily="34" charset="0"/>
                <a:sym typeface="Symbol" pitchFamily="18" charset="2"/>
              </a:rPr>
              <a:t>	yüzeyi, kutikula ile kaplı olduğu için, </a:t>
            </a:r>
          </a:p>
          <a:p>
            <a:pPr>
              <a:spcBef>
                <a:spcPct val="20000"/>
              </a:spcBef>
              <a:tabLst>
                <a:tab pos="457200" algn="l"/>
              </a:tabLst>
            </a:pPr>
            <a:r>
              <a:rPr lang="tr-TR" sz="1700" b="1">
                <a:latin typeface="Tahoma" pitchFamily="34" charset="0"/>
                <a:sym typeface="Symbol" pitchFamily="18" charset="2"/>
              </a:rPr>
              <a:t>	bu faaliyetler stomalar tarafından yapılır.  </a:t>
            </a:r>
          </a:p>
        </p:txBody>
      </p:sp>
      <p:sp>
        <p:nvSpPr>
          <p:cNvPr id="37895" name="AutoShape 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19063" y="3500438"/>
            <a:ext cx="2809875" cy="365125"/>
          </a:xfrm>
          <a:prstGeom prst="actionButtonBlank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/>
            <a:r>
              <a:rPr lang="tr-TR" sz="1700" b="1">
                <a:solidFill>
                  <a:schemeClr val="bg1"/>
                </a:solidFill>
                <a:latin typeface="FormalScrp421 BT" pitchFamily="66" charset="0"/>
                <a:cs typeface="Arial" charset="0"/>
              </a:rPr>
              <a:t>2- Stoma (Gözenek)</a:t>
            </a:r>
          </a:p>
        </p:txBody>
      </p:sp>
      <p:pic>
        <p:nvPicPr>
          <p:cNvPr id="37898" name="Picture 10" descr="next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32813" y="6359525"/>
            <a:ext cx="603250" cy="454025"/>
          </a:xfrm>
          <a:prstGeom prst="rect">
            <a:avLst/>
          </a:prstGeom>
          <a:noFill/>
        </p:spPr>
      </p:pic>
      <p:pic>
        <p:nvPicPr>
          <p:cNvPr id="37899" name="Picture 11" descr="next">
            <a:hlinkClick r:id="" action="ppaction://hlinkshowjump?jump=previousslide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34925" y="6351588"/>
            <a:ext cx="603250" cy="454025"/>
          </a:xfrm>
          <a:prstGeom prst="rect">
            <a:avLst/>
          </a:prstGeom>
          <a:noFill/>
        </p:spPr>
      </p:pic>
      <p:pic>
        <p:nvPicPr>
          <p:cNvPr id="37900" name="Picture 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8263" y="3686175"/>
            <a:ext cx="3995737" cy="2622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20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79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79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7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3" grpId="0" animBg="1"/>
      <p:bldP spid="3789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next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32813" y="6359525"/>
            <a:ext cx="603250" cy="454025"/>
          </a:xfrm>
          <a:prstGeom prst="rect">
            <a:avLst/>
          </a:prstGeom>
          <a:noFill/>
        </p:spPr>
      </p:pic>
      <p:pic>
        <p:nvPicPr>
          <p:cNvPr id="13317" name="Picture 5" descr="next">
            <a:hlinkClick r:id="" action="ppaction://hlinkshowjump?jump=previousslide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34925" y="6351588"/>
            <a:ext cx="603250" cy="454025"/>
          </a:xfrm>
          <a:prstGeom prst="rect">
            <a:avLst/>
          </a:prstGeom>
          <a:noFill/>
        </p:spPr>
      </p:pic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119063" y="2133600"/>
            <a:ext cx="8897937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tabLst>
                <a:tab pos="457200" algn="l"/>
              </a:tabLst>
            </a:pPr>
            <a:r>
              <a:rPr lang="tr-TR" sz="1700" b="1">
                <a:latin typeface="Tahoma" pitchFamily="34" charset="0"/>
                <a:sym typeface="Symbol" pitchFamily="18" charset="2"/>
              </a:rPr>
              <a:t>	</a:t>
            </a:r>
            <a:r>
              <a:rPr lang="tr-TR" sz="1700" b="1">
                <a:latin typeface="Tahoma" pitchFamily="34" charset="0"/>
              </a:rPr>
              <a:t>Çok yıllık bitkilerin kök ve gövdelerinde bulunur.</a:t>
            </a:r>
          </a:p>
          <a:p>
            <a:pPr>
              <a:spcBef>
                <a:spcPct val="20000"/>
              </a:spcBef>
              <a:tabLst>
                <a:tab pos="457200" algn="l"/>
              </a:tabLst>
            </a:pPr>
            <a:r>
              <a:rPr lang="tr-TR" sz="1700" b="1">
                <a:latin typeface="Tahoma" pitchFamily="34" charset="0"/>
                <a:sym typeface="Symbol" pitchFamily="18" charset="2"/>
              </a:rPr>
              <a:t>	</a:t>
            </a:r>
            <a:r>
              <a:rPr lang="tr-TR" sz="1700" b="1">
                <a:latin typeface="Tahoma" pitchFamily="34" charset="0"/>
              </a:rPr>
              <a:t>Epidermisin iç ve dış etkilerle parçalanmasıyla oluşur. </a:t>
            </a:r>
          </a:p>
          <a:p>
            <a:pPr>
              <a:spcBef>
                <a:spcPct val="20000"/>
              </a:spcBef>
              <a:tabLst>
                <a:tab pos="457200" algn="l"/>
              </a:tabLst>
            </a:pPr>
            <a:r>
              <a:rPr lang="tr-TR" sz="1700" b="1">
                <a:latin typeface="Tahoma" pitchFamily="34" charset="0"/>
                <a:sym typeface="Symbol" pitchFamily="18" charset="2"/>
              </a:rPr>
              <a:t>	</a:t>
            </a:r>
            <a:r>
              <a:rPr lang="tr-TR" sz="1700" b="1">
                <a:latin typeface="Tahoma" pitchFamily="34" charset="0"/>
              </a:rPr>
              <a:t>Yaşlı bitkilerde epidermisin yerini periderm alırken, stomaların yerini lentisel’ler (kovucuk) alır.</a:t>
            </a:r>
          </a:p>
          <a:p>
            <a:pPr>
              <a:spcBef>
                <a:spcPct val="20000"/>
              </a:spcBef>
              <a:tabLst>
                <a:tab pos="457200" algn="l"/>
              </a:tabLst>
            </a:pPr>
            <a:r>
              <a:rPr lang="tr-TR" sz="1700" b="1">
                <a:latin typeface="Tahoma" pitchFamily="34" charset="0"/>
                <a:sym typeface="Symbol" pitchFamily="18" charset="2"/>
              </a:rPr>
              <a:t>	K</a:t>
            </a:r>
            <a:r>
              <a:rPr lang="tr-TR" sz="1700" b="1">
                <a:latin typeface="Tahoma" pitchFamily="34" charset="0"/>
              </a:rPr>
              <a:t>ovucuklar, gövde üzerinde ince yarıklar ya da kabarcıklar şeklinde bulunurlar.</a:t>
            </a:r>
          </a:p>
        </p:txBody>
      </p:sp>
      <p:sp>
        <p:nvSpPr>
          <p:cNvPr id="13319" name="AutoShape 7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06363" y="1701800"/>
            <a:ext cx="3656012" cy="365125"/>
          </a:xfrm>
          <a:prstGeom prst="actionButtonBlank">
            <a:avLst/>
          </a:prstGeom>
          <a:solidFill>
            <a:srgbClr val="8080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/>
            <a:r>
              <a:rPr lang="tr-TR" sz="1700" b="1">
                <a:solidFill>
                  <a:schemeClr val="bg1"/>
                </a:solidFill>
                <a:latin typeface="FormalScrp421 BT" pitchFamily="66" charset="0"/>
                <a:cs typeface="Arial" charset="0"/>
              </a:rPr>
              <a:t>B- Mantar Doku (Periderm)</a:t>
            </a:r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107950" y="431800"/>
            <a:ext cx="8897938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Font typeface="Symbol" pitchFamily="18" charset="2"/>
              <a:buChar char="¨"/>
              <a:tabLst>
                <a:tab pos="457200" algn="l"/>
              </a:tabLst>
            </a:pPr>
            <a:r>
              <a:rPr lang="tr-TR" sz="1700" b="1">
                <a:latin typeface="Tahoma" pitchFamily="34" charset="0"/>
              </a:rPr>
              <a:t>Ksilem borularıyla bağlantılı, açılıp kapanamayan, yaprak kenarlarında bulunan ve damlama (Gutasyon) ile dışarıya suyun atılmasını sağlayan yapılardır.   </a:t>
            </a:r>
            <a:endParaRPr lang="tr-TR" sz="1700" b="1">
              <a:latin typeface="Tahoma" pitchFamily="34" charset="0"/>
              <a:sym typeface="Symbol" pitchFamily="18" charset="2"/>
            </a:endParaRPr>
          </a:p>
        </p:txBody>
      </p:sp>
      <p:sp>
        <p:nvSpPr>
          <p:cNvPr id="13321" name="AutoShape 9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19063" y="71438"/>
            <a:ext cx="3013075" cy="365125"/>
          </a:xfrm>
          <a:prstGeom prst="actionButtonBlank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/>
            <a:r>
              <a:rPr lang="tr-TR" sz="1700" b="1">
                <a:solidFill>
                  <a:schemeClr val="bg1"/>
                </a:solidFill>
                <a:latin typeface="FormalScrp421 BT" pitchFamily="66" charset="0"/>
                <a:cs typeface="Arial" charset="0"/>
              </a:rPr>
              <a:t>3- Hidatod (Su Savakları)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20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9" grpId="0" animBg="1"/>
      <p:bldP spid="133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next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32813" y="6359525"/>
            <a:ext cx="603250" cy="454025"/>
          </a:xfrm>
          <a:prstGeom prst="rect">
            <a:avLst/>
          </a:prstGeom>
          <a:noFill/>
        </p:spPr>
      </p:pic>
      <p:pic>
        <p:nvPicPr>
          <p:cNvPr id="14341" name="Picture 5" descr="next">
            <a:hlinkClick r:id="" action="ppaction://hlinkshowjump?jump=previousslide"/>
          </p:cNvPr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34925" y="6351588"/>
            <a:ext cx="603250" cy="454025"/>
          </a:xfrm>
          <a:prstGeom prst="rect">
            <a:avLst/>
          </a:prstGeom>
          <a:noFill/>
        </p:spPr>
      </p:pic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122238" y="620713"/>
            <a:ext cx="8897937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tabLst>
                <a:tab pos="457200" algn="l"/>
              </a:tabLst>
            </a:pPr>
            <a:r>
              <a:rPr lang="tr-TR" sz="1700" b="1">
                <a:latin typeface="Tahoma" pitchFamily="34" charset="0"/>
                <a:sym typeface="Symbol" pitchFamily="18" charset="2"/>
              </a:rPr>
              <a:t>	</a:t>
            </a:r>
            <a:r>
              <a:rPr lang="tr-TR" sz="1700" b="1">
                <a:latin typeface="Tahoma" pitchFamily="34" charset="0"/>
              </a:rPr>
              <a:t>Bitkilerin şeklini korur ve dış etkilere karşı dayanıklılık sağlar.</a:t>
            </a:r>
          </a:p>
          <a:p>
            <a:pPr>
              <a:spcBef>
                <a:spcPct val="20000"/>
              </a:spcBef>
              <a:tabLst>
                <a:tab pos="457200" algn="l"/>
              </a:tabLst>
            </a:pPr>
            <a:r>
              <a:rPr lang="tr-TR" sz="1700" b="1">
                <a:latin typeface="Tahoma" pitchFamily="34" charset="0"/>
                <a:sym typeface="Symbol" pitchFamily="18" charset="2"/>
              </a:rPr>
              <a:t>	</a:t>
            </a:r>
            <a:r>
              <a:rPr lang="tr-TR" sz="1700" b="1">
                <a:latin typeface="Tahoma" pitchFamily="34" charset="0"/>
              </a:rPr>
              <a:t>Otsu bitkiler ile büyümekte olan bitkilerin genç kısımlarında diklik ve sertlik destek dokuyla değil, selüloz çeperle birlikte turgor basıncı ile sağlanır. </a:t>
            </a:r>
          </a:p>
          <a:p>
            <a:pPr>
              <a:spcBef>
                <a:spcPct val="20000"/>
              </a:spcBef>
              <a:tabLst>
                <a:tab pos="457200" algn="l"/>
              </a:tabLst>
            </a:pPr>
            <a:r>
              <a:rPr lang="tr-TR" sz="1700" b="1">
                <a:latin typeface="Tahoma" pitchFamily="34" charset="0"/>
                <a:sym typeface="Symbol" pitchFamily="18" charset="2"/>
              </a:rPr>
              <a:t>	</a:t>
            </a:r>
            <a:r>
              <a:rPr lang="tr-TR" sz="1700" b="1">
                <a:latin typeface="Tahoma" pitchFamily="34" charset="0"/>
              </a:rPr>
              <a:t>Çok yıllık bitkilerde büyümenin tamamlandığı kısımlarda diklik ve sertlik, çeperleri fazla kalınlaşmış destek doku hücreleriyle sağlanır. </a:t>
            </a:r>
          </a:p>
          <a:p>
            <a:pPr>
              <a:spcBef>
                <a:spcPct val="20000"/>
              </a:spcBef>
              <a:buFont typeface="Symbol" pitchFamily="18" charset="2"/>
              <a:buNone/>
              <a:tabLst>
                <a:tab pos="457200" algn="l"/>
              </a:tabLst>
            </a:pPr>
            <a:r>
              <a:rPr lang="tr-TR" sz="1700" b="1">
                <a:latin typeface="Tahoma" pitchFamily="34" charset="0"/>
                <a:sym typeface="Symbol" pitchFamily="18" charset="2"/>
              </a:rPr>
              <a:t>	Ç</a:t>
            </a:r>
            <a:r>
              <a:rPr lang="tr-TR" sz="1700" b="1">
                <a:latin typeface="Tahoma" pitchFamily="34" charset="0"/>
              </a:rPr>
              <a:t>ok yıllık bitkilerde iletim demetleri de desteklik sağlar. </a:t>
            </a:r>
          </a:p>
        </p:txBody>
      </p:sp>
      <p:sp>
        <p:nvSpPr>
          <p:cNvPr id="14343" name="AutoShape 7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4925" y="49213"/>
            <a:ext cx="4570413" cy="457200"/>
          </a:xfrm>
          <a:prstGeom prst="actionButtonBlank">
            <a:avLst/>
          </a:prstGeom>
          <a:solidFill>
            <a:srgbClr val="3333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/>
            <a:r>
              <a:rPr lang="tr-TR" sz="1700" b="1">
                <a:solidFill>
                  <a:schemeClr val="bg1"/>
                </a:solidFill>
                <a:latin typeface="FormalScrp421 BT" pitchFamily="66" charset="0"/>
                <a:cs typeface="Arial" charset="0"/>
              </a:rPr>
              <a:t>III- Destek Doku</a:t>
            </a:r>
          </a:p>
        </p:txBody>
      </p:sp>
      <p:sp>
        <p:nvSpPr>
          <p:cNvPr id="14344" name="AutoShape 8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06363" y="2565400"/>
            <a:ext cx="3656012" cy="365125"/>
          </a:xfrm>
          <a:prstGeom prst="actionButtonBlank">
            <a:avLst/>
          </a:prstGeom>
          <a:solidFill>
            <a:srgbClr val="8080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/>
            <a:r>
              <a:rPr lang="tr-TR" sz="1700" b="1">
                <a:solidFill>
                  <a:schemeClr val="bg1"/>
                </a:solidFill>
                <a:latin typeface="FormalScrp421 BT" pitchFamily="66" charset="0"/>
                <a:cs typeface="Arial" charset="0"/>
              </a:rPr>
              <a:t>A- Kollenkima (Pek Doku)</a:t>
            </a:r>
          </a:p>
        </p:txBody>
      </p:sp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119063" y="2997200"/>
            <a:ext cx="8897937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tabLst>
                <a:tab pos="457200" algn="l"/>
              </a:tabLst>
            </a:pPr>
            <a:r>
              <a:rPr lang="tr-TR" sz="1700" b="1">
                <a:latin typeface="Tahoma" pitchFamily="34" charset="0"/>
                <a:sym typeface="Symbol" pitchFamily="18" charset="2"/>
              </a:rPr>
              <a:t>	</a:t>
            </a:r>
            <a:r>
              <a:rPr lang="tr-TR" sz="1700" b="1">
                <a:latin typeface="Tahoma" pitchFamily="34" charset="0"/>
              </a:rPr>
              <a:t>Hücreleri canlıdır.</a:t>
            </a:r>
          </a:p>
          <a:p>
            <a:pPr>
              <a:spcBef>
                <a:spcPct val="20000"/>
              </a:spcBef>
              <a:tabLst>
                <a:tab pos="457200" algn="l"/>
              </a:tabLst>
            </a:pPr>
            <a:r>
              <a:rPr lang="tr-TR" sz="1700" b="1">
                <a:latin typeface="Tahoma" pitchFamily="34" charset="0"/>
                <a:sym typeface="Symbol" pitchFamily="18" charset="2"/>
              </a:rPr>
              <a:t>	</a:t>
            </a:r>
            <a:r>
              <a:rPr lang="tr-TR" sz="1700" b="1">
                <a:latin typeface="Tahoma" pitchFamily="34" charset="0"/>
              </a:rPr>
              <a:t>Büyümekte olan genç bitkilerde, yapraklarda çiçeklerde ve meyve sapında bulunur.</a:t>
            </a:r>
          </a:p>
          <a:p>
            <a:pPr>
              <a:spcBef>
                <a:spcPct val="20000"/>
              </a:spcBef>
              <a:tabLst>
                <a:tab pos="457200" algn="l"/>
              </a:tabLst>
            </a:pPr>
            <a:r>
              <a:rPr lang="tr-TR" sz="1700" b="1">
                <a:latin typeface="Tahoma" pitchFamily="34" charset="0"/>
                <a:sym typeface="Symbol" pitchFamily="18" charset="2"/>
              </a:rPr>
              <a:t>	</a:t>
            </a:r>
            <a:r>
              <a:rPr lang="tr-TR" sz="1700" b="1">
                <a:latin typeface="Tahoma" pitchFamily="34" charset="0"/>
              </a:rPr>
              <a:t>Pek dokuda hücre çeperi kalınlaşmaları görülür.</a:t>
            </a:r>
          </a:p>
          <a:p>
            <a:pPr>
              <a:spcBef>
                <a:spcPct val="20000"/>
              </a:spcBef>
              <a:tabLst>
                <a:tab pos="457200" algn="l"/>
              </a:tabLst>
            </a:pPr>
            <a:r>
              <a:rPr lang="tr-TR" sz="1700" b="1">
                <a:latin typeface="Tahoma" pitchFamily="34" charset="0"/>
                <a:sym typeface="Symbol" pitchFamily="18" charset="2"/>
              </a:rPr>
              <a:t>	</a:t>
            </a:r>
            <a:r>
              <a:rPr lang="tr-TR" sz="1700" b="1">
                <a:latin typeface="Tahoma" pitchFamily="34" charset="0"/>
              </a:rPr>
              <a:t>Çeper kalınlaşması köşelerde olursa </a:t>
            </a:r>
            <a:r>
              <a:rPr lang="tr-TR" sz="1700" b="1" u="sng">
                <a:latin typeface="Tahoma" pitchFamily="34" charset="0"/>
              </a:rPr>
              <a:t>köşe kollenkiması</a:t>
            </a:r>
            <a:r>
              <a:rPr lang="tr-TR" sz="1700" b="1">
                <a:latin typeface="Tahoma" pitchFamily="34" charset="0"/>
              </a:rPr>
              <a:t>, birbirine bakan cephelerde olursa </a:t>
            </a:r>
            <a:r>
              <a:rPr lang="tr-TR" sz="1700" b="1" u="sng">
                <a:latin typeface="Tahoma" pitchFamily="34" charset="0"/>
              </a:rPr>
              <a:t>levha kollenkiması</a:t>
            </a:r>
            <a:r>
              <a:rPr lang="tr-TR" sz="1700" b="1">
                <a:latin typeface="Tahoma" pitchFamily="34" charset="0"/>
              </a:rPr>
              <a:t> adını alır.</a:t>
            </a:r>
          </a:p>
        </p:txBody>
      </p:sp>
      <p:pic>
        <p:nvPicPr>
          <p:cNvPr id="14348" name="Picture 12"/>
          <p:cNvPicPr>
            <a:picLocks noChangeAspect="1" noChangeArrowheads="1"/>
          </p:cNvPicPr>
          <p:nvPr/>
        </p:nvPicPr>
        <p:blipFill>
          <a:blip r:embed="rId4">
            <a:lum bright="-12000" contrast="12000"/>
          </a:blip>
          <a:srcRect/>
          <a:stretch>
            <a:fillRect/>
          </a:stretch>
        </p:blipFill>
        <p:spPr bwMode="auto">
          <a:xfrm>
            <a:off x="1330325" y="4849813"/>
            <a:ext cx="2881313" cy="19637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2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3" grpId="0" animBg="1"/>
      <p:bldP spid="1434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next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32813" y="6359525"/>
            <a:ext cx="603250" cy="454025"/>
          </a:xfrm>
          <a:prstGeom prst="rect">
            <a:avLst/>
          </a:prstGeom>
          <a:noFill/>
        </p:spPr>
      </p:pic>
      <p:pic>
        <p:nvPicPr>
          <p:cNvPr id="15365" name="Picture 5" descr="next">
            <a:hlinkClick r:id="" action="ppaction://hlinkshowjump?jump=previousslide"/>
          </p:cNvPr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34925" y="6351588"/>
            <a:ext cx="603250" cy="454025"/>
          </a:xfrm>
          <a:prstGeom prst="rect">
            <a:avLst/>
          </a:prstGeom>
          <a:noFill/>
        </p:spPr>
      </p:pic>
      <p:sp>
        <p:nvSpPr>
          <p:cNvPr id="15366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01600" y="60325"/>
            <a:ext cx="3656013" cy="365125"/>
          </a:xfrm>
          <a:prstGeom prst="actionButtonBlank">
            <a:avLst/>
          </a:prstGeom>
          <a:solidFill>
            <a:srgbClr val="8080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/>
            <a:r>
              <a:rPr lang="tr-TR" sz="1700" b="1">
                <a:solidFill>
                  <a:schemeClr val="bg1"/>
                </a:solidFill>
                <a:latin typeface="FormalScrp421 BT" pitchFamily="66" charset="0"/>
                <a:cs typeface="Arial" charset="0"/>
              </a:rPr>
              <a:t>B- Sklerankima (Sert Doku)</a:t>
            </a:r>
          </a:p>
        </p:txBody>
      </p:sp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119063" y="492125"/>
            <a:ext cx="8897937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tabLst>
                <a:tab pos="457200" algn="l"/>
              </a:tabLst>
            </a:pPr>
            <a:r>
              <a:rPr lang="tr-TR" sz="1700" b="1">
                <a:latin typeface="Tahoma" pitchFamily="34" charset="0"/>
                <a:sym typeface="Symbol" pitchFamily="18" charset="2"/>
              </a:rPr>
              <a:t>	</a:t>
            </a:r>
            <a:r>
              <a:rPr lang="tr-TR" sz="1700" b="1">
                <a:latin typeface="Tahoma" pitchFamily="34" charset="0"/>
              </a:rPr>
              <a:t>Hücreleri ölüdür. Çeperleri lignin ve selüloz birikmesiyle kalınlaşmış bir dokudur. </a:t>
            </a:r>
          </a:p>
          <a:p>
            <a:pPr>
              <a:spcBef>
                <a:spcPct val="20000"/>
              </a:spcBef>
              <a:tabLst>
                <a:tab pos="457200" algn="l"/>
              </a:tabLst>
            </a:pPr>
            <a:r>
              <a:rPr lang="tr-TR" sz="1700" b="1">
                <a:latin typeface="Tahoma" pitchFamily="34" charset="0"/>
                <a:sym typeface="Symbol" pitchFamily="18" charset="2"/>
              </a:rPr>
              <a:t>	</a:t>
            </a:r>
            <a:r>
              <a:rPr lang="tr-TR" sz="1700" b="1">
                <a:latin typeface="Tahoma" pitchFamily="34" charset="0"/>
              </a:rPr>
              <a:t>Sitoplazmaları ve çekirdekleri yoktur. </a:t>
            </a:r>
          </a:p>
          <a:p>
            <a:pPr>
              <a:spcBef>
                <a:spcPct val="20000"/>
              </a:spcBef>
              <a:tabLst>
                <a:tab pos="457200" algn="l"/>
              </a:tabLst>
            </a:pPr>
            <a:r>
              <a:rPr lang="tr-TR" sz="1700" b="1">
                <a:latin typeface="Tahoma" pitchFamily="34" charset="0"/>
                <a:sym typeface="Symbol" pitchFamily="18" charset="2"/>
              </a:rPr>
              <a:t>	</a:t>
            </a:r>
            <a:r>
              <a:rPr lang="tr-TR" sz="1700" b="1">
                <a:latin typeface="Tahoma" pitchFamily="34" charset="0"/>
              </a:rPr>
              <a:t>Sklerankima lifleri ve taş hücreleri olmak üzere 2 çeşit hücre ayırt edilebilir.</a:t>
            </a:r>
          </a:p>
          <a:p>
            <a:pPr>
              <a:spcBef>
                <a:spcPct val="20000"/>
              </a:spcBef>
              <a:tabLst>
                <a:tab pos="457200" algn="l"/>
              </a:tabLst>
            </a:pPr>
            <a:r>
              <a:rPr lang="tr-TR" sz="1700" b="1">
                <a:latin typeface="Tahoma" pitchFamily="34" charset="0"/>
                <a:sym typeface="Symbol" pitchFamily="18" charset="2"/>
              </a:rPr>
              <a:t>	</a:t>
            </a:r>
            <a:r>
              <a:rPr lang="tr-TR" sz="1700" b="1">
                <a:latin typeface="Tahoma" pitchFamily="34" charset="0"/>
              </a:rPr>
              <a:t>Sklerankima lifleri ince, uzun, çeperleri kalın ve uçları sivri hücrelerdir.</a:t>
            </a:r>
          </a:p>
          <a:p>
            <a:pPr>
              <a:spcBef>
                <a:spcPct val="20000"/>
              </a:spcBef>
              <a:tabLst>
                <a:tab pos="457200" algn="l"/>
              </a:tabLst>
            </a:pPr>
            <a:r>
              <a:rPr lang="tr-TR" sz="1700" b="1">
                <a:latin typeface="Tahoma" pitchFamily="34" charset="0"/>
                <a:sym typeface="Symbol" pitchFamily="18" charset="2"/>
              </a:rPr>
              <a:t>	</a:t>
            </a:r>
            <a:r>
              <a:rPr lang="tr-TR" sz="1700" b="1">
                <a:latin typeface="Tahoma" pitchFamily="34" charset="0"/>
              </a:rPr>
              <a:t>Sklerankima lifleri keten ve kenevir gibi bitkilerde, taş hücreleri ise ayva, armut gibi meyvelerin iç kısımlarında bulunur.</a:t>
            </a:r>
          </a:p>
        </p:txBody>
      </p:sp>
      <p:pic>
        <p:nvPicPr>
          <p:cNvPr id="15368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68538" y="2781300"/>
            <a:ext cx="4394200" cy="27352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next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32813" y="6359525"/>
            <a:ext cx="603250" cy="454025"/>
          </a:xfrm>
          <a:prstGeom prst="rect">
            <a:avLst/>
          </a:prstGeom>
          <a:noFill/>
        </p:spPr>
      </p:pic>
      <p:pic>
        <p:nvPicPr>
          <p:cNvPr id="16389" name="Picture 5" descr="next">
            <a:hlinkClick r:id="" action="ppaction://hlinkshowjump?jump=previousslide"/>
          </p:cNvPr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34925" y="6351588"/>
            <a:ext cx="603250" cy="454025"/>
          </a:xfrm>
          <a:prstGeom prst="rect">
            <a:avLst/>
          </a:prstGeom>
          <a:noFill/>
        </p:spPr>
      </p:pic>
      <p:sp>
        <p:nvSpPr>
          <p:cNvPr id="16390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4925" y="49213"/>
            <a:ext cx="4570413" cy="457200"/>
          </a:xfrm>
          <a:prstGeom prst="actionButtonBlank">
            <a:avLst/>
          </a:prstGeom>
          <a:solidFill>
            <a:srgbClr val="3333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/>
            <a:r>
              <a:rPr lang="tr-TR" sz="1700" b="1">
                <a:solidFill>
                  <a:schemeClr val="bg1"/>
                </a:solidFill>
                <a:latin typeface="FormalScrp421 BT" pitchFamily="66" charset="0"/>
                <a:cs typeface="Arial" charset="0"/>
              </a:rPr>
              <a:t>IV- İletim Dokusu</a:t>
            </a:r>
          </a:p>
        </p:txBody>
      </p:sp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119063" y="492125"/>
            <a:ext cx="8897937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tabLst>
                <a:tab pos="457200" algn="l"/>
              </a:tabLst>
            </a:pPr>
            <a:r>
              <a:rPr lang="tr-TR" sz="1700" b="1">
                <a:latin typeface="Tahoma" pitchFamily="34" charset="0"/>
                <a:sym typeface="Symbol" pitchFamily="18" charset="2"/>
              </a:rPr>
              <a:t>	</a:t>
            </a:r>
            <a:r>
              <a:rPr lang="tr-TR" sz="1700" b="1">
                <a:latin typeface="Tahoma" pitchFamily="34" charset="0"/>
              </a:rPr>
              <a:t>Eğrelti otları dahil karada yaşayan bitkilerde madde iletimi, iletim dokuyla sağlanır.</a:t>
            </a:r>
          </a:p>
          <a:p>
            <a:pPr>
              <a:spcBef>
                <a:spcPct val="20000"/>
              </a:spcBef>
              <a:tabLst>
                <a:tab pos="457200" algn="l"/>
              </a:tabLst>
            </a:pPr>
            <a:r>
              <a:rPr lang="tr-TR" sz="1700" b="1">
                <a:latin typeface="Tahoma" pitchFamily="34" charset="0"/>
                <a:sym typeface="Symbol" pitchFamily="18" charset="2"/>
              </a:rPr>
              <a:t>	</a:t>
            </a:r>
            <a:r>
              <a:rPr lang="tr-TR" sz="1700" b="1">
                <a:latin typeface="Tahoma" pitchFamily="34" charset="0"/>
              </a:rPr>
              <a:t>Kökten alınan su ve mineral maddeler yapraklara, yapraklarda sentezlenen fotosentez ürünleri de kök ve diğer kısımlara taşınır.</a:t>
            </a:r>
          </a:p>
        </p:txBody>
      </p:sp>
      <p:sp>
        <p:nvSpPr>
          <p:cNvPr id="16392" name="AutoShape 8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68288" y="1700213"/>
            <a:ext cx="3656012" cy="365125"/>
          </a:xfrm>
          <a:prstGeom prst="actionButtonBlank">
            <a:avLst/>
          </a:prstGeom>
          <a:solidFill>
            <a:srgbClr val="8080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/>
            <a:r>
              <a:rPr lang="tr-TR" sz="1700" b="1">
                <a:solidFill>
                  <a:schemeClr val="bg1"/>
                </a:solidFill>
                <a:latin typeface="FormalScrp421 BT" pitchFamily="66" charset="0"/>
                <a:cs typeface="Arial" charset="0"/>
              </a:rPr>
              <a:t>Fluem (Soymuk Borusu)</a:t>
            </a:r>
          </a:p>
        </p:txBody>
      </p:sp>
      <p:sp>
        <p:nvSpPr>
          <p:cNvPr id="16393" name="Rectangle 9"/>
          <p:cNvSpPr>
            <a:spLocks noChangeArrowheads="1"/>
          </p:cNvSpPr>
          <p:nvPr/>
        </p:nvSpPr>
        <p:spPr bwMode="auto">
          <a:xfrm>
            <a:off x="107950" y="2060575"/>
            <a:ext cx="8897938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tabLst>
                <a:tab pos="457200" algn="l"/>
              </a:tabLst>
            </a:pPr>
            <a:r>
              <a:rPr lang="tr-TR" sz="1700" b="1">
                <a:latin typeface="Tahoma" pitchFamily="34" charset="0"/>
                <a:sym typeface="Symbol" pitchFamily="18" charset="2"/>
              </a:rPr>
              <a:t>	</a:t>
            </a:r>
            <a:r>
              <a:rPr lang="tr-TR" sz="1700" b="1">
                <a:latin typeface="Tahoma" pitchFamily="34" charset="0"/>
              </a:rPr>
              <a:t>Kalburlu boru hücreleri, arkadaş hücreleri, fluem parankiması ve fluem sklerankiması hücrelerinden meydana gelir.</a:t>
            </a:r>
          </a:p>
          <a:p>
            <a:pPr>
              <a:spcBef>
                <a:spcPct val="20000"/>
              </a:spcBef>
              <a:tabLst>
                <a:tab pos="457200" algn="l"/>
              </a:tabLst>
            </a:pPr>
            <a:r>
              <a:rPr lang="tr-TR" sz="1700" b="1">
                <a:latin typeface="Tahoma" pitchFamily="34" charset="0"/>
                <a:sym typeface="Symbol" pitchFamily="18" charset="2"/>
              </a:rPr>
              <a:t>	</a:t>
            </a:r>
            <a:r>
              <a:rPr lang="tr-TR" sz="1700" b="1">
                <a:latin typeface="Tahoma" pitchFamily="34" charset="0"/>
              </a:rPr>
              <a:t>Hücreleri canlıdır.</a:t>
            </a:r>
          </a:p>
          <a:p>
            <a:pPr>
              <a:spcBef>
                <a:spcPct val="20000"/>
              </a:spcBef>
              <a:tabLst>
                <a:tab pos="457200" algn="l"/>
              </a:tabLst>
            </a:pPr>
            <a:r>
              <a:rPr lang="tr-TR" sz="1700" b="1">
                <a:latin typeface="Tahoma" pitchFamily="34" charset="0"/>
                <a:sym typeface="Symbol" pitchFamily="18" charset="2"/>
              </a:rPr>
              <a:t>	</a:t>
            </a:r>
            <a:r>
              <a:rPr lang="tr-TR" sz="1700" b="1">
                <a:latin typeface="Tahoma" pitchFamily="34" charset="0"/>
              </a:rPr>
              <a:t>Madde taşınması yavaş ve çift yönlüdür.</a:t>
            </a:r>
          </a:p>
          <a:p>
            <a:pPr>
              <a:spcBef>
                <a:spcPct val="20000"/>
              </a:spcBef>
              <a:tabLst>
                <a:tab pos="457200" algn="l"/>
              </a:tabLst>
            </a:pPr>
            <a:r>
              <a:rPr lang="tr-TR" sz="1700" b="1">
                <a:latin typeface="Tahoma" pitchFamily="34" charset="0"/>
                <a:sym typeface="Symbol" pitchFamily="18" charset="2"/>
              </a:rPr>
              <a:t>	</a:t>
            </a:r>
            <a:r>
              <a:rPr lang="tr-TR" sz="1700" b="1">
                <a:latin typeface="Tahoma" pitchFamily="34" charset="0"/>
              </a:rPr>
              <a:t>Yapraklarda sentezlenen fotosentez ürünleri kök ve diğer kısımlara, kökte sentezlenen amino asit gibi moleküllerde yaprak ve diğer kısımlara taşınır.</a:t>
            </a:r>
          </a:p>
          <a:p>
            <a:pPr>
              <a:spcBef>
                <a:spcPct val="20000"/>
              </a:spcBef>
              <a:tabLst>
                <a:tab pos="457200" algn="l"/>
              </a:tabLst>
            </a:pPr>
            <a:r>
              <a:rPr lang="tr-TR" sz="1700" b="1">
                <a:latin typeface="Tahoma" pitchFamily="34" charset="0"/>
                <a:sym typeface="Symbol" pitchFamily="18" charset="2"/>
              </a:rPr>
              <a:t>	</a:t>
            </a:r>
            <a:r>
              <a:rPr lang="tr-TR" sz="1700" b="1">
                <a:latin typeface="Tahoma" pitchFamily="34" charset="0"/>
              </a:rPr>
              <a:t>Bitkinin kabuk kısmında daha çok bulunur.</a:t>
            </a:r>
          </a:p>
        </p:txBody>
      </p:sp>
      <p:sp>
        <p:nvSpPr>
          <p:cNvPr id="16394" name="AutoShape 10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79400" y="4221163"/>
            <a:ext cx="3656013" cy="365125"/>
          </a:xfrm>
          <a:prstGeom prst="actionButtonBlank">
            <a:avLst/>
          </a:prstGeom>
          <a:solidFill>
            <a:srgbClr val="8080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/>
            <a:r>
              <a:rPr lang="tr-TR" sz="1700" b="1">
                <a:solidFill>
                  <a:schemeClr val="bg1"/>
                </a:solidFill>
                <a:latin typeface="FormalScrp421 BT" pitchFamily="66" charset="0"/>
                <a:cs typeface="Arial" charset="0"/>
              </a:rPr>
              <a:t>Ksilem (Odun Borusu)</a:t>
            </a:r>
          </a:p>
        </p:txBody>
      </p:sp>
      <p:sp>
        <p:nvSpPr>
          <p:cNvPr id="16395" name="Rectangle 11"/>
          <p:cNvSpPr>
            <a:spLocks noChangeArrowheads="1"/>
          </p:cNvSpPr>
          <p:nvPr/>
        </p:nvSpPr>
        <p:spPr bwMode="auto">
          <a:xfrm>
            <a:off x="119063" y="4581525"/>
            <a:ext cx="8897937" cy="179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tabLst>
                <a:tab pos="457200" algn="l"/>
              </a:tabLst>
            </a:pPr>
            <a:r>
              <a:rPr lang="tr-TR" sz="1700" b="1">
                <a:latin typeface="Tahoma" pitchFamily="34" charset="0"/>
                <a:sym typeface="Symbol" pitchFamily="18" charset="2"/>
              </a:rPr>
              <a:t>	</a:t>
            </a:r>
            <a:r>
              <a:rPr lang="tr-TR" sz="1700" b="1">
                <a:latin typeface="Tahoma" pitchFamily="34" charset="0"/>
              </a:rPr>
              <a:t>Trake, trakeit, ksilem parankiması, ksilem sklerankimasından oluşur.</a:t>
            </a:r>
            <a:endParaRPr lang="tr-TR" sz="1700" b="1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>
              <a:spcBef>
                <a:spcPct val="20000"/>
              </a:spcBef>
              <a:tabLst>
                <a:tab pos="457200" algn="l"/>
              </a:tabLst>
            </a:pPr>
            <a:r>
              <a:rPr lang="tr-TR" sz="1700" b="1">
                <a:latin typeface="Tahoma" pitchFamily="34" charset="0"/>
                <a:sym typeface="Symbol" pitchFamily="18" charset="2"/>
              </a:rPr>
              <a:t>	</a:t>
            </a:r>
            <a:r>
              <a:rPr lang="tr-TR" sz="1700" b="1">
                <a:latin typeface="Tahoma" pitchFamily="34" charset="0"/>
              </a:rPr>
              <a:t>Hücreleri ölüdür.</a:t>
            </a:r>
          </a:p>
          <a:p>
            <a:pPr>
              <a:spcBef>
                <a:spcPct val="20000"/>
              </a:spcBef>
              <a:tabLst>
                <a:tab pos="457200" algn="l"/>
              </a:tabLst>
            </a:pPr>
            <a:r>
              <a:rPr lang="tr-TR" sz="1700" b="1">
                <a:latin typeface="Tahoma" pitchFamily="34" charset="0"/>
                <a:sym typeface="Symbol" pitchFamily="18" charset="2"/>
              </a:rPr>
              <a:t>	</a:t>
            </a:r>
            <a:r>
              <a:rPr lang="tr-TR" sz="1700" b="1">
                <a:latin typeface="Tahoma" pitchFamily="34" charset="0"/>
              </a:rPr>
              <a:t>Madde taşınması tek yönlü olup hızlıdır.</a:t>
            </a:r>
          </a:p>
          <a:p>
            <a:pPr>
              <a:spcBef>
                <a:spcPct val="20000"/>
              </a:spcBef>
              <a:tabLst>
                <a:tab pos="457200" algn="l"/>
              </a:tabLst>
            </a:pPr>
            <a:r>
              <a:rPr lang="tr-TR" sz="1700" b="1">
                <a:latin typeface="Tahoma" pitchFamily="34" charset="0"/>
                <a:sym typeface="Symbol" pitchFamily="18" charset="2"/>
              </a:rPr>
              <a:t>	</a:t>
            </a:r>
            <a:r>
              <a:rPr lang="tr-TR" sz="1700" b="1">
                <a:latin typeface="Tahoma" pitchFamily="34" charset="0"/>
              </a:rPr>
              <a:t>Kökten alınan su ve suda çözünmüş madensel tuzlar yaprağa ve diğer kısımlara taşınır.</a:t>
            </a:r>
          </a:p>
          <a:p>
            <a:pPr>
              <a:spcBef>
                <a:spcPct val="20000"/>
              </a:spcBef>
              <a:tabLst>
                <a:tab pos="457200" algn="l"/>
              </a:tabLst>
            </a:pPr>
            <a:r>
              <a:rPr lang="tr-TR" sz="1700" b="1">
                <a:latin typeface="Tahoma" pitchFamily="34" charset="0"/>
                <a:sym typeface="Symbol" pitchFamily="18" charset="2"/>
              </a:rPr>
              <a:t>	</a:t>
            </a:r>
            <a:r>
              <a:rPr lang="tr-TR" sz="1700" b="1">
                <a:latin typeface="Tahoma" pitchFamily="34" charset="0"/>
              </a:rPr>
              <a:t>Bitkinin odun kısmını oluşturur.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2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20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0" grpId="0" animBg="1"/>
      <p:bldP spid="16392" grpId="0" animBg="1"/>
      <p:bldP spid="1639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5" name="Picture 7" descr="next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32813" y="6359525"/>
            <a:ext cx="603250" cy="454025"/>
          </a:xfrm>
          <a:prstGeom prst="rect">
            <a:avLst/>
          </a:prstGeom>
          <a:noFill/>
        </p:spPr>
      </p:pic>
      <p:pic>
        <p:nvPicPr>
          <p:cNvPr id="17416" name="Picture 8" descr="next">
            <a:hlinkClick r:id="" action="ppaction://hlinkshowjump?jump=previousslide"/>
          </p:cNvPr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34925" y="6351588"/>
            <a:ext cx="603250" cy="454025"/>
          </a:xfrm>
          <a:prstGeom prst="rect">
            <a:avLst/>
          </a:prstGeom>
          <a:noFill/>
        </p:spPr>
      </p:pic>
      <p:pic>
        <p:nvPicPr>
          <p:cNvPr id="17417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3" y="0"/>
            <a:ext cx="7921625" cy="6519863"/>
          </a:xfrm>
          <a:prstGeom prst="rect">
            <a:avLst/>
          </a:prstGeom>
          <a:noFill/>
        </p:spPr>
      </p:pic>
      <p:sp>
        <p:nvSpPr>
          <p:cNvPr id="17418" name="AutoShape 10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555875" y="6492875"/>
            <a:ext cx="3656013" cy="365125"/>
          </a:xfrm>
          <a:prstGeom prst="actionButtonBlank">
            <a:avLst/>
          </a:prstGeom>
          <a:solidFill>
            <a:srgbClr val="FF00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lang="tr-TR" sz="1700" b="1">
                <a:solidFill>
                  <a:schemeClr val="bg1"/>
                </a:solidFill>
                <a:latin typeface="FormalScrp421 BT" pitchFamily="66" charset="0"/>
                <a:cs typeface="Arial" charset="0"/>
              </a:rPr>
              <a:t>İletim Demetleri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20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" name="Picture 10" descr="about_us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12088" y="2420938"/>
            <a:ext cx="1201737" cy="1728787"/>
          </a:xfrm>
          <a:prstGeom prst="rect">
            <a:avLst/>
          </a:prstGeom>
          <a:noFill/>
        </p:spPr>
      </p:pic>
      <p:pic>
        <p:nvPicPr>
          <p:cNvPr id="3083" name="Picture 11" descr="about_us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88125" y="3068638"/>
            <a:ext cx="1201738" cy="1728787"/>
          </a:xfrm>
          <a:prstGeom prst="rect">
            <a:avLst/>
          </a:prstGeom>
          <a:noFill/>
        </p:spPr>
      </p:pic>
      <p:pic>
        <p:nvPicPr>
          <p:cNvPr id="3084" name="Picture 12" descr="about_us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41938" y="3789363"/>
            <a:ext cx="1201737" cy="1728787"/>
          </a:xfrm>
          <a:prstGeom prst="rect">
            <a:avLst/>
          </a:prstGeom>
          <a:noFill/>
        </p:spPr>
      </p:pic>
      <p:sp>
        <p:nvSpPr>
          <p:cNvPr id="3085" name="WordArt 13"/>
          <p:cNvSpPr>
            <a:spLocks noChangeArrowheads="1" noChangeShapeType="1" noTextEdit="1"/>
          </p:cNvSpPr>
          <p:nvPr/>
        </p:nvSpPr>
        <p:spPr bwMode="auto">
          <a:xfrm rot="-1322722">
            <a:off x="971550" y="765175"/>
            <a:ext cx="7777163" cy="1800225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82653"/>
              </a:avLst>
            </a:prstTxWarp>
            <a:scene3d>
              <a:camera prst="legacyPerspectiveFront">
                <a:rot lat="19799999" lon="19439998" rev="0"/>
              </a:camera>
              <a:lightRig rig="legacyNormal2" dir="t"/>
            </a:scene3d>
            <a:sp3d extrusionH="354000" prstMaterial="legacyMatte">
              <a:extrusionClr>
                <a:srgbClr val="939676"/>
              </a:extrusionClr>
            </a:sp3d>
          </a:bodyPr>
          <a:lstStyle/>
          <a:p>
            <a:pPr algn="ctr"/>
            <a:r>
              <a:rPr lang="tr-TR" sz="3600" b="1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4022722" scaled="1"/>
                </a:gradFill>
                <a:latin typeface="Bahamas"/>
              </a:rPr>
              <a:t>Bitkisel Dokular</a:t>
            </a:r>
          </a:p>
        </p:txBody>
      </p:sp>
      <p:pic>
        <p:nvPicPr>
          <p:cNvPr id="3086" name="Picture 14" descr="next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32813" y="6359525"/>
            <a:ext cx="603250" cy="454025"/>
          </a:xfrm>
          <a:prstGeom prst="rect">
            <a:avLst/>
          </a:prstGeom>
          <a:noFill/>
        </p:spPr>
      </p:pic>
      <p:pic>
        <p:nvPicPr>
          <p:cNvPr id="3087" name="Picture 15" descr="next">
            <a:hlinkClick r:id="" action="ppaction://hlinkshowjump?jump=previousslide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34925" y="6351588"/>
            <a:ext cx="603250" cy="454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next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32813" y="6359525"/>
            <a:ext cx="603250" cy="454025"/>
          </a:xfrm>
          <a:prstGeom prst="rect">
            <a:avLst/>
          </a:prstGeom>
          <a:noFill/>
        </p:spPr>
      </p:pic>
      <p:pic>
        <p:nvPicPr>
          <p:cNvPr id="18437" name="Picture 5" descr="next">
            <a:hlinkClick r:id="" action="ppaction://hlinkshowjump?jump=previousslide"/>
          </p:cNvPr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34925" y="6351588"/>
            <a:ext cx="603250" cy="454025"/>
          </a:xfrm>
          <a:prstGeom prst="rect">
            <a:avLst/>
          </a:prstGeom>
          <a:noFill/>
        </p:spPr>
      </p:pic>
      <p:sp>
        <p:nvSpPr>
          <p:cNvPr id="18438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4925" y="49213"/>
            <a:ext cx="4570413" cy="457200"/>
          </a:xfrm>
          <a:prstGeom prst="actionButtonBlank">
            <a:avLst/>
          </a:prstGeom>
          <a:solidFill>
            <a:srgbClr val="3333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/>
            <a:r>
              <a:rPr lang="tr-TR" sz="1700" b="1">
                <a:solidFill>
                  <a:schemeClr val="bg1"/>
                </a:solidFill>
                <a:latin typeface="FormalScrp421 BT" pitchFamily="66" charset="0"/>
                <a:cs typeface="Arial" charset="0"/>
              </a:rPr>
              <a:t>V- Salgı Dokusu</a:t>
            </a:r>
          </a:p>
        </p:txBody>
      </p:sp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119063" y="560388"/>
            <a:ext cx="88979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tabLst>
                <a:tab pos="457200" algn="l"/>
              </a:tabLst>
            </a:pPr>
            <a:r>
              <a:rPr lang="tr-TR" sz="1700" b="1">
                <a:latin typeface="Tahoma" pitchFamily="34" charset="0"/>
                <a:sym typeface="Symbol" pitchFamily="18" charset="2"/>
              </a:rPr>
              <a:t>	</a:t>
            </a:r>
            <a:r>
              <a:rPr lang="tr-TR" sz="1700" b="1">
                <a:latin typeface="Tahoma" pitchFamily="34" charset="0"/>
              </a:rPr>
              <a:t>Bol sitoplazmalı, iri çekirdekli ve canlı hücrelerden oluşur. </a:t>
            </a:r>
          </a:p>
          <a:p>
            <a:pPr>
              <a:spcBef>
                <a:spcPct val="20000"/>
              </a:spcBef>
              <a:tabLst>
                <a:tab pos="457200" algn="l"/>
              </a:tabLst>
            </a:pPr>
            <a:r>
              <a:rPr lang="tr-TR" sz="1700" b="1">
                <a:latin typeface="Tahoma" pitchFamily="34" charset="0"/>
                <a:sym typeface="Symbol" pitchFamily="18" charset="2"/>
              </a:rPr>
              <a:t>	</a:t>
            </a:r>
            <a:r>
              <a:rPr lang="tr-TR" sz="1700" b="1">
                <a:latin typeface="Tahoma" pitchFamily="34" charset="0"/>
              </a:rPr>
              <a:t>Salgı doku hücreleri tek tek yada gruplar halinde bulunabilir.</a:t>
            </a:r>
            <a:r>
              <a:rPr lang="tr-TR" sz="1700">
                <a:latin typeface="Tahoma" pitchFamily="34" charset="0"/>
              </a:rPr>
              <a:t> </a:t>
            </a:r>
          </a:p>
        </p:txBody>
      </p:sp>
      <p:sp>
        <p:nvSpPr>
          <p:cNvPr id="18440" name="AutoShape 8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42875" y="1414463"/>
            <a:ext cx="3656013" cy="365125"/>
          </a:xfrm>
          <a:prstGeom prst="actionButtonBlank">
            <a:avLst/>
          </a:prstGeom>
          <a:solidFill>
            <a:srgbClr val="8080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/>
            <a:r>
              <a:rPr lang="tr-TR" sz="1700" b="1">
                <a:solidFill>
                  <a:schemeClr val="bg1"/>
                </a:solidFill>
                <a:latin typeface="FormalScrp421 BT" pitchFamily="66" charset="0"/>
                <a:cs typeface="Arial" charset="0"/>
              </a:rPr>
              <a:t>A- Dış Salgılar </a:t>
            </a:r>
          </a:p>
        </p:txBody>
      </p:sp>
      <p:sp>
        <p:nvSpPr>
          <p:cNvPr id="18441" name="Rectangle 9"/>
          <p:cNvSpPr>
            <a:spLocks noChangeArrowheads="1"/>
          </p:cNvSpPr>
          <p:nvPr/>
        </p:nvSpPr>
        <p:spPr bwMode="auto">
          <a:xfrm>
            <a:off x="0" y="1846263"/>
            <a:ext cx="889793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tabLst>
                <a:tab pos="457200" algn="l"/>
              </a:tabLst>
            </a:pPr>
            <a:r>
              <a:rPr lang="tr-TR" sz="1700" b="1">
                <a:latin typeface="Tahoma" pitchFamily="34" charset="0"/>
                <a:sym typeface="Symbol" pitchFamily="18" charset="2"/>
              </a:rPr>
              <a:t>	</a:t>
            </a:r>
            <a:r>
              <a:rPr lang="tr-TR" sz="1700" b="1">
                <a:latin typeface="Tahoma" pitchFamily="34" charset="0"/>
              </a:rPr>
              <a:t>Hücre içerisinde oluşan salgı daha sonra dışarı atılıyorsa bunlara </a:t>
            </a:r>
            <a:r>
              <a:rPr lang="tr-TR" sz="1700" b="1" u="sng">
                <a:latin typeface="Tahoma" pitchFamily="34" charset="0"/>
              </a:rPr>
              <a:t>hücre dışı salgılar </a:t>
            </a:r>
            <a:r>
              <a:rPr lang="tr-TR" sz="1700" b="1">
                <a:latin typeface="Tahoma" pitchFamily="34" charset="0"/>
              </a:rPr>
              <a:t>denir. Örneğin; bal özü ve nektar salgılanması gibi.</a:t>
            </a:r>
          </a:p>
        </p:txBody>
      </p:sp>
      <p:sp>
        <p:nvSpPr>
          <p:cNvPr id="18442" name="AutoShape 10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42875" y="2709863"/>
            <a:ext cx="3656013" cy="365125"/>
          </a:xfrm>
          <a:prstGeom prst="actionButtonBlank">
            <a:avLst/>
          </a:prstGeom>
          <a:solidFill>
            <a:srgbClr val="8080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/>
            <a:r>
              <a:rPr lang="tr-TR" sz="1700" b="1">
                <a:solidFill>
                  <a:schemeClr val="bg1"/>
                </a:solidFill>
                <a:latin typeface="FormalScrp421 BT" pitchFamily="66" charset="0"/>
                <a:cs typeface="Arial" charset="0"/>
              </a:rPr>
              <a:t>B- İç Salgılar </a:t>
            </a:r>
          </a:p>
        </p:txBody>
      </p:sp>
      <p:sp>
        <p:nvSpPr>
          <p:cNvPr id="18443" name="Rectangle 11"/>
          <p:cNvSpPr>
            <a:spLocks noChangeArrowheads="1"/>
          </p:cNvSpPr>
          <p:nvPr/>
        </p:nvSpPr>
        <p:spPr bwMode="auto">
          <a:xfrm>
            <a:off x="0" y="3141663"/>
            <a:ext cx="8897938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tabLst>
                <a:tab pos="457200" algn="l"/>
              </a:tabLst>
            </a:pPr>
            <a:r>
              <a:rPr lang="tr-TR" sz="1700" b="1">
                <a:latin typeface="Tahoma" pitchFamily="34" charset="0"/>
                <a:sym typeface="Symbol" pitchFamily="18" charset="2"/>
              </a:rPr>
              <a:t>	</a:t>
            </a:r>
            <a:r>
              <a:rPr lang="tr-TR" sz="1700" b="1">
                <a:latin typeface="Tahoma" pitchFamily="34" charset="0"/>
              </a:rPr>
              <a:t>Oluşan salgılar hücre içerisinde birikerek zamanla hücrenin her yanını kaplar. Bu tip salgılara </a:t>
            </a:r>
            <a:r>
              <a:rPr lang="tr-TR" sz="1700" b="1" u="sng">
                <a:latin typeface="Tahoma" pitchFamily="34" charset="0"/>
              </a:rPr>
              <a:t>hücre içi salgılar </a:t>
            </a:r>
            <a:r>
              <a:rPr lang="tr-TR" sz="1700" b="1">
                <a:latin typeface="Tahoma" pitchFamily="34" charset="0"/>
              </a:rPr>
              <a:t>denir. </a:t>
            </a:r>
          </a:p>
          <a:p>
            <a:pPr>
              <a:spcBef>
                <a:spcPct val="20000"/>
              </a:spcBef>
              <a:tabLst>
                <a:tab pos="457200" algn="l"/>
              </a:tabLst>
            </a:pPr>
            <a:r>
              <a:rPr lang="tr-TR" sz="1700" b="1">
                <a:latin typeface="Tahoma" pitchFamily="34" charset="0"/>
                <a:sym typeface="Symbol" pitchFamily="18" charset="2"/>
              </a:rPr>
              <a:t>	</a:t>
            </a:r>
            <a:r>
              <a:rPr lang="tr-TR" sz="1700" b="1">
                <a:latin typeface="Tahoma" pitchFamily="34" charset="0"/>
              </a:rPr>
              <a:t>Portakalda eterik yağ hücreleri örnek olarak verilebilir.</a:t>
            </a:r>
          </a:p>
        </p:txBody>
      </p:sp>
      <p:sp>
        <p:nvSpPr>
          <p:cNvPr id="18444" name="AutoShape 12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42875" y="4292600"/>
            <a:ext cx="3656013" cy="365125"/>
          </a:xfrm>
          <a:prstGeom prst="actionButtonBlank">
            <a:avLst/>
          </a:prstGeom>
          <a:solidFill>
            <a:srgbClr val="8080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/>
            <a:r>
              <a:rPr lang="tr-TR" sz="1700" b="1">
                <a:solidFill>
                  <a:schemeClr val="bg1"/>
                </a:solidFill>
                <a:latin typeface="FormalScrp421 BT" pitchFamily="66" charset="0"/>
                <a:cs typeface="Arial" charset="0"/>
              </a:rPr>
              <a:t>C- Süt Boruları </a:t>
            </a:r>
          </a:p>
        </p:txBody>
      </p:sp>
      <p:sp>
        <p:nvSpPr>
          <p:cNvPr id="18445" name="Rectangle 13"/>
          <p:cNvSpPr>
            <a:spLocks noChangeArrowheads="1"/>
          </p:cNvSpPr>
          <p:nvPr/>
        </p:nvSpPr>
        <p:spPr bwMode="auto">
          <a:xfrm>
            <a:off x="0" y="4724400"/>
            <a:ext cx="561657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tabLst>
                <a:tab pos="457200" algn="l"/>
              </a:tabLst>
            </a:pPr>
            <a:r>
              <a:rPr lang="tr-TR" sz="1700" b="1">
                <a:latin typeface="Tahoma" pitchFamily="34" charset="0"/>
                <a:sym typeface="Symbol" pitchFamily="18" charset="2"/>
              </a:rPr>
              <a:t>	</a:t>
            </a:r>
            <a:r>
              <a:rPr lang="tr-TR" sz="1700" b="1">
                <a:latin typeface="Tahoma" pitchFamily="34" charset="0"/>
              </a:rPr>
              <a:t>Bir yada daha fazla salgı hücrelerinin uzayıp birleşerek salgı borularını meydana getirmesiyle oluşur. Örneğin; Sütleğen, kovucuk ve incir ağacında olduğu gibi.</a:t>
            </a:r>
          </a:p>
        </p:txBody>
      </p:sp>
      <p:pic>
        <p:nvPicPr>
          <p:cNvPr id="18446" name="Picture 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54788" y="3506788"/>
            <a:ext cx="1978025" cy="32877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20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20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20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8" grpId="0" animBg="1"/>
      <p:bldP spid="18440" grpId="0" animBg="1"/>
      <p:bldP spid="18442" grpId="0" animBg="1"/>
      <p:bldP spid="1844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1" name="Picture 5" descr="next">
            <a:hlinkClick r:id="" action="ppaction://hlinkshowjump?jump=previousslide"/>
          </p:cNvPr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34925" y="6351588"/>
            <a:ext cx="603250" cy="454025"/>
          </a:xfrm>
          <a:prstGeom prst="rect">
            <a:avLst/>
          </a:prstGeom>
          <a:noFill/>
        </p:spPr>
      </p:pic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115888" y="73025"/>
            <a:ext cx="8897937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tabLst>
                <a:tab pos="457200" algn="l"/>
              </a:tabLst>
            </a:pPr>
            <a:r>
              <a:rPr lang="tr-TR" sz="17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Salgı Dokunun Bitkiye Sağladığı Faydalar Şunlardır:</a:t>
            </a:r>
          </a:p>
          <a:p>
            <a:pPr>
              <a:spcBef>
                <a:spcPct val="20000"/>
              </a:spcBef>
              <a:tabLst>
                <a:tab pos="457200" algn="l"/>
              </a:tabLst>
            </a:pPr>
            <a:endParaRPr lang="tr-TR" sz="17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>
              <a:spcBef>
                <a:spcPct val="20000"/>
              </a:spcBef>
              <a:tabLst>
                <a:tab pos="457200" algn="l"/>
              </a:tabLst>
            </a:pPr>
            <a:r>
              <a:rPr lang="tr-TR" sz="1700" b="1">
                <a:latin typeface="Tahoma" pitchFamily="34" charset="0"/>
                <a:sym typeface="Symbol" pitchFamily="18" charset="2"/>
              </a:rPr>
              <a:t>	</a:t>
            </a:r>
            <a:r>
              <a:rPr lang="tr-TR" sz="1700" b="1">
                <a:latin typeface="Tahoma" pitchFamily="34" charset="0"/>
              </a:rPr>
              <a:t>Reçine ve tanen gibi maddeler bitkiyi mikroorganizmalara ve çürümelere karşı korur.</a:t>
            </a:r>
          </a:p>
          <a:p>
            <a:pPr>
              <a:spcBef>
                <a:spcPct val="20000"/>
              </a:spcBef>
              <a:tabLst>
                <a:tab pos="457200" algn="l"/>
              </a:tabLst>
            </a:pPr>
            <a:r>
              <a:rPr lang="tr-TR" sz="1700" b="1">
                <a:latin typeface="Tahoma" pitchFamily="34" charset="0"/>
                <a:sym typeface="Symbol" pitchFamily="18" charset="2"/>
              </a:rPr>
              <a:t>	</a:t>
            </a:r>
            <a:r>
              <a:rPr lang="tr-TR" sz="1700" b="1">
                <a:latin typeface="Tahoma" pitchFamily="34" charset="0"/>
              </a:rPr>
              <a:t>Nektar, bal özü, koku gibi maddeler canlıları bitkilere çekerek tozlaşmayı sağlar.</a:t>
            </a:r>
          </a:p>
          <a:p>
            <a:pPr>
              <a:spcBef>
                <a:spcPct val="20000"/>
              </a:spcBef>
              <a:tabLst>
                <a:tab pos="457200" algn="l"/>
              </a:tabLst>
            </a:pPr>
            <a:r>
              <a:rPr lang="tr-TR" sz="1700" b="1">
                <a:latin typeface="Tahoma" pitchFamily="34" charset="0"/>
                <a:sym typeface="Symbol" pitchFamily="18" charset="2"/>
              </a:rPr>
              <a:t>	</a:t>
            </a:r>
            <a:r>
              <a:rPr lang="tr-TR" sz="1700" b="1">
                <a:latin typeface="Tahoma" pitchFamily="34" charset="0"/>
              </a:rPr>
              <a:t>Böcek yiyen bitkilerde sindirimi sağlar.</a:t>
            </a:r>
          </a:p>
          <a:p>
            <a:pPr>
              <a:spcBef>
                <a:spcPct val="20000"/>
              </a:spcBef>
              <a:tabLst>
                <a:tab pos="457200" algn="l"/>
              </a:tabLst>
            </a:pPr>
            <a:r>
              <a:rPr lang="tr-TR" sz="1700" b="1">
                <a:latin typeface="Tahoma" pitchFamily="34" charset="0"/>
                <a:sym typeface="Symbol" pitchFamily="18" charset="2"/>
              </a:rPr>
              <a:t>	</a:t>
            </a:r>
            <a:r>
              <a:rPr lang="tr-TR" sz="1700" b="1">
                <a:latin typeface="Tahoma" pitchFamily="34" charset="0"/>
              </a:rPr>
              <a:t>Süt boruları ise yaraların iyileşmesinde etkilidir. (Antiseptik)</a:t>
            </a:r>
            <a:r>
              <a:rPr lang="tr-TR" sz="1700">
                <a:latin typeface="Tahoma" pitchFamily="34" charset="0"/>
              </a:rPr>
              <a:t> </a:t>
            </a:r>
          </a:p>
        </p:txBody>
      </p:sp>
      <p:pic>
        <p:nvPicPr>
          <p:cNvPr id="19465" name="Picture 9" descr="next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32813" y="6359525"/>
            <a:ext cx="603250" cy="4540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1" name="WordArt 5"/>
          <p:cNvSpPr>
            <a:spLocks noChangeArrowheads="1" noChangeShapeType="1" noTextEdit="1"/>
          </p:cNvSpPr>
          <p:nvPr/>
        </p:nvSpPr>
        <p:spPr bwMode="auto">
          <a:xfrm rot="-1322722">
            <a:off x="971550" y="765175"/>
            <a:ext cx="7777163" cy="1800225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82653"/>
              </a:avLst>
            </a:prstTxWarp>
            <a:scene3d>
              <a:camera prst="legacyPerspectiveFront">
                <a:rot lat="19799999" lon="19439998" rev="0"/>
              </a:camera>
              <a:lightRig rig="legacyNormal2" dir="t"/>
            </a:scene3d>
            <a:sp3d extrusionH="354000" prstMaterial="legacyMatte">
              <a:extrusionClr>
                <a:srgbClr val="939676"/>
              </a:extrusionClr>
            </a:sp3d>
          </a:bodyPr>
          <a:lstStyle/>
          <a:p>
            <a:pPr algn="ctr"/>
            <a:r>
              <a:rPr lang="tr-TR" sz="3600" b="1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4022722" scaled="1"/>
                </a:gradFill>
                <a:latin typeface="Bahamas"/>
              </a:rPr>
              <a:t>Hayvansal Dokular</a:t>
            </a:r>
          </a:p>
        </p:txBody>
      </p:sp>
      <p:pic>
        <p:nvPicPr>
          <p:cNvPr id="39942" name="Picture 6" descr="next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32813" y="6359525"/>
            <a:ext cx="603250" cy="454025"/>
          </a:xfrm>
          <a:prstGeom prst="rect">
            <a:avLst/>
          </a:prstGeom>
          <a:noFill/>
        </p:spPr>
      </p:pic>
      <p:pic>
        <p:nvPicPr>
          <p:cNvPr id="39943" name="Picture 7" descr="next">
            <a:hlinkClick r:id="" action="ppaction://hlinkshowjump?jump=previousslide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34925" y="6351588"/>
            <a:ext cx="603250" cy="454025"/>
          </a:xfrm>
          <a:prstGeom prst="rect">
            <a:avLst/>
          </a:prstGeom>
          <a:noFill/>
        </p:spPr>
      </p:pic>
      <p:pic>
        <p:nvPicPr>
          <p:cNvPr id="39944" name="Sadist Maymun.mpeg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195888" y="3284538"/>
            <a:ext cx="3768725" cy="2827337"/>
          </a:xfrm>
          <a:prstGeom prst="rect">
            <a:avLst/>
          </a:prstGeom>
          <a:noFill/>
        </p:spPr>
      </p:pic>
      <p:pic>
        <p:nvPicPr>
          <p:cNvPr id="39945" name="Picture 9" descr="rooster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35375" y="2852738"/>
            <a:ext cx="1355725" cy="1514475"/>
          </a:xfrm>
          <a:prstGeom prst="rect">
            <a:avLst/>
          </a:prstGeom>
          <a:noFill/>
        </p:spPr>
      </p:pic>
      <p:pic>
        <p:nvPicPr>
          <p:cNvPr id="39946" name="Picture 10" descr="mouse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90763" y="4149725"/>
            <a:ext cx="1165225" cy="1295400"/>
          </a:xfrm>
          <a:prstGeom prst="rect">
            <a:avLst/>
          </a:prstGeom>
          <a:noFill/>
        </p:spPr>
      </p:pic>
      <p:pic>
        <p:nvPicPr>
          <p:cNvPr id="39947" name="Picture 11" descr="alligator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3425825"/>
            <a:ext cx="2051050" cy="17891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9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99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944"/>
                  </p:tgtEl>
                </p:cond>
              </p:nextCondLst>
            </p:seq>
            <p:video fullScrn="1">
              <p:cMediaNode vol="100000">
                <p:cTn id="7" fill="remove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9944"/>
                </p:tgtEl>
              </p:cMediaNode>
            </p:vide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652" name="Picture 4" descr="00001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1142984"/>
            <a:ext cx="6667500" cy="3429000"/>
          </a:xfrm>
          <a:prstGeom prst="rect">
            <a:avLst/>
          </a:prstGeom>
          <a:noFill/>
        </p:spPr>
      </p:pic>
      <p:pic>
        <p:nvPicPr>
          <p:cNvPr id="155653" name="Picture 5" descr="0000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0430" y="285728"/>
            <a:ext cx="1190625" cy="666750"/>
          </a:xfrm>
          <a:prstGeom prst="rect">
            <a:avLst/>
          </a:prstGeom>
          <a:noFill/>
        </p:spPr>
      </p:pic>
      <p:pic>
        <p:nvPicPr>
          <p:cNvPr id="155656" name="Picture 8" descr="0000003">
            <a:hlinkClick r:id="rId2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4643446"/>
            <a:ext cx="8836025" cy="1062037"/>
          </a:xfrm>
          <a:prstGeom prst="rect">
            <a:avLst/>
          </a:prstGeom>
          <a:noFill/>
        </p:spPr>
      </p:pic>
      <p:pic>
        <p:nvPicPr>
          <p:cNvPr id="155657" name="Picture 9" descr="Çıkış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58148" y="5857892"/>
            <a:ext cx="742950" cy="288925"/>
          </a:xfrm>
          <a:prstGeom prst="rect">
            <a:avLst/>
          </a:prstGeom>
          <a:noFill/>
        </p:spPr>
      </p:pic>
      <p:pic>
        <p:nvPicPr>
          <p:cNvPr id="6" name="Picture 4" descr="next">
            <a:hlinkClick r:id="" action="ppaction://hlinkshowjump?jump=previousslide"/>
          </p:cNvPr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0800000">
            <a:off x="34925" y="6351588"/>
            <a:ext cx="603250" cy="454025"/>
          </a:xfrm>
          <a:prstGeom prst="rect">
            <a:avLst/>
          </a:prstGeom>
          <a:noFill/>
        </p:spPr>
      </p:pic>
      <p:pic>
        <p:nvPicPr>
          <p:cNvPr id="7" name="Picture 5" descr="next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532813" y="6359525"/>
            <a:ext cx="603250" cy="454025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3000" fill="hold"/>
                                        <p:tgtEl>
                                          <p:spTgt spid="1556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3000" fill="hold"/>
                                        <p:tgtEl>
                                          <p:spTgt spid="1556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6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 tmFilter="0, 0; .2, .5; .8, .5; 1, 0"/>
                                        <p:tgtEl>
                                          <p:spTgt spid="1556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500" autoRev="1" fill="hold"/>
                                        <p:tgtEl>
                                          <p:spTgt spid="1556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07950" y="115888"/>
            <a:ext cx="6911975" cy="576262"/>
          </a:xfrm>
          <a:prstGeom prst="actionButtonBlank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31765"/>
                  <a:invGamma/>
                </a:schemeClr>
              </a:gs>
            </a:gsLst>
            <a:lin ang="0" scaled="1"/>
          </a:gra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lang="tr-TR" sz="3000" b="1">
                <a:solidFill>
                  <a:srgbClr val="FF0000"/>
                </a:solidFill>
                <a:latin typeface="FormalScrp421 BT" pitchFamily="66" charset="0"/>
                <a:cs typeface="Arial" charset="0"/>
              </a:rPr>
              <a:t>Bitkisel Dokular</a:t>
            </a:r>
            <a:endParaRPr lang="tr-TR" sz="3000" b="1">
              <a:solidFill>
                <a:srgbClr val="FF0000"/>
              </a:solidFill>
              <a:latin typeface="FormalScrp421 BT" pitchFamily="66" charset="0"/>
            </a:endParaRPr>
          </a:p>
        </p:txBody>
      </p:sp>
      <p:sp>
        <p:nvSpPr>
          <p:cNvPr id="29701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03250" y="842963"/>
            <a:ext cx="4570413" cy="320675"/>
          </a:xfrm>
          <a:prstGeom prst="actionButtonBlank">
            <a:avLst/>
          </a:prstGeom>
          <a:solidFill>
            <a:srgbClr val="3333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/>
            <a:r>
              <a:rPr lang="tr-TR" sz="1700" b="1">
                <a:solidFill>
                  <a:schemeClr val="bg1"/>
                </a:solidFill>
                <a:latin typeface="Verdana" pitchFamily="34" charset="0"/>
                <a:cs typeface="Arial" charset="0"/>
              </a:rPr>
              <a:t>Bölünür Dokular</a:t>
            </a:r>
          </a:p>
        </p:txBody>
      </p:sp>
      <p:sp>
        <p:nvSpPr>
          <p:cNvPr id="29703" name="AutoShape 7"/>
          <p:cNvSpPr>
            <a:spLocks noChangeArrowheads="1"/>
          </p:cNvSpPr>
          <p:nvPr/>
        </p:nvSpPr>
        <p:spPr bwMode="auto">
          <a:xfrm rot="5400000">
            <a:off x="281781" y="861219"/>
            <a:ext cx="287338" cy="228600"/>
          </a:xfrm>
          <a:custGeom>
            <a:avLst/>
            <a:gdLst>
              <a:gd name="G0" fmla="+- 9257 0 0"/>
              <a:gd name="G1" fmla="+- 18514 0 0"/>
              <a:gd name="G2" fmla="+- 7200 0 0"/>
              <a:gd name="G3" fmla="*/ 9257 1 2"/>
              <a:gd name="G4" fmla="+- G3 10800 0"/>
              <a:gd name="G5" fmla="+- 21600 9257 18514"/>
              <a:gd name="G6" fmla="+- 18514 7200 0"/>
              <a:gd name="G7" fmla="*/ G6 1 2"/>
              <a:gd name="G8" fmla="*/ 18514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8514 1 2"/>
              <a:gd name="G15" fmla="+- G5 0 G4"/>
              <a:gd name="G16" fmla="+- G0 0 G4"/>
              <a:gd name="G17" fmla="*/ G2 G15 G16"/>
              <a:gd name="T0" fmla="*/ 15429 w 21600"/>
              <a:gd name="T1" fmla="*/ 0 h 21600"/>
              <a:gd name="T2" fmla="*/ 9257 w 21600"/>
              <a:gd name="T3" fmla="*/ 7200 h 21600"/>
              <a:gd name="T4" fmla="*/ 0 w 21600"/>
              <a:gd name="T5" fmla="*/ 18001 h 21600"/>
              <a:gd name="T6" fmla="*/ 9257 w 21600"/>
              <a:gd name="T7" fmla="*/ 21600 h 21600"/>
              <a:gd name="T8" fmla="*/ 18514 w 21600"/>
              <a:gd name="T9" fmla="*/ 15000 h 21600"/>
              <a:gd name="T10" fmla="*/ 21600 w 21600"/>
              <a:gd name="T11" fmla="*/ 7200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tr-TR"/>
          </a:p>
        </p:txBody>
      </p:sp>
      <p:sp>
        <p:nvSpPr>
          <p:cNvPr id="29721" name="AutoShape 2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03250" y="1993900"/>
            <a:ext cx="4570413" cy="320675"/>
          </a:xfrm>
          <a:prstGeom prst="actionButtonBlank">
            <a:avLst/>
          </a:prstGeom>
          <a:solidFill>
            <a:srgbClr val="3333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/>
            <a:r>
              <a:rPr lang="tr-TR" sz="1700" b="1">
                <a:solidFill>
                  <a:schemeClr val="bg1"/>
                </a:solidFill>
                <a:latin typeface="Verdana" pitchFamily="34" charset="0"/>
                <a:cs typeface="Arial" charset="0"/>
              </a:rPr>
              <a:t>Bölünmez Dokular</a:t>
            </a:r>
          </a:p>
        </p:txBody>
      </p:sp>
      <p:sp>
        <p:nvSpPr>
          <p:cNvPr id="29722" name="AutoShape 26"/>
          <p:cNvSpPr>
            <a:spLocks noChangeArrowheads="1"/>
          </p:cNvSpPr>
          <p:nvPr/>
        </p:nvSpPr>
        <p:spPr bwMode="auto">
          <a:xfrm rot="5400000">
            <a:off x="281781" y="1988344"/>
            <a:ext cx="287338" cy="228600"/>
          </a:xfrm>
          <a:custGeom>
            <a:avLst/>
            <a:gdLst>
              <a:gd name="G0" fmla="+- 9257 0 0"/>
              <a:gd name="G1" fmla="+- 18514 0 0"/>
              <a:gd name="G2" fmla="+- 7200 0 0"/>
              <a:gd name="G3" fmla="*/ 9257 1 2"/>
              <a:gd name="G4" fmla="+- G3 10800 0"/>
              <a:gd name="G5" fmla="+- 21600 9257 18514"/>
              <a:gd name="G6" fmla="+- 18514 7200 0"/>
              <a:gd name="G7" fmla="*/ G6 1 2"/>
              <a:gd name="G8" fmla="*/ 18514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8514 1 2"/>
              <a:gd name="G15" fmla="+- G5 0 G4"/>
              <a:gd name="G16" fmla="+- G0 0 G4"/>
              <a:gd name="G17" fmla="*/ G2 G15 G16"/>
              <a:gd name="T0" fmla="*/ 15429 w 21600"/>
              <a:gd name="T1" fmla="*/ 0 h 21600"/>
              <a:gd name="T2" fmla="*/ 9257 w 21600"/>
              <a:gd name="T3" fmla="*/ 7200 h 21600"/>
              <a:gd name="T4" fmla="*/ 0 w 21600"/>
              <a:gd name="T5" fmla="*/ 18001 h 21600"/>
              <a:gd name="T6" fmla="*/ 9257 w 21600"/>
              <a:gd name="T7" fmla="*/ 21600 h 21600"/>
              <a:gd name="T8" fmla="*/ 18514 w 21600"/>
              <a:gd name="T9" fmla="*/ 15000 h 21600"/>
              <a:gd name="T10" fmla="*/ 21600 w 21600"/>
              <a:gd name="T11" fmla="*/ 7200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tr-TR"/>
          </a:p>
        </p:txBody>
      </p:sp>
      <p:sp>
        <p:nvSpPr>
          <p:cNvPr id="29723" name="AutoShape 27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71550" y="1206500"/>
            <a:ext cx="3656013" cy="274638"/>
          </a:xfrm>
          <a:prstGeom prst="actionButtonBlank">
            <a:avLst/>
          </a:prstGeom>
          <a:solidFill>
            <a:srgbClr val="8080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/>
            <a:r>
              <a:rPr lang="tr-TR" sz="1100" b="1">
                <a:solidFill>
                  <a:schemeClr val="bg1"/>
                </a:solidFill>
                <a:latin typeface="Verdana" pitchFamily="34" charset="0"/>
                <a:cs typeface="Arial" charset="0"/>
              </a:rPr>
              <a:t>Primer Meristem</a:t>
            </a:r>
          </a:p>
        </p:txBody>
      </p:sp>
      <p:sp>
        <p:nvSpPr>
          <p:cNvPr id="29724" name="AutoShape 28"/>
          <p:cNvSpPr>
            <a:spLocks noChangeArrowheads="1"/>
          </p:cNvSpPr>
          <p:nvPr/>
        </p:nvSpPr>
        <p:spPr bwMode="auto">
          <a:xfrm rot="5400000">
            <a:off x="683419" y="1175544"/>
            <a:ext cx="228600" cy="227012"/>
          </a:xfrm>
          <a:custGeom>
            <a:avLst/>
            <a:gdLst>
              <a:gd name="G0" fmla="+- 9257 0 0"/>
              <a:gd name="G1" fmla="+- 18514 0 0"/>
              <a:gd name="G2" fmla="+- 7200 0 0"/>
              <a:gd name="G3" fmla="*/ 9257 1 2"/>
              <a:gd name="G4" fmla="+- G3 10800 0"/>
              <a:gd name="G5" fmla="+- 21600 9257 18514"/>
              <a:gd name="G6" fmla="+- 18514 7200 0"/>
              <a:gd name="G7" fmla="*/ G6 1 2"/>
              <a:gd name="G8" fmla="*/ 18514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8514 1 2"/>
              <a:gd name="G15" fmla="+- G5 0 G4"/>
              <a:gd name="G16" fmla="+- G0 0 G4"/>
              <a:gd name="G17" fmla="*/ G2 G15 G16"/>
              <a:gd name="T0" fmla="*/ 15429 w 21600"/>
              <a:gd name="T1" fmla="*/ 0 h 21600"/>
              <a:gd name="T2" fmla="*/ 9257 w 21600"/>
              <a:gd name="T3" fmla="*/ 7200 h 21600"/>
              <a:gd name="T4" fmla="*/ 0 w 21600"/>
              <a:gd name="T5" fmla="*/ 18001 h 21600"/>
              <a:gd name="T6" fmla="*/ 9257 w 21600"/>
              <a:gd name="T7" fmla="*/ 21600 h 21600"/>
              <a:gd name="T8" fmla="*/ 18514 w 21600"/>
              <a:gd name="T9" fmla="*/ 15000 h 21600"/>
              <a:gd name="T10" fmla="*/ 21600 w 21600"/>
              <a:gd name="T11" fmla="*/ 7200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tr-TR"/>
          </a:p>
        </p:txBody>
      </p:sp>
      <p:sp>
        <p:nvSpPr>
          <p:cNvPr id="29725" name="AutoShape 29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71550" y="1528763"/>
            <a:ext cx="3656013" cy="274637"/>
          </a:xfrm>
          <a:prstGeom prst="actionButtonBlank">
            <a:avLst/>
          </a:prstGeom>
          <a:solidFill>
            <a:srgbClr val="8080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/>
            <a:r>
              <a:rPr lang="tr-TR" sz="1100" b="1">
                <a:solidFill>
                  <a:schemeClr val="bg1"/>
                </a:solidFill>
                <a:latin typeface="Verdana" pitchFamily="34" charset="0"/>
                <a:cs typeface="Arial" charset="0"/>
              </a:rPr>
              <a:t>Sekonder Meristem</a:t>
            </a:r>
          </a:p>
        </p:txBody>
      </p:sp>
      <p:sp>
        <p:nvSpPr>
          <p:cNvPr id="29726" name="AutoShape 30"/>
          <p:cNvSpPr>
            <a:spLocks noChangeArrowheads="1"/>
          </p:cNvSpPr>
          <p:nvPr/>
        </p:nvSpPr>
        <p:spPr bwMode="auto">
          <a:xfrm rot="5400000">
            <a:off x="683419" y="1478757"/>
            <a:ext cx="228600" cy="227012"/>
          </a:xfrm>
          <a:custGeom>
            <a:avLst/>
            <a:gdLst>
              <a:gd name="G0" fmla="+- 9257 0 0"/>
              <a:gd name="G1" fmla="+- 18514 0 0"/>
              <a:gd name="G2" fmla="+- 7200 0 0"/>
              <a:gd name="G3" fmla="*/ 9257 1 2"/>
              <a:gd name="G4" fmla="+- G3 10800 0"/>
              <a:gd name="G5" fmla="+- 21600 9257 18514"/>
              <a:gd name="G6" fmla="+- 18514 7200 0"/>
              <a:gd name="G7" fmla="*/ G6 1 2"/>
              <a:gd name="G8" fmla="*/ 18514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8514 1 2"/>
              <a:gd name="G15" fmla="+- G5 0 G4"/>
              <a:gd name="G16" fmla="+- G0 0 G4"/>
              <a:gd name="G17" fmla="*/ G2 G15 G16"/>
              <a:gd name="T0" fmla="*/ 15429 w 21600"/>
              <a:gd name="T1" fmla="*/ 0 h 21600"/>
              <a:gd name="T2" fmla="*/ 9257 w 21600"/>
              <a:gd name="T3" fmla="*/ 7200 h 21600"/>
              <a:gd name="T4" fmla="*/ 0 w 21600"/>
              <a:gd name="T5" fmla="*/ 18001 h 21600"/>
              <a:gd name="T6" fmla="*/ 9257 w 21600"/>
              <a:gd name="T7" fmla="*/ 21600 h 21600"/>
              <a:gd name="T8" fmla="*/ 18514 w 21600"/>
              <a:gd name="T9" fmla="*/ 15000 h 21600"/>
              <a:gd name="T10" fmla="*/ 21600 w 21600"/>
              <a:gd name="T11" fmla="*/ 7200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tr-TR"/>
          </a:p>
        </p:txBody>
      </p:sp>
      <p:sp>
        <p:nvSpPr>
          <p:cNvPr id="29728" name="AutoShape 32"/>
          <p:cNvSpPr>
            <a:spLocks noChangeArrowheads="1"/>
          </p:cNvSpPr>
          <p:nvPr/>
        </p:nvSpPr>
        <p:spPr bwMode="auto">
          <a:xfrm rot="5400000">
            <a:off x="743744" y="2393157"/>
            <a:ext cx="228600" cy="227012"/>
          </a:xfrm>
          <a:custGeom>
            <a:avLst/>
            <a:gdLst>
              <a:gd name="G0" fmla="+- 9257 0 0"/>
              <a:gd name="G1" fmla="+- 18514 0 0"/>
              <a:gd name="G2" fmla="+- 7200 0 0"/>
              <a:gd name="G3" fmla="*/ 9257 1 2"/>
              <a:gd name="G4" fmla="+- G3 10800 0"/>
              <a:gd name="G5" fmla="+- 21600 9257 18514"/>
              <a:gd name="G6" fmla="+- 18514 7200 0"/>
              <a:gd name="G7" fmla="*/ G6 1 2"/>
              <a:gd name="G8" fmla="*/ 18514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8514 1 2"/>
              <a:gd name="G15" fmla="+- G5 0 G4"/>
              <a:gd name="G16" fmla="+- G0 0 G4"/>
              <a:gd name="G17" fmla="*/ G2 G15 G16"/>
              <a:gd name="T0" fmla="*/ 15429 w 21600"/>
              <a:gd name="T1" fmla="*/ 0 h 21600"/>
              <a:gd name="T2" fmla="*/ 9257 w 21600"/>
              <a:gd name="T3" fmla="*/ 7200 h 21600"/>
              <a:gd name="T4" fmla="*/ 0 w 21600"/>
              <a:gd name="T5" fmla="*/ 18001 h 21600"/>
              <a:gd name="T6" fmla="*/ 9257 w 21600"/>
              <a:gd name="T7" fmla="*/ 21600 h 21600"/>
              <a:gd name="T8" fmla="*/ 18514 w 21600"/>
              <a:gd name="T9" fmla="*/ 15000 h 21600"/>
              <a:gd name="T10" fmla="*/ 21600 w 21600"/>
              <a:gd name="T11" fmla="*/ 7200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tr-TR"/>
          </a:p>
        </p:txBody>
      </p:sp>
      <p:sp>
        <p:nvSpPr>
          <p:cNvPr id="29729" name="AutoShape 33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054100" y="2424113"/>
            <a:ext cx="3656013" cy="274637"/>
          </a:xfrm>
          <a:prstGeom prst="actionButtonBlank">
            <a:avLst/>
          </a:prstGeom>
          <a:solidFill>
            <a:srgbClr val="8080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/>
            <a:r>
              <a:rPr lang="tr-TR" sz="1100" b="1">
                <a:solidFill>
                  <a:schemeClr val="bg1"/>
                </a:solidFill>
                <a:latin typeface="Verdana" pitchFamily="34" charset="0"/>
                <a:cs typeface="Arial" charset="0"/>
              </a:rPr>
              <a:t>Temel (Parenkima) Dokusu</a:t>
            </a:r>
          </a:p>
        </p:txBody>
      </p:sp>
      <p:sp>
        <p:nvSpPr>
          <p:cNvPr id="29731" name="AutoShape 3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492250" y="2763838"/>
            <a:ext cx="2741613" cy="228600"/>
          </a:xfrm>
          <a:prstGeom prst="actionButtonBlank">
            <a:avLst/>
          </a:prstGeom>
          <a:solidFill>
            <a:srgbClr val="99CC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/>
            <a:r>
              <a:rPr lang="tr-TR" sz="1000" b="1">
                <a:solidFill>
                  <a:srgbClr val="FF0000"/>
                </a:solidFill>
                <a:latin typeface="Verdana" pitchFamily="34" charset="0"/>
                <a:cs typeface="Arial" charset="0"/>
              </a:rPr>
              <a:t>Özümleme Parankiması</a:t>
            </a:r>
          </a:p>
        </p:txBody>
      </p:sp>
      <p:sp>
        <p:nvSpPr>
          <p:cNvPr id="29732" name="AutoShape 36"/>
          <p:cNvSpPr>
            <a:spLocks noChangeArrowheads="1"/>
          </p:cNvSpPr>
          <p:nvPr/>
        </p:nvSpPr>
        <p:spPr bwMode="auto">
          <a:xfrm rot="5400000">
            <a:off x="1199357" y="2740818"/>
            <a:ext cx="228600" cy="227013"/>
          </a:xfrm>
          <a:custGeom>
            <a:avLst/>
            <a:gdLst>
              <a:gd name="G0" fmla="+- 9257 0 0"/>
              <a:gd name="G1" fmla="+- 18514 0 0"/>
              <a:gd name="G2" fmla="+- 7200 0 0"/>
              <a:gd name="G3" fmla="*/ 9257 1 2"/>
              <a:gd name="G4" fmla="+- G3 10800 0"/>
              <a:gd name="G5" fmla="+- 21600 9257 18514"/>
              <a:gd name="G6" fmla="+- 18514 7200 0"/>
              <a:gd name="G7" fmla="*/ G6 1 2"/>
              <a:gd name="G8" fmla="*/ 18514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8514 1 2"/>
              <a:gd name="G15" fmla="+- G5 0 G4"/>
              <a:gd name="G16" fmla="+- G0 0 G4"/>
              <a:gd name="G17" fmla="*/ G2 G15 G16"/>
              <a:gd name="T0" fmla="*/ 15429 w 21600"/>
              <a:gd name="T1" fmla="*/ 0 h 21600"/>
              <a:gd name="T2" fmla="*/ 9257 w 21600"/>
              <a:gd name="T3" fmla="*/ 7200 h 21600"/>
              <a:gd name="T4" fmla="*/ 0 w 21600"/>
              <a:gd name="T5" fmla="*/ 18001 h 21600"/>
              <a:gd name="T6" fmla="*/ 9257 w 21600"/>
              <a:gd name="T7" fmla="*/ 21600 h 21600"/>
              <a:gd name="T8" fmla="*/ 18514 w 21600"/>
              <a:gd name="T9" fmla="*/ 15000 h 21600"/>
              <a:gd name="T10" fmla="*/ 21600 w 21600"/>
              <a:gd name="T11" fmla="*/ 7200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tr-TR"/>
          </a:p>
        </p:txBody>
      </p:sp>
      <p:sp>
        <p:nvSpPr>
          <p:cNvPr id="29733" name="AutoShape 37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489075" y="3041650"/>
            <a:ext cx="2741613" cy="228600"/>
          </a:xfrm>
          <a:prstGeom prst="actionButtonBlank">
            <a:avLst/>
          </a:prstGeom>
          <a:solidFill>
            <a:srgbClr val="99CC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/>
            <a:r>
              <a:rPr lang="tr-TR" sz="1000" b="1">
                <a:solidFill>
                  <a:srgbClr val="FF0000"/>
                </a:solidFill>
                <a:latin typeface="Verdana" pitchFamily="34" charset="0"/>
                <a:cs typeface="Arial" charset="0"/>
              </a:rPr>
              <a:t>Havalandırma Parankiması</a:t>
            </a:r>
          </a:p>
        </p:txBody>
      </p:sp>
      <p:sp>
        <p:nvSpPr>
          <p:cNvPr id="29734" name="AutoShape 38"/>
          <p:cNvSpPr>
            <a:spLocks noChangeArrowheads="1"/>
          </p:cNvSpPr>
          <p:nvPr/>
        </p:nvSpPr>
        <p:spPr bwMode="auto">
          <a:xfrm rot="5400000">
            <a:off x="1221582" y="2985293"/>
            <a:ext cx="228600" cy="227013"/>
          </a:xfrm>
          <a:custGeom>
            <a:avLst/>
            <a:gdLst>
              <a:gd name="G0" fmla="+- 9257 0 0"/>
              <a:gd name="G1" fmla="+- 18514 0 0"/>
              <a:gd name="G2" fmla="+- 7200 0 0"/>
              <a:gd name="G3" fmla="*/ 9257 1 2"/>
              <a:gd name="G4" fmla="+- G3 10800 0"/>
              <a:gd name="G5" fmla="+- 21600 9257 18514"/>
              <a:gd name="G6" fmla="+- 18514 7200 0"/>
              <a:gd name="G7" fmla="*/ G6 1 2"/>
              <a:gd name="G8" fmla="*/ 18514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8514 1 2"/>
              <a:gd name="G15" fmla="+- G5 0 G4"/>
              <a:gd name="G16" fmla="+- G0 0 G4"/>
              <a:gd name="G17" fmla="*/ G2 G15 G16"/>
              <a:gd name="T0" fmla="*/ 15429 w 21600"/>
              <a:gd name="T1" fmla="*/ 0 h 21600"/>
              <a:gd name="T2" fmla="*/ 9257 w 21600"/>
              <a:gd name="T3" fmla="*/ 7200 h 21600"/>
              <a:gd name="T4" fmla="*/ 0 w 21600"/>
              <a:gd name="T5" fmla="*/ 18001 h 21600"/>
              <a:gd name="T6" fmla="*/ 9257 w 21600"/>
              <a:gd name="T7" fmla="*/ 21600 h 21600"/>
              <a:gd name="T8" fmla="*/ 18514 w 21600"/>
              <a:gd name="T9" fmla="*/ 15000 h 21600"/>
              <a:gd name="T10" fmla="*/ 21600 w 21600"/>
              <a:gd name="T11" fmla="*/ 7200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tr-TR"/>
          </a:p>
        </p:txBody>
      </p:sp>
      <p:sp>
        <p:nvSpPr>
          <p:cNvPr id="29735" name="AutoShape 39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492250" y="3322638"/>
            <a:ext cx="2741613" cy="228600"/>
          </a:xfrm>
          <a:prstGeom prst="actionButtonBlank">
            <a:avLst/>
          </a:prstGeom>
          <a:solidFill>
            <a:srgbClr val="99CC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/>
            <a:r>
              <a:rPr lang="tr-TR" sz="1000" b="1">
                <a:solidFill>
                  <a:srgbClr val="FF0000"/>
                </a:solidFill>
                <a:latin typeface="Verdana" pitchFamily="34" charset="0"/>
                <a:cs typeface="Arial" charset="0"/>
              </a:rPr>
              <a:t>Depo Parenkiması</a:t>
            </a:r>
          </a:p>
        </p:txBody>
      </p:sp>
      <p:sp>
        <p:nvSpPr>
          <p:cNvPr id="29736" name="AutoShape 40"/>
          <p:cNvSpPr>
            <a:spLocks noChangeArrowheads="1"/>
          </p:cNvSpPr>
          <p:nvPr/>
        </p:nvSpPr>
        <p:spPr bwMode="auto">
          <a:xfrm rot="5400000">
            <a:off x="1212057" y="3285331"/>
            <a:ext cx="228600" cy="227013"/>
          </a:xfrm>
          <a:custGeom>
            <a:avLst/>
            <a:gdLst>
              <a:gd name="G0" fmla="+- 9257 0 0"/>
              <a:gd name="G1" fmla="+- 18514 0 0"/>
              <a:gd name="G2" fmla="+- 7200 0 0"/>
              <a:gd name="G3" fmla="*/ 9257 1 2"/>
              <a:gd name="G4" fmla="+- G3 10800 0"/>
              <a:gd name="G5" fmla="+- 21600 9257 18514"/>
              <a:gd name="G6" fmla="+- 18514 7200 0"/>
              <a:gd name="G7" fmla="*/ G6 1 2"/>
              <a:gd name="G8" fmla="*/ 18514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8514 1 2"/>
              <a:gd name="G15" fmla="+- G5 0 G4"/>
              <a:gd name="G16" fmla="+- G0 0 G4"/>
              <a:gd name="G17" fmla="*/ G2 G15 G16"/>
              <a:gd name="T0" fmla="*/ 15429 w 21600"/>
              <a:gd name="T1" fmla="*/ 0 h 21600"/>
              <a:gd name="T2" fmla="*/ 9257 w 21600"/>
              <a:gd name="T3" fmla="*/ 7200 h 21600"/>
              <a:gd name="T4" fmla="*/ 0 w 21600"/>
              <a:gd name="T5" fmla="*/ 18001 h 21600"/>
              <a:gd name="T6" fmla="*/ 9257 w 21600"/>
              <a:gd name="T7" fmla="*/ 21600 h 21600"/>
              <a:gd name="T8" fmla="*/ 18514 w 21600"/>
              <a:gd name="T9" fmla="*/ 15000 h 21600"/>
              <a:gd name="T10" fmla="*/ 21600 w 21600"/>
              <a:gd name="T11" fmla="*/ 7200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tr-TR"/>
          </a:p>
        </p:txBody>
      </p:sp>
      <p:sp>
        <p:nvSpPr>
          <p:cNvPr id="29737" name="AutoShape 41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500188" y="3619500"/>
            <a:ext cx="2741612" cy="228600"/>
          </a:xfrm>
          <a:prstGeom prst="actionButtonBlank">
            <a:avLst/>
          </a:prstGeom>
          <a:solidFill>
            <a:srgbClr val="99CC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/>
            <a:r>
              <a:rPr lang="tr-TR" sz="1000" b="1">
                <a:solidFill>
                  <a:srgbClr val="FF0000"/>
                </a:solidFill>
                <a:latin typeface="Verdana" pitchFamily="34" charset="0"/>
                <a:cs typeface="Arial" charset="0"/>
              </a:rPr>
              <a:t>İletim Parankiması</a:t>
            </a:r>
          </a:p>
        </p:txBody>
      </p:sp>
      <p:sp>
        <p:nvSpPr>
          <p:cNvPr id="29738" name="AutoShape 42"/>
          <p:cNvSpPr>
            <a:spLocks noChangeArrowheads="1"/>
          </p:cNvSpPr>
          <p:nvPr/>
        </p:nvSpPr>
        <p:spPr bwMode="auto">
          <a:xfrm rot="5400000">
            <a:off x="1213644" y="3580607"/>
            <a:ext cx="228600" cy="227012"/>
          </a:xfrm>
          <a:custGeom>
            <a:avLst/>
            <a:gdLst>
              <a:gd name="G0" fmla="+- 9257 0 0"/>
              <a:gd name="G1" fmla="+- 18514 0 0"/>
              <a:gd name="G2" fmla="+- 7200 0 0"/>
              <a:gd name="G3" fmla="*/ 9257 1 2"/>
              <a:gd name="G4" fmla="+- G3 10800 0"/>
              <a:gd name="G5" fmla="+- 21600 9257 18514"/>
              <a:gd name="G6" fmla="+- 18514 7200 0"/>
              <a:gd name="G7" fmla="*/ G6 1 2"/>
              <a:gd name="G8" fmla="*/ 18514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8514 1 2"/>
              <a:gd name="G15" fmla="+- G5 0 G4"/>
              <a:gd name="G16" fmla="+- G0 0 G4"/>
              <a:gd name="G17" fmla="*/ G2 G15 G16"/>
              <a:gd name="T0" fmla="*/ 15429 w 21600"/>
              <a:gd name="T1" fmla="*/ 0 h 21600"/>
              <a:gd name="T2" fmla="*/ 9257 w 21600"/>
              <a:gd name="T3" fmla="*/ 7200 h 21600"/>
              <a:gd name="T4" fmla="*/ 0 w 21600"/>
              <a:gd name="T5" fmla="*/ 18001 h 21600"/>
              <a:gd name="T6" fmla="*/ 9257 w 21600"/>
              <a:gd name="T7" fmla="*/ 21600 h 21600"/>
              <a:gd name="T8" fmla="*/ 18514 w 21600"/>
              <a:gd name="T9" fmla="*/ 15000 h 21600"/>
              <a:gd name="T10" fmla="*/ 21600 w 21600"/>
              <a:gd name="T11" fmla="*/ 7200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tr-TR"/>
          </a:p>
        </p:txBody>
      </p:sp>
      <p:sp>
        <p:nvSpPr>
          <p:cNvPr id="29739" name="AutoShape 43"/>
          <p:cNvSpPr>
            <a:spLocks noChangeArrowheads="1"/>
          </p:cNvSpPr>
          <p:nvPr/>
        </p:nvSpPr>
        <p:spPr bwMode="auto">
          <a:xfrm rot="5400000">
            <a:off x="743744" y="3975894"/>
            <a:ext cx="228600" cy="227012"/>
          </a:xfrm>
          <a:custGeom>
            <a:avLst/>
            <a:gdLst>
              <a:gd name="G0" fmla="+- 9257 0 0"/>
              <a:gd name="G1" fmla="+- 18514 0 0"/>
              <a:gd name="G2" fmla="+- 7200 0 0"/>
              <a:gd name="G3" fmla="*/ 9257 1 2"/>
              <a:gd name="G4" fmla="+- G3 10800 0"/>
              <a:gd name="G5" fmla="+- 21600 9257 18514"/>
              <a:gd name="G6" fmla="+- 18514 7200 0"/>
              <a:gd name="G7" fmla="*/ G6 1 2"/>
              <a:gd name="G8" fmla="*/ 18514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8514 1 2"/>
              <a:gd name="G15" fmla="+- G5 0 G4"/>
              <a:gd name="G16" fmla="+- G0 0 G4"/>
              <a:gd name="G17" fmla="*/ G2 G15 G16"/>
              <a:gd name="T0" fmla="*/ 15429 w 21600"/>
              <a:gd name="T1" fmla="*/ 0 h 21600"/>
              <a:gd name="T2" fmla="*/ 9257 w 21600"/>
              <a:gd name="T3" fmla="*/ 7200 h 21600"/>
              <a:gd name="T4" fmla="*/ 0 w 21600"/>
              <a:gd name="T5" fmla="*/ 18001 h 21600"/>
              <a:gd name="T6" fmla="*/ 9257 w 21600"/>
              <a:gd name="T7" fmla="*/ 21600 h 21600"/>
              <a:gd name="T8" fmla="*/ 18514 w 21600"/>
              <a:gd name="T9" fmla="*/ 15000 h 21600"/>
              <a:gd name="T10" fmla="*/ 21600 w 21600"/>
              <a:gd name="T11" fmla="*/ 7200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tr-TR"/>
          </a:p>
        </p:txBody>
      </p:sp>
      <p:sp>
        <p:nvSpPr>
          <p:cNvPr id="29740" name="AutoShape 4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054100" y="4014788"/>
            <a:ext cx="3656013" cy="274637"/>
          </a:xfrm>
          <a:prstGeom prst="actionButtonBlank">
            <a:avLst/>
          </a:prstGeom>
          <a:solidFill>
            <a:srgbClr val="8080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/>
            <a:r>
              <a:rPr lang="tr-TR" sz="1100" b="1">
                <a:solidFill>
                  <a:schemeClr val="bg1"/>
                </a:solidFill>
                <a:latin typeface="Verdana" pitchFamily="34" charset="0"/>
                <a:cs typeface="Arial" charset="0"/>
              </a:rPr>
              <a:t>Koruyucu Doku</a:t>
            </a:r>
          </a:p>
        </p:txBody>
      </p:sp>
      <p:sp>
        <p:nvSpPr>
          <p:cNvPr id="29741" name="AutoShape 4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492250" y="4330700"/>
            <a:ext cx="2741613" cy="228600"/>
          </a:xfrm>
          <a:prstGeom prst="actionButtonBlank">
            <a:avLst/>
          </a:prstGeom>
          <a:solidFill>
            <a:srgbClr val="99CC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/>
            <a:r>
              <a:rPr lang="tr-TR" sz="1000" b="1">
                <a:solidFill>
                  <a:srgbClr val="FF0000"/>
                </a:solidFill>
                <a:latin typeface="Verdana" pitchFamily="34" charset="0"/>
                <a:cs typeface="Arial" charset="0"/>
              </a:rPr>
              <a:t>Kollenkima</a:t>
            </a:r>
          </a:p>
        </p:txBody>
      </p:sp>
      <p:sp>
        <p:nvSpPr>
          <p:cNvPr id="29742" name="AutoShape 46"/>
          <p:cNvSpPr>
            <a:spLocks noChangeArrowheads="1"/>
          </p:cNvSpPr>
          <p:nvPr/>
        </p:nvSpPr>
        <p:spPr bwMode="auto">
          <a:xfrm rot="5400000">
            <a:off x="1199357" y="4293393"/>
            <a:ext cx="228600" cy="227013"/>
          </a:xfrm>
          <a:custGeom>
            <a:avLst/>
            <a:gdLst>
              <a:gd name="G0" fmla="+- 9257 0 0"/>
              <a:gd name="G1" fmla="+- 18514 0 0"/>
              <a:gd name="G2" fmla="+- 7200 0 0"/>
              <a:gd name="G3" fmla="*/ 9257 1 2"/>
              <a:gd name="G4" fmla="+- G3 10800 0"/>
              <a:gd name="G5" fmla="+- 21600 9257 18514"/>
              <a:gd name="G6" fmla="+- 18514 7200 0"/>
              <a:gd name="G7" fmla="*/ G6 1 2"/>
              <a:gd name="G8" fmla="*/ 18514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8514 1 2"/>
              <a:gd name="G15" fmla="+- G5 0 G4"/>
              <a:gd name="G16" fmla="+- G0 0 G4"/>
              <a:gd name="G17" fmla="*/ G2 G15 G16"/>
              <a:gd name="T0" fmla="*/ 15429 w 21600"/>
              <a:gd name="T1" fmla="*/ 0 h 21600"/>
              <a:gd name="T2" fmla="*/ 9257 w 21600"/>
              <a:gd name="T3" fmla="*/ 7200 h 21600"/>
              <a:gd name="T4" fmla="*/ 0 w 21600"/>
              <a:gd name="T5" fmla="*/ 18001 h 21600"/>
              <a:gd name="T6" fmla="*/ 9257 w 21600"/>
              <a:gd name="T7" fmla="*/ 21600 h 21600"/>
              <a:gd name="T8" fmla="*/ 18514 w 21600"/>
              <a:gd name="T9" fmla="*/ 15000 h 21600"/>
              <a:gd name="T10" fmla="*/ 21600 w 21600"/>
              <a:gd name="T11" fmla="*/ 7200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tr-TR"/>
          </a:p>
        </p:txBody>
      </p:sp>
      <p:sp>
        <p:nvSpPr>
          <p:cNvPr id="29743" name="AutoShape 47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489075" y="4592638"/>
            <a:ext cx="2741613" cy="228600"/>
          </a:xfrm>
          <a:prstGeom prst="actionButtonBlank">
            <a:avLst/>
          </a:prstGeom>
          <a:solidFill>
            <a:srgbClr val="99CC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/>
            <a:r>
              <a:rPr lang="tr-TR" sz="1000" b="1">
                <a:solidFill>
                  <a:srgbClr val="FF0000"/>
                </a:solidFill>
                <a:latin typeface="Verdana" pitchFamily="34" charset="0"/>
                <a:cs typeface="Arial" charset="0"/>
              </a:rPr>
              <a:t>Sklerankima</a:t>
            </a:r>
          </a:p>
        </p:txBody>
      </p:sp>
      <p:sp>
        <p:nvSpPr>
          <p:cNvPr id="29744" name="AutoShape 48"/>
          <p:cNvSpPr>
            <a:spLocks noChangeArrowheads="1"/>
          </p:cNvSpPr>
          <p:nvPr/>
        </p:nvSpPr>
        <p:spPr bwMode="auto">
          <a:xfrm rot="5400000">
            <a:off x="1221582" y="4544218"/>
            <a:ext cx="228600" cy="227013"/>
          </a:xfrm>
          <a:custGeom>
            <a:avLst/>
            <a:gdLst>
              <a:gd name="G0" fmla="+- 9257 0 0"/>
              <a:gd name="G1" fmla="+- 18514 0 0"/>
              <a:gd name="G2" fmla="+- 7200 0 0"/>
              <a:gd name="G3" fmla="*/ 9257 1 2"/>
              <a:gd name="G4" fmla="+- G3 10800 0"/>
              <a:gd name="G5" fmla="+- 21600 9257 18514"/>
              <a:gd name="G6" fmla="+- 18514 7200 0"/>
              <a:gd name="G7" fmla="*/ G6 1 2"/>
              <a:gd name="G8" fmla="*/ 18514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8514 1 2"/>
              <a:gd name="G15" fmla="+- G5 0 G4"/>
              <a:gd name="G16" fmla="+- G0 0 G4"/>
              <a:gd name="G17" fmla="*/ G2 G15 G16"/>
              <a:gd name="T0" fmla="*/ 15429 w 21600"/>
              <a:gd name="T1" fmla="*/ 0 h 21600"/>
              <a:gd name="T2" fmla="*/ 9257 w 21600"/>
              <a:gd name="T3" fmla="*/ 7200 h 21600"/>
              <a:gd name="T4" fmla="*/ 0 w 21600"/>
              <a:gd name="T5" fmla="*/ 18001 h 21600"/>
              <a:gd name="T6" fmla="*/ 9257 w 21600"/>
              <a:gd name="T7" fmla="*/ 21600 h 21600"/>
              <a:gd name="T8" fmla="*/ 18514 w 21600"/>
              <a:gd name="T9" fmla="*/ 15000 h 21600"/>
              <a:gd name="T10" fmla="*/ 21600 w 21600"/>
              <a:gd name="T11" fmla="*/ 7200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tr-TR"/>
          </a:p>
        </p:txBody>
      </p:sp>
      <p:sp>
        <p:nvSpPr>
          <p:cNvPr id="29745" name="AutoShape 49"/>
          <p:cNvSpPr>
            <a:spLocks noChangeArrowheads="1"/>
          </p:cNvSpPr>
          <p:nvPr/>
        </p:nvSpPr>
        <p:spPr bwMode="auto">
          <a:xfrm rot="5400000">
            <a:off x="743744" y="4953794"/>
            <a:ext cx="228600" cy="227012"/>
          </a:xfrm>
          <a:custGeom>
            <a:avLst/>
            <a:gdLst>
              <a:gd name="G0" fmla="+- 9257 0 0"/>
              <a:gd name="G1" fmla="+- 18514 0 0"/>
              <a:gd name="G2" fmla="+- 7200 0 0"/>
              <a:gd name="G3" fmla="*/ 9257 1 2"/>
              <a:gd name="G4" fmla="+- G3 10800 0"/>
              <a:gd name="G5" fmla="+- 21600 9257 18514"/>
              <a:gd name="G6" fmla="+- 18514 7200 0"/>
              <a:gd name="G7" fmla="*/ G6 1 2"/>
              <a:gd name="G8" fmla="*/ 18514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8514 1 2"/>
              <a:gd name="G15" fmla="+- G5 0 G4"/>
              <a:gd name="G16" fmla="+- G0 0 G4"/>
              <a:gd name="G17" fmla="*/ G2 G15 G16"/>
              <a:gd name="T0" fmla="*/ 15429 w 21600"/>
              <a:gd name="T1" fmla="*/ 0 h 21600"/>
              <a:gd name="T2" fmla="*/ 9257 w 21600"/>
              <a:gd name="T3" fmla="*/ 7200 h 21600"/>
              <a:gd name="T4" fmla="*/ 0 w 21600"/>
              <a:gd name="T5" fmla="*/ 18001 h 21600"/>
              <a:gd name="T6" fmla="*/ 9257 w 21600"/>
              <a:gd name="T7" fmla="*/ 21600 h 21600"/>
              <a:gd name="T8" fmla="*/ 18514 w 21600"/>
              <a:gd name="T9" fmla="*/ 15000 h 21600"/>
              <a:gd name="T10" fmla="*/ 21600 w 21600"/>
              <a:gd name="T11" fmla="*/ 7200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tr-TR"/>
          </a:p>
        </p:txBody>
      </p:sp>
      <p:sp>
        <p:nvSpPr>
          <p:cNvPr id="29746" name="AutoShape 50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054100" y="4981575"/>
            <a:ext cx="3656013" cy="274638"/>
          </a:xfrm>
          <a:prstGeom prst="actionButtonBlank">
            <a:avLst/>
          </a:prstGeom>
          <a:solidFill>
            <a:srgbClr val="8080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/>
            <a:r>
              <a:rPr lang="tr-TR" sz="1100" b="1">
                <a:solidFill>
                  <a:schemeClr val="bg1"/>
                </a:solidFill>
                <a:latin typeface="Verdana" pitchFamily="34" charset="0"/>
                <a:cs typeface="Arial" charset="0"/>
              </a:rPr>
              <a:t>İletim Dokusu</a:t>
            </a:r>
          </a:p>
        </p:txBody>
      </p:sp>
      <p:sp>
        <p:nvSpPr>
          <p:cNvPr id="29747" name="AutoShape 51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492250" y="5303838"/>
            <a:ext cx="2741613" cy="228600"/>
          </a:xfrm>
          <a:prstGeom prst="actionButtonBlank">
            <a:avLst/>
          </a:prstGeom>
          <a:solidFill>
            <a:srgbClr val="99CC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/>
            <a:r>
              <a:rPr lang="tr-TR" sz="1000" b="1">
                <a:solidFill>
                  <a:srgbClr val="FF0000"/>
                </a:solidFill>
                <a:latin typeface="Verdana" pitchFamily="34" charset="0"/>
                <a:cs typeface="Arial" charset="0"/>
              </a:rPr>
              <a:t>Fluem (Soymuk Borusu)</a:t>
            </a:r>
          </a:p>
        </p:txBody>
      </p:sp>
      <p:sp>
        <p:nvSpPr>
          <p:cNvPr id="29748" name="AutoShape 52"/>
          <p:cNvSpPr>
            <a:spLocks noChangeArrowheads="1"/>
          </p:cNvSpPr>
          <p:nvPr/>
        </p:nvSpPr>
        <p:spPr bwMode="auto">
          <a:xfrm rot="5400000">
            <a:off x="1199357" y="5266531"/>
            <a:ext cx="228600" cy="227013"/>
          </a:xfrm>
          <a:custGeom>
            <a:avLst/>
            <a:gdLst>
              <a:gd name="G0" fmla="+- 9257 0 0"/>
              <a:gd name="G1" fmla="+- 18514 0 0"/>
              <a:gd name="G2" fmla="+- 7200 0 0"/>
              <a:gd name="G3" fmla="*/ 9257 1 2"/>
              <a:gd name="G4" fmla="+- G3 10800 0"/>
              <a:gd name="G5" fmla="+- 21600 9257 18514"/>
              <a:gd name="G6" fmla="+- 18514 7200 0"/>
              <a:gd name="G7" fmla="*/ G6 1 2"/>
              <a:gd name="G8" fmla="*/ 18514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8514 1 2"/>
              <a:gd name="G15" fmla="+- G5 0 G4"/>
              <a:gd name="G16" fmla="+- G0 0 G4"/>
              <a:gd name="G17" fmla="*/ G2 G15 G16"/>
              <a:gd name="T0" fmla="*/ 15429 w 21600"/>
              <a:gd name="T1" fmla="*/ 0 h 21600"/>
              <a:gd name="T2" fmla="*/ 9257 w 21600"/>
              <a:gd name="T3" fmla="*/ 7200 h 21600"/>
              <a:gd name="T4" fmla="*/ 0 w 21600"/>
              <a:gd name="T5" fmla="*/ 18001 h 21600"/>
              <a:gd name="T6" fmla="*/ 9257 w 21600"/>
              <a:gd name="T7" fmla="*/ 21600 h 21600"/>
              <a:gd name="T8" fmla="*/ 18514 w 21600"/>
              <a:gd name="T9" fmla="*/ 15000 h 21600"/>
              <a:gd name="T10" fmla="*/ 21600 w 21600"/>
              <a:gd name="T11" fmla="*/ 7200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tr-TR"/>
          </a:p>
        </p:txBody>
      </p:sp>
      <p:sp>
        <p:nvSpPr>
          <p:cNvPr id="29749" name="AutoShape 53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489075" y="5565775"/>
            <a:ext cx="2741613" cy="228600"/>
          </a:xfrm>
          <a:prstGeom prst="actionButtonBlank">
            <a:avLst/>
          </a:prstGeom>
          <a:solidFill>
            <a:srgbClr val="99CC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/>
            <a:r>
              <a:rPr lang="tr-TR" sz="1000" b="1">
                <a:solidFill>
                  <a:srgbClr val="FF0000"/>
                </a:solidFill>
                <a:latin typeface="Verdana" pitchFamily="34" charset="0"/>
                <a:cs typeface="Arial" charset="0"/>
              </a:rPr>
              <a:t>Ksilem (Odun Borusu)</a:t>
            </a:r>
          </a:p>
        </p:txBody>
      </p:sp>
      <p:sp>
        <p:nvSpPr>
          <p:cNvPr id="29750" name="AutoShape 54"/>
          <p:cNvSpPr>
            <a:spLocks noChangeArrowheads="1"/>
          </p:cNvSpPr>
          <p:nvPr/>
        </p:nvSpPr>
        <p:spPr bwMode="auto">
          <a:xfrm rot="5400000">
            <a:off x="1221582" y="5517356"/>
            <a:ext cx="228600" cy="227013"/>
          </a:xfrm>
          <a:custGeom>
            <a:avLst/>
            <a:gdLst>
              <a:gd name="G0" fmla="+- 9257 0 0"/>
              <a:gd name="G1" fmla="+- 18514 0 0"/>
              <a:gd name="G2" fmla="+- 7200 0 0"/>
              <a:gd name="G3" fmla="*/ 9257 1 2"/>
              <a:gd name="G4" fmla="+- G3 10800 0"/>
              <a:gd name="G5" fmla="+- 21600 9257 18514"/>
              <a:gd name="G6" fmla="+- 18514 7200 0"/>
              <a:gd name="G7" fmla="*/ G6 1 2"/>
              <a:gd name="G8" fmla="*/ 18514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8514 1 2"/>
              <a:gd name="G15" fmla="+- G5 0 G4"/>
              <a:gd name="G16" fmla="+- G0 0 G4"/>
              <a:gd name="G17" fmla="*/ G2 G15 G16"/>
              <a:gd name="T0" fmla="*/ 15429 w 21600"/>
              <a:gd name="T1" fmla="*/ 0 h 21600"/>
              <a:gd name="T2" fmla="*/ 9257 w 21600"/>
              <a:gd name="T3" fmla="*/ 7200 h 21600"/>
              <a:gd name="T4" fmla="*/ 0 w 21600"/>
              <a:gd name="T5" fmla="*/ 18001 h 21600"/>
              <a:gd name="T6" fmla="*/ 9257 w 21600"/>
              <a:gd name="T7" fmla="*/ 21600 h 21600"/>
              <a:gd name="T8" fmla="*/ 18514 w 21600"/>
              <a:gd name="T9" fmla="*/ 15000 h 21600"/>
              <a:gd name="T10" fmla="*/ 21600 w 21600"/>
              <a:gd name="T11" fmla="*/ 7200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tr-TR"/>
          </a:p>
        </p:txBody>
      </p:sp>
      <p:sp>
        <p:nvSpPr>
          <p:cNvPr id="29751" name="AutoShape 55"/>
          <p:cNvSpPr>
            <a:spLocks noChangeArrowheads="1"/>
          </p:cNvSpPr>
          <p:nvPr/>
        </p:nvSpPr>
        <p:spPr bwMode="auto">
          <a:xfrm rot="5400000">
            <a:off x="742157" y="5934868"/>
            <a:ext cx="228600" cy="227013"/>
          </a:xfrm>
          <a:custGeom>
            <a:avLst/>
            <a:gdLst>
              <a:gd name="G0" fmla="+- 9257 0 0"/>
              <a:gd name="G1" fmla="+- 18514 0 0"/>
              <a:gd name="G2" fmla="+- 7200 0 0"/>
              <a:gd name="G3" fmla="*/ 9257 1 2"/>
              <a:gd name="G4" fmla="+- G3 10800 0"/>
              <a:gd name="G5" fmla="+- 21600 9257 18514"/>
              <a:gd name="G6" fmla="+- 18514 7200 0"/>
              <a:gd name="G7" fmla="*/ G6 1 2"/>
              <a:gd name="G8" fmla="*/ 18514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8514 1 2"/>
              <a:gd name="G15" fmla="+- G5 0 G4"/>
              <a:gd name="G16" fmla="+- G0 0 G4"/>
              <a:gd name="G17" fmla="*/ G2 G15 G16"/>
              <a:gd name="T0" fmla="*/ 15429 w 21600"/>
              <a:gd name="T1" fmla="*/ 0 h 21600"/>
              <a:gd name="T2" fmla="*/ 9257 w 21600"/>
              <a:gd name="T3" fmla="*/ 7200 h 21600"/>
              <a:gd name="T4" fmla="*/ 0 w 21600"/>
              <a:gd name="T5" fmla="*/ 18001 h 21600"/>
              <a:gd name="T6" fmla="*/ 9257 w 21600"/>
              <a:gd name="T7" fmla="*/ 21600 h 21600"/>
              <a:gd name="T8" fmla="*/ 18514 w 21600"/>
              <a:gd name="T9" fmla="*/ 15000 h 21600"/>
              <a:gd name="T10" fmla="*/ 21600 w 21600"/>
              <a:gd name="T11" fmla="*/ 7200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tr-TR"/>
          </a:p>
        </p:txBody>
      </p:sp>
      <p:sp>
        <p:nvSpPr>
          <p:cNvPr id="29752" name="AutoShape 5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052513" y="5962650"/>
            <a:ext cx="3656012" cy="274638"/>
          </a:xfrm>
          <a:prstGeom prst="actionButtonBlank">
            <a:avLst/>
          </a:prstGeom>
          <a:solidFill>
            <a:srgbClr val="8080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/>
            <a:r>
              <a:rPr lang="tr-TR" sz="1100" b="1">
                <a:solidFill>
                  <a:schemeClr val="bg1"/>
                </a:solidFill>
                <a:latin typeface="Verdana" pitchFamily="34" charset="0"/>
                <a:cs typeface="Arial" charset="0"/>
              </a:rPr>
              <a:t>Salgı Dokusu</a:t>
            </a:r>
          </a:p>
        </p:txBody>
      </p:sp>
      <p:pic>
        <p:nvPicPr>
          <p:cNvPr id="29753" name="Picture 57" descr="next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32813" y="6359525"/>
            <a:ext cx="603250" cy="454025"/>
          </a:xfrm>
          <a:prstGeom prst="rect">
            <a:avLst/>
          </a:prstGeom>
          <a:noFill/>
        </p:spPr>
      </p:pic>
      <p:pic>
        <p:nvPicPr>
          <p:cNvPr id="29754" name="Picture 58" descr="next">
            <a:hlinkClick r:id="" action="ppaction://hlinkshowjump?jump=previousslide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34925" y="6351588"/>
            <a:ext cx="603250" cy="454025"/>
          </a:xfrm>
          <a:prstGeom prst="rect">
            <a:avLst/>
          </a:prstGeom>
          <a:noFill/>
        </p:spPr>
      </p:pic>
      <p:pic>
        <p:nvPicPr>
          <p:cNvPr id="29755" name="Picture 59" descr="Ağaçlar-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9700" y="1700213"/>
            <a:ext cx="3889375" cy="36845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2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297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297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000"/>
                            </p:stCondLst>
                            <p:childTnLst>
                              <p:par>
                                <p:cTn id="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9000"/>
                            </p:stCondLst>
                            <p:childTnLst>
                              <p:par>
                                <p:cTn id="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20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1000"/>
                            </p:stCondLst>
                            <p:childTnLst>
                              <p:par>
                                <p:cTn id="2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2000"/>
                                        <p:tgtEl>
                                          <p:spTgt spid="29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3000"/>
                            </p:stCondLst>
                            <p:childTnLst>
                              <p:par>
                                <p:cTn id="2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2000"/>
                                        <p:tgtEl>
                                          <p:spTgt spid="29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0"/>
                            </p:stCondLst>
                            <p:childTnLst>
                              <p:par>
                                <p:cTn id="3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2000"/>
                                        <p:tgtEl>
                                          <p:spTgt spid="29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7000"/>
                            </p:stCondLst>
                            <p:childTnLst>
                              <p:par>
                                <p:cTn id="3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2000"/>
                                        <p:tgtEl>
                                          <p:spTgt spid="29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9000"/>
                            </p:stCondLst>
                            <p:childTnLst>
                              <p:par>
                                <p:cTn id="3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2000"/>
                                        <p:tgtEl>
                                          <p:spTgt spid="29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1000"/>
                            </p:stCondLst>
                            <p:childTnLst>
                              <p:par>
                                <p:cTn id="4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2000"/>
                                        <p:tgtEl>
                                          <p:spTgt spid="29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3000"/>
                            </p:stCondLst>
                            <p:childTnLst>
                              <p:par>
                                <p:cTn id="4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2000"/>
                                        <p:tgtEl>
                                          <p:spTgt spid="29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0"/>
                            </p:stCondLst>
                            <p:childTnLst>
                              <p:par>
                                <p:cTn id="5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2000"/>
                                        <p:tgtEl>
                                          <p:spTgt spid="29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7000"/>
                            </p:stCondLst>
                            <p:childTnLst>
                              <p:par>
                                <p:cTn id="5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2000"/>
                                        <p:tgtEl>
                                          <p:spTgt spid="29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9000"/>
                            </p:stCondLst>
                            <p:childTnLst>
                              <p:par>
                                <p:cTn id="5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2000"/>
                                        <p:tgtEl>
                                          <p:spTgt spid="29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1000"/>
                            </p:stCondLst>
                            <p:childTnLst>
                              <p:par>
                                <p:cTn id="6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2000"/>
                                        <p:tgtEl>
                                          <p:spTgt spid="29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3000"/>
                            </p:stCondLst>
                            <p:childTnLst>
                              <p:par>
                                <p:cTn id="6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2000"/>
                                        <p:tgtEl>
                                          <p:spTgt spid="29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5000"/>
                            </p:stCondLst>
                            <p:childTnLst>
                              <p:par>
                                <p:cTn id="7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2000"/>
                                        <p:tgtEl>
                                          <p:spTgt spid="29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7000"/>
                            </p:stCondLst>
                            <p:childTnLst>
                              <p:par>
                                <p:cTn id="7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2000"/>
                                        <p:tgtEl>
                                          <p:spTgt spid="29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9000"/>
                            </p:stCondLst>
                            <p:childTnLst>
                              <p:par>
                                <p:cTn id="7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" dur="2000"/>
                                        <p:tgtEl>
                                          <p:spTgt spid="29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1000"/>
                            </p:stCondLst>
                            <p:childTnLst>
                              <p:par>
                                <p:cTn id="8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" dur="2000"/>
                                        <p:tgtEl>
                                          <p:spTgt spid="29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3000"/>
                            </p:stCondLst>
                            <p:childTnLst>
                              <p:par>
                                <p:cTn id="8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8" dur="2000"/>
                                        <p:tgtEl>
                                          <p:spTgt spid="29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45000"/>
                            </p:stCondLst>
                            <p:childTnLst>
                              <p:par>
                                <p:cTn id="9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" dur="2000"/>
                                        <p:tgtEl>
                                          <p:spTgt spid="29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47000"/>
                            </p:stCondLst>
                            <p:childTnLst>
                              <p:par>
                                <p:cTn id="9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6" dur="2000"/>
                                        <p:tgtEl>
                                          <p:spTgt spid="29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49000"/>
                            </p:stCondLst>
                            <p:childTnLst>
                              <p:par>
                                <p:cTn id="9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0" dur="2000"/>
                                        <p:tgtEl>
                                          <p:spTgt spid="29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1000"/>
                            </p:stCondLst>
                            <p:childTnLst>
                              <p:par>
                                <p:cTn id="10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4" dur="2000"/>
                                        <p:tgtEl>
                                          <p:spTgt spid="29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3000"/>
                            </p:stCondLst>
                            <p:childTnLst>
                              <p:par>
                                <p:cTn id="10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8" dur="2000"/>
                                        <p:tgtEl>
                                          <p:spTgt spid="29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5000"/>
                            </p:stCondLst>
                            <p:childTnLst>
                              <p:par>
                                <p:cTn id="11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2" dur="2000"/>
                                        <p:tgtEl>
                                          <p:spTgt spid="29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7000"/>
                            </p:stCondLst>
                            <p:childTnLst>
                              <p:par>
                                <p:cTn id="1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6" dur="2000"/>
                                        <p:tgtEl>
                                          <p:spTgt spid="29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9000"/>
                            </p:stCondLst>
                            <p:childTnLst>
                              <p:par>
                                <p:cTn id="1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0" dur="2000"/>
                                        <p:tgtEl>
                                          <p:spTgt spid="29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61000"/>
                            </p:stCondLst>
                            <p:childTnLst>
                              <p:par>
                                <p:cTn id="12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4" dur="2000"/>
                                        <p:tgtEl>
                                          <p:spTgt spid="29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63000"/>
                            </p:stCondLst>
                            <p:childTnLst>
                              <p:par>
                                <p:cTn id="12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8" dur="2000"/>
                                        <p:tgtEl>
                                          <p:spTgt spid="29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65000"/>
                            </p:stCondLst>
                            <p:childTnLst>
                              <p:par>
                                <p:cTn id="13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2" dur="2000"/>
                                        <p:tgtEl>
                                          <p:spTgt spid="29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67000"/>
                            </p:stCondLst>
                            <p:childTnLst>
                              <p:par>
                                <p:cTn id="13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6" dur="2000"/>
                                        <p:tgtEl>
                                          <p:spTgt spid="29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69000"/>
                            </p:stCondLst>
                            <p:childTnLst>
                              <p:par>
                                <p:cTn id="13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0" dur="2000"/>
                                        <p:tgtEl>
                                          <p:spTgt spid="29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 animBg="1"/>
      <p:bldP spid="29701" grpId="0" animBg="1"/>
      <p:bldP spid="29703" grpId="0" animBg="1"/>
      <p:bldP spid="29721" grpId="0" animBg="1"/>
      <p:bldP spid="29722" grpId="0" animBg="1"/>
      <p:bldP spid="29723" grpId="0" animBg="1"/>
      <p:bldP spid="29724" grpId="0" animBg="1"/>
      <p:bldP spid="29725" grpId="0" animBg="1"/>
      <p:bldP spid="29726" grpId="0" animBg="1"/>
      <p:bldP spid="29728" grpId="0" animBg="1"/>
      <p:bldP spid="29729" grpId="0" animBg="1"/>
      <p:bldP spid="29731" grpId="0" animBg="1"/>
      <p:bldP spid="29732" grpId="0" animBg="1"/>
      <p:bldP spid="29733" grpId="0" animBg="1"/>
      <p:bldP spid="29734" grpId="0" animBg="1"/>
      <p:bldP spid="29735" grpId="0" animBg="1"/>
      <p:bldP spid="29736" grpId="0" animBg="1"/>
      <p:bldP spid="29737" grpId="0" animBg="1"/>
      <p:bldP spid="29738" grpId="0" animBg="1"/>
      <p:bldP spid="29739" grpId="0" animBg="1"/>
      <p:bldP spid="29740" grpId="0" animBg="1"/>
      <p:bldP spid="29741" grpId="0" animBg="1"/>
      <p:bldP spid="29742" grpId="0" animBg="1"/>
      <p:bldP spid="29743" grpId="0" animBg="1"/>
      <p:bldP spid="29744" grpId="0" animBg="1"/>
      <p:bldP spid="29745" grpId="0" animBg="1"/>
      <p:bldP spid="29746" grpId="0" animBg="1"/>
      <p:bldP spid="29747" grpId="0" animBg="1"/>
      <p:bldP spid="29748" grpId="0" animBg="1"/>
      <p:bldP spid="29749" grpId="0" animBg="1"/>
      <p:bldP spid="29750" grpId="0" animBg="1"/>
      <p:bldP spid="29751" grpId="0" animBg="1"/>
      <p:bldP spid="2975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62" name="Picture 18" descr="next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32813" y="6359525"/>
            <a:ext cx="603250" cy="454025"/>
          </a:xfrm>
          <a:prstGeom prst="rect">
            <a:avLst/>
          </a:prstGeom>
          <a:noFill/>
        </p:spPr>
      </p:pic>
      <p:pic>
        <p:nvPicPr>
          <p:cNvPr id="6163" name="Picture 19" descr="next">
            <a:hlinkClick r:id="" action="ppaction://hlinkshowjump?jump=previousslide"/>
          </p:cNvPr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34925" y="6351588"/>
            <a:ext cx="603250" cy="454025"/>
          </a:xfrm>
          <a:prstGeom prst="rect">
            <a:avLst/>
          </a:prstGeom>
          <a:noFill/>
        </p:spPr>
      </p:pic>
      <p:sp>
        <p:nvSpPr>
          <p:cNvPr id="6165" name="AutoShape 21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3813" y="22225"/>
            <a:ext cx="6856412" cy="685800"/>
          </a:xfrm>
          <a:prstGeom prst="actionButtonBlank">
            <a:avLst/>
          </a:prstGeom>
          <a:solidFill>
            <a:srgbClr val="3333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/>
            <a:r>
              <a:rPr lang="tr-TR" sz="1700" b="1">
                <a:solidFill>
                  <a:schemeClr val="bg1"/>
                </a:solidFill>
                <a:latin typeface="Verdana" pitchFamily="34" charset="0"/>
                <a:cs typeface="Arial" charset="0"/>
              </a:rPr>
              <a:t>Bölünür Dokular</a:t>
            </a:r>
          </a:p>
        </p:txBody>
      </p:sp>
      <p:sp>
        <p:nvSpPr>
          <p:cNvPr id="6166" name="Rectangle 22"/>
          <p:cNvSpPr>
            <a:spLocks noChangeArrowheads="1"/>
          </p:cNvSpPr>
          <p:nvPr/>
        </p:nvSpPr>
        <p:spPr bwMode="auto">
          <a:xfrm>
            <a:off x="107950" y="692150"/>
            <a:ext cx="8897938" cy="616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120000"/>
              </a:lnSpc>
              <a:spcBef>
                <a:spcPct val="20000"/>
              </a:spcBef>
              <a:tabLst>
                <a:tab pos="457200" algn="l"/>
              </a:tabLst>
            </a:pPr>
            <a:r>
              <a:rPr lang="tr-TR" sz="1700" b="1">
                <a:latin typeface="Tahoma" pitchFamily="34" charset="0"/>
                <a:sym typeface="Symbol" pitchFamily="18" charset="2"/>
              </a:rPr>
              <a:t>	Bitkinin hayatında meydana gelen ilk dokudur. </a:t>
            </a:r>
          </a:p>
          <a:p>
            <a:pPr>
              <a:lnSpc>
                <a:spcPct val="120000"/>
              </a:lnSpc>
              <a:spcBef>
                <a:spcPct val="20000"/>
              </a:spcBef>
              <a:tabLst>
                <a:tab pos="457200" algn="l"/>
              </a:tabLst>
            </a:pPr>
            <a:r>
              <a:rPr lang="tr-TR" sz="1700" b="1">
                <a:latin typeface="Tahoma" pitchFamily="34" charset="0"/>
                <a:sym typeface="Symbol" pitchFamily="18" charset="2"/>
              </a:rPr>
              <a:t>	Meristem doku  hücreleri, sık sık bölünerek yeni hücreler oluşturduğundan, 	çekirdekleri büyük, kofulları küçük, sitoplazmaları fazla, çeperleri ince ve 	metabolizmaları hızlıdır.    </a:t>
            </a:r>
          </a:p>
          <a:p>
            <a:pPr>
              <a:lnSpc>
                <a:spcPct val="120000"/>
              </a:lnSpc>
              <a:spcBef>
                <a:spcPct val="20000"/>
              </a:spcBef>
              <a:tabLst>
                <a:tab pos="457200" algn="l"/>
              </a:tabLst>
            </a:pPr>
            <a:r>
              <a:rPr lang="tr-TR" sz="1700" b="1">
                <a:latin typeface="Tahoma" pitchFamily="34" charset="0"/>
                <a:sym typeface="Symbol" pitchFamily="18" charset="2"/>
              </a:rPr>
              <a:t>	Meristem doku hücreleri zamanla farklılaşarak sürekli doku hücreleri halini 	alırlar. </a:t>
            </a:r>
          </a:p>
          <a:p>
            <a:pPr>
              <a:lnSpc>
                <a:spcPct val="120000"/>
              </a:lnSpc>
              <a:spcBef>
                <a:spcPct val="20000"/>
              </a:spcBef>
              <a:tabLst>
                <a:tab pos="457200" algn="l"/>
              </a:tabLst>
            </a:pPr>
            <a:r>
              <a:rPr lang="tr-TR" sz="1700" b="1">
                <a:latin typeface="Tahoma" pitchFamily="34" charset="0"/>
                <a:sym typeface="Symbol" pitchFamily="18" charset="2"/>
              </a:rPr>
              <a:t>	Bitkilerde meristem dokunun bölünme özeliğini sürekli koruması, 	büyümenin sınırsız olmasını sağlar. </a:t>
            </a:r>
          </a:p>
        </p:txBody>
      </p:sp>
      <p:sp>
        <p:nvSpPr>
          <p:cNvPr id="6167" name="AutoShape 23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5650" y="3503613"/>
            <a:ext cx="4570413" cy="457200"/>
          </a:xfrm>
          <a:prstGeom prst="actionButtonBlank">
            <a:avLst/>
          </a:prstGeom>
          <a:solidFill>
            <a:srgbClr val="3333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/>
            <a:r>
              <a:rPr lang="tr-TR" sz="1700" b="1">
                <a:solidFill>
                  <a:schemeClr val="bg1"/>
                </a:solidFill>
                <a:latin typeface="FormalScrp421 BT" pitchFamily="66" charset="0"/>
                <a:cs typeface="Arial" charset="0"/>
              </a:rPr>
              <a:t>Meristem Dokunun Sınıflandırılması</a:t>
            </a:r>
          </a:p>
        </p:txBody>
      </p:sp>
      <p:sp>
        <p:nvSpPr>
          <p:cNvPr id="6168" name="AutoShape 24"/>
          <p:cNvSpPr>
            <a:spLocks noChangeArrowheads="1"/>
          </p:cNvSpPr>
          <p:nvPr/>
        </p:nvSpPr>
        <p:spPr bwMode="auto">
          <a:xfrm rot="5400000">
            <a:off x="1303338" y="3987800"/>
            <a:ext cx="228600" cy="320675"/>
          </a:xfrm>
          <a:custGeom>
            <a:avLst/>
            <a:gdLst>
              <a:gd name="G0" fmla="+- 9257 0 0"/>
              <a:gd name="G1" fmla="+- 18514 0 0"/>
              <a:gd name="G2" fmla="+- 7200 0 0"/>
              <a:gd name="G3" fmla="*/ 9257 1 2"/>
              <a:gd name="G4" fmla="+- G3 10800 0"/>
              <a:gd name="G5" fmla="+- 21600 9257 18514"/>
              <a:gd name="G6" fmla="+- 18514 7200 0"/>
              <a:gd name="G7" fmla="*/ G6 1 2"/>
              <a:gd name="G8" fmla="*/ 18514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8514 1 2"/>
              <a:gd name="G15" fmla="+- G5 0 G4"/>
              <a:gd name="G16" fmla="+- G0 0 G4"/>
              <a:gd name="G17" fmla="*/ G2 G15 G16"/>
              <a:gd name="T0" fmla="*/ 15429 w 21600"/>
              <a:gd name="T1" fmla="*/ 0 h 21600"/>
              <a:gd name="T2" fmla="*/ 9257 w 21600"/>
              <a:gd name="T3" fmla="*/ 7200 h 21600"/>
              <a:gd name="T4" fmla="*/ 0 w 21600"/>
              <a:gd name="T5" fmla="*/ 18001 h 21600"/>
              <a:gd name="T6" fmla="*/ 9257 w 21600"/>
              <a:gd name="T7" fmla="*/ 21600 h 21600"/>
              <a:gd name="T8" fmla="*/ 18514 w 21600"/>
              <a:gd name="T9" fmla="*/ 15000 h 21600"/>
              <a:gd name="T10" fmla="*/ 21600 w 21600"/>
              <a:gd name="T11" fmla="*/ 7200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tr-TR"/>
          </a:p>
        </p:txBody>
      </p:sp>
      <p:sp>
        <p:nvSpPr>
          <p:cNvPr id="6169" name="AutoShape 2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658938" y="4033838"/>
            <a:ext cx="3656012" cy="320675"/>
          </a:xfrm>
          <a:prstGeom prst="actionButtonBlank">
            <a:avLst/>
          </a:prstGeom>
          <a:solidFill>
            <a:srgbClr val="8080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/>
            <a:r>
              <a:rPr lang="tr-TR" sz="1300" b="1">
                <a:solidFill>
                  <a:schemeClr val="bg1"/>
                </a:solidFill>
                <a:latin typeface="FormalScrp421 BT" pitchFamily="66" charset="0"/>
                <a:cs typeface="Arial" charset="0"/>
              </a:rPr>
              <a:t>Bitkilerde Bulundukları Yerlere Göre</a:t>
            </a:r>
          </a:p>
        </p:txBody>
      </p:sp>
      <p:sp>
        <p:nvSpPr>
          <p:cNvPr id="6170" name="AutoShape 2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163763" y="4410075"/>
            <a:ext cx="2741612" cy="320675"/>
          </a:xfrm>
          <a:prstGeom prst="actionButtonBlank">
            <a:avLst/>
          </a:prstGeom>
          <a:solidFill>
            <a:srgbClr val="99CC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/>
            <a:r>
              <a:rPr lang="tr-TR" sz="1000" b="1">
                <a:solidFill>
                  <a:srgbClr val="FF0000"/>
                </a:solidFill>
                <a:latin typeface="FormalScrp421 BT" pitchFamily="66" charset="0"/>
                <a:cs typeface="Arial" charset="0"/>
              </a:rPr>
              <a:t>Apikal Meristem</a:t>
            </a:r>
          </a:p>
        </p:txBody>
      </p:sp>
      <p:sp>
        <p:nvSpPr>
          <p:cNvPr id="6171" name="AutoShape 27"/>
          <p:cNvSpPr>
            <a:spLocks noChangeArrowheads="1"/>
          </p:cNvSpPr>
          <p:nvPr/>
        </p:nvSpPr>
        <p:spPr bwMode="auto">
          <a:xfrm rot="5400000">
            <a:off x="1825626" y="4362450"/>
            <a:ext cx="228600" cy="320675"/>
          </a:xfrm>
          <a:custGeom>
            <a:avLst/>
            <a:gdLst>
              <a:gd name="G0" fmla="+- 9257 0 0"/>
              <a:gd name="G1" fmla="+- 18514 0 0"/>
              <a:gd name="G2" fmla="+- 7200 0 0"/>
              <a:gd name="G3" fmla="*/ 9257 1 2"/>
              <a:gd name="G4" fmla="+- G3 10800 0"/>
              <a:gd name="G5" fmla="+- 21600 9257 18514"/>
              <a:gd name="G6" fmla="+- 18514 7200 0"/>
              <a:gd name="G7" fmla="*/ G6 1 2"/>
              <a:gd name="G8" fmla="*/ 18514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8514 1 2"/>
              <a:gd name="G15" fmla="+- G5 0 G4"/>
              <a:gd name="G16" fmla="+- G0 0 G4"/>
              <a:gd name="G17" fmla="*/ G2 G15 G16"/>
              <a:gd name="T0" fmla="*/ 15429 w 21600"/>
              <a:gd name="T1" fmla="*/ 0 h 21600"/>
              <a:gd name="T2" fmla="*/ 9257 w 21600"/>
              <a:gd name="T3" fmla="*/ 7200 h 21600"/>
              <a:gd name="T4" fmla="*/ 0 w 21600"/>
              <a:gd name="T5" fmla="*/ 18001 h 21600"/>
              <a:gd name="T6" fmla="*/ 9257 w 21600"/>
              <a:gd name="T7" fmla="*/ 21600 h 21600"/>
              <a:gd name="T8" fmla="*/ 18514 w 21600"/>
              <a:gd name="T9" fmla="*/ 15000 h 21600"/>
              <a:gd name="T10" fmla="*/ 21600 w 21600"/>
              <a:gd name="T11" fmla="*/ 7200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tr-TR"/>
          </a:p>
        </p:txBody>
      </p:sp>
      <p:sp>
        <p:nvSpPr>
          <p:cNvPr id="6172" name="AutoShape 28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160588" y="4765675"/>
            <a:ext cx="2741612" cy="320675"/>
          </a:xfrm>
          <a:prstGeom prst="actionButtonBlank">
            <a:avLst/>
          </a:prstGeom>
          <a:solidFill>
            <a:srgbClr val="99CC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/>
            <a:r>
              <a:rPr lang="tr-TR" sz="1000" b="1">
                <a:solidFill>
                  <a:srgbClr val="FF0000"/>
                </a:solidFill>
                <a:latin typeface="FormalScrp421 BT" pitchFamily="66" charset="0"/>
                <a:cs typeface="Arial" charset="0"/>
              </a:rPr>
              <a:t>İnterkalar Meristem</a:t>
            </a:r>
          </a:p>
        </p:txBody>
      </p:sp>
      <p:sp>
        <p:nvSpPr>
          <p:cNvPr id="6173" name="AutoShape 29"/>
          <p:cNvSpPr>
            <a:spLocks noChangeArrowheads="1"/>
          </p:cNvSpPr>
          <p:nvPr/>
        </p:nvSpPr>
        <p:spPr bwMode="auto">
          <a:xfrm rot="5400000">
            <a:off x="1847851" y="4695825"/>
            <a:ext cx="228600" cy="320675"/>
          </a:xfrm>
          <a:custGeom>
            <a:avLst/>
            <a:gdLst>
              <a:gd name="G0" fmla="+- 9257 0 0"/>
              <a:gd name="G1" fmla="+- 18514 0 0"/>
              <a:gd name="G2" fmla="+- 7200 0 0"/>
              <a:gd name="G3" fmla="*/ 9257 1 2"/>
              <a:gd name="G4" fmla="+- G3 10800 0"/>
              <a:gd name="G5" fmla="+- 21600 9257 18514"/>
              <a:gd name="G6" fmla="+- 18514 7200 0"/>
              <a:gd name="G7" fmla="*/ G6 1 2"/>
              <a:gd name="G8" fmla="*/ 18514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8514 1 2"/>
              <a:gd name="G15" fmla="+- G5 0 G4"/>
              <a:gd name="G16" fmla="+- G0 0 G4"/>
              <a:gd name="G17" fmla="*/ G2 G15 G16"/>
              <a:gd name="T0" fmla="*/ 15429 w 21600"/>
              <a:gd name="T1" fmla="*/ 0 h 21600"/>
              <a:gd name="T2" fmla="*/ 9257 w 21600"/>
              <a:gd name="T3" fmla="*/ 7200 h 21600"/>
              <a:gd name="T4" fmla="*/ 0 w 21600"/>
              <a:gd name="T5" fmla="*/ 18001 h 21600"/>
              <a:gd name="T6" fmla="*/ 9257 w 21600"/>
              <a:gd name="T7" fmla="*/ 21600 h 21600"/>
              <a:gd name="T8" fmla="*/ 18514 w 21600"/>
              <a:gd name="T9" fmla="*/ 15000 h 21600"/>
              <a:gd name="T10" fmla="*/ 21600 w 21600"/>
              <a:gd name="T11" fmla="*/ 7200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tr-TR"/>
          </a:p>
        </p:txBody>
      </p:sp>
      <p:sp>
        <p:nvSpPr>
          <p:cNvPr id="6174" name="AutoShape 30"/>
          <p:cNvSpPr>
            <a:spLocks noChangeArrowheads="1"/>
          </p:cNvSpPr>
          <p:nvPr/>
        </p:nvSpPr>
        <p:spPr bwMode="auto">
          <a:xfrm rot="5400000">
            <a:off x="1289051" y="5518150"/>
            <a:ext cx="228600" cy="320675"/>
          </a:xfrm>
          <a:custGeom>
            <a:avLst/>
            <a:gdLst>
              <a:gd name="G0" fmla="+- 9257 0 0"/>
              <a:gd name="G1" fmla="+- 18514 0 0"/>
              <a:gd name="G2" fmla="+- 7200 0 0"/>
              <a:gd name="G3" fmla="*/ 9257 1 2"/>
              <a:gd name="G4" fmla="+- G3 10800 0"/>
              <a:gd name="G5" fmla="+- 21600 9257 18514"/>
              <a:gd name="G6" fmla="+- 18514 7200 0"/>
              <a:gd name="G7" fmla="*/ G6 1 2"/>
              <a:gd name="G8" fmla="*/ 18514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8514 1 2"/>
              <a:gd name="G15" fmla="+- G5 0 G4"/>
              <a:gd name="G16" fmla="+- G0 0 G4"/>
              <a:gd name="G17" fmla="*/ G2 G15 G16"/>
              <a:gd name="T0" fmla="*/ 15429 w 21600"/>
              <a:gd name="T1" fmla="*/ 0 h 21600"/>
              <a:gd name="T2" fmla="*/ 9257 w 21600"/>
              <a:gd name="T3" fmla="*/ 7200 h 21600"/>
              <a:gd name="T4" fmla="*/ 0 w 21600"/>
              <a:gd name="T5" fmla="*/ 18001 h 21600"/>
              <a:gd name="T6" fmla="*/ 9257 w 21600"/>
              <a:gd name="T7" fmla="*/ 21600 h 21600"/>
              <a:gd name="T8" fmla="*/ 18514 w 21600"/>
              <a:gd name="T9" fmla="*/ 15000 h 21600"/>
              <a:gd name="T10" fmla="*/ 21600 w 21600"/>
              <a:gd name="T11" fmla="*/ 7200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tr-TR"/>
          </a:p>
        </p:txBody>
      </p:sp>
      <p:sp>
        <p:nvSpPr>
          <p:cNvPr id="6175" name="AutoShape 31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658938" y="5567363"/>
            <a:ext cx="3656012" cy="320675"/>
          </a:xfrm>
          <a:prstGeom prst="actionButtonBlank">
            <a:avLst/>
          </a:prstGeom>
          <a:solidFill>
            <a:srgbClr val="8080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/>
            <a:r>
              <a:rPr lang="tr-TR" sz="1300" b="1">
                <a:solidFill>
                  <a:schemeClr val="bg1"/>
                </a:solidFill>
                <a:latin typeface="FormalScrp421 BT" pitchFamily="66" charset="0"/>
                <a:cs typeface="Arial" charset="0"/>
              </a:rPr>
              <a:t>Kökenlerine Göre</a:t>
            </a:r>
          </a:p>
        </p:txBody>
      </p:sp>
      <p:sp>
        <p:nvSpPr>
          <p:cNvPr id="6176" name="AutoShape 32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190750" y="5932488"/>
            <a:ext cx="2741613" cy="320675"/>
          </a:xfrm>
          <a:prstGeom prst="actionButtonBlank">
            <a:avLst/>
          </a:prstGeom>
          <a:solidFill>
            <a:srgbClr val="99CC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/>
            <a:r>
              <a:rPr lang="tr-TR" sz="1000" b="1">
                <a:solidFill>
                  <a:srgbClr val="FF0000"/>
                </a:solidFill>
                <a:latin typeface="FormalScrp421 BT" pitchFamily="66" charset="0"/>
                <a:cs typeface="Arial" charset="0"/>
              </a:rPr>
              <a:t>Primer Meristem</a:t>
            </a:r>
          </a:p>
        </p:txBody>
      </p:sp>
      <p:sp>
        <p:nvSpPr>
          <p:cNvPr id="6177" name="AutoShape 33"/>
          <p:cNvSpPr>
            <a:spLocks noChangeArrowheads="1"/>
          </p:cNvSpPr>
          <p:nvPr/>
        </p:nvSpPr>
        <p:spPr bwMode="auto">
          <a:xfrm rot="5400000">
            <a:off x="1852613" y="5884862"/>
            <a:ext cx="228600" cy="320675"/>
          </a:xfrm>
          <a:custGeom>
            <a:avLst/>
            <a:gdLst>
              <a:gd name="G0" fmla="+- 9257 0 0"/>
              <a:gd name="G1" fmla="+- 18514 0 0"/>
              <a:gd name="G2" fmla="+- 7200 0 0"/>
              <a:gd name="G3" fmla="*/ 9257 1 2"/>
              <a:gd name="G4" fmla="+- G3 10800 0"/>
              <a:gd name="G5" fmla="+- 21600 9257 18514"/>
              <a:gd name="G6" fmla="+- 18514 7200 0"/>
              <a:gd name="G7" fmla="*/ G6 1 2"/>
              <a:gd name="G8" fmla="*/ 18514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8514 1 2"/>
              <a:gd name="G15" fmla="+- G5 0 G4"/>
              <a:gd name="G16" fmla="+- G0 0 G4"/>
              <a:gd name="G17" fmla="*/ G2 G15 G16"/>
              <a:gd name="T0" fmla="*/ 15429 w 21600"/>
              <a:gd name="T1" fmla="*/ 0 h 21600"/>
              <a:gd name="T2" fmla="*/ 9257 w 21600"/>
              <a:gd name="T3" fmla="*/ 7200 h 21600"/>
              <a:gd name="T4" fmla="*/ 0 w 21600"/>
              <a:gd name="T5" fmla="*/ 18001 h 21600"/>
              <a:gd name="T6" fmla="*/ 9257 w 21600"/>
              <a:gd name="T7" fmla="*/ 21600 h 21600"/>
              <a:gd name="T8" fmla="*/ 18514 w 21600"/>
              <a:gd name="T9" fmla="*/ 15000 h 21600"/>
              <a:gd name="T10" fmla="*/ 21600 w 21600"/>
              <a:gd name="T11" fmla="*/ 7200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tr-TR"/>
          </a:p>
        </p:txBody>
      </p:sp>
      <p:sp>
        <p:nvSpPr>
          <p:cNvPr id="6178" name="AutoShape 3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187575" y="6276975"/>
            <a:ext cx="2741613" cy="320675"/>
          </a:xfrm>
          <a:prstGeom prst="actionButtonBlank">
            <a:avLst/>
          </a:prstGeom>
          <a:solidFill>
            <a:srgbClr val="99CC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/>
            <a:r>
              <a:rPr lang="tr-TR" sz="1000" b="1">
                <a:solidFill>
                  <a:srgbClr val="FF0000"/>
                </a:solidFill>
                <a:latin typeface="FormalScrp421 BT" pitchFamily="66" charset="0"/>
                <a:cs typeface="Arial" charset="0"/>
              </a:rPr>
              <a:t>Sekonder Meristem</a:t>
            </a:r>
          </a:p>
        </p:txBody>
      </p:sp>
      <p:sp>
        <p:nvSpPr>
          <p:cNvPr id="6179" name="AutoShape 35"/>
          <p:cNvSpPr>
            <a:spLocks noChangeArrowheads="1"/>
          </p:cNvSpPr>
          <p:nvPr/>
        </p:nvSpPr>
        <p:spPr bwMode="auto">
          <a:xfrm rot="5400000">
            <a:off x="1874838" y="6218237"/>
            <a:ext cx="228600" cy="320675"/>
          </a:xfrm>
          <a:custGeom>
            <a:avLst/>
            <a:gdLst>
              <a:gd name="G0" fmla="+- 9257 0 0"/>
              <a:gd name="G1" fmla="+- 18514 0 0"/>
              <a:gd name="G2" fmla="+- 7200 0 0"/>
              <a:gd name="G3" fmla="*/ 9257 1 2"/>
              <a:gd name="G4" fmla="+- G3 10800 0"/>
              <a:gd name="G5" fmla="+- 21600 9257 18514"/>
              <a:gd name="G6" fmla="+- 18514 7200 0"/>
              <a:gd name="G7" fmla="*/ G6 1 2"/>
              <a:gd name="G8" fmla="*/ 18514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8514 1 2"/>
              <a:gd name="G15" fmla="+- G5 0 G4"/>
              <a:gd name="G16" fmla="+- G0 0 G4"/>
              <a:gd name="G17" fmla="*/ G2 G15 G16"/>
              <a:gd name="T0" fmla="*/ 15429 w 21600"/>
              <a:gd name="T1" fmla="*/ 0 h 21600"/>
              <a:gd name="T2" fmla="*/ 9257 w 21600"/>
              <a:gd name="T3" fmla="*/ 7200 h 21600"/>
              <a:gd name="T4" fmla="*/ 0 w 21600"/>
              <a:gd name="T5" fmla="*/ 18001 h 21600"/>
              <a:gd name="T6" fmla="*/ 9257 w 21600"/>
              <a:gd name="T7" fmla="*/ 21600 h 21600"/>
              <a:gd name="T8" fmla="*/ 18514 w 21600"/>
              <a:gd name="T9" fmla="*/ 15000 h 21600"/>
              <a:gd name="T10" fmla="*/ 21600 w 21600"/>
              <a:gd name="T11" fmla="*/ 7200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tr-TR"/>
          </a:p>
        </p:txBody>
      </p:sp>
      <p:sp>
        <p:nvSpPr>
          <p:cNvPr id="6180" name="AutoShape 3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155825" y="5119688"/>
            <a:ext cx="2741613" cy="320675"/>
          </a:xfrm>
          <a:prstGeom prst="actionButtonBlank">
            <a:avLst/>
          </a:prstGeom>
          <a:solidFill>
            <a:srgbClr val="99CC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/>
            <a:r>
              <a:rPr lang="tr-TR" sz="1000" b="1">
                <a:solidFill>
                  <a:srgbClr val="FF0000"/>
                </a:solidFill>
                <a:latin typeface="FormalScrp421 BT" pitchFamily="66" charset="0"/>
                <a:cs typeface="Arial" charset="0"/>
              </a:rPr>
              <a:t>Lateral Meristem</a:t>
            </a:r>
          </a:p>
        </p:txBody>
      </p:sp>
      <p:sp>
        <p:nvSpPr>
          <p:cNvPr id="6181" name="AutoShape 37"/>
          <p:cNvSpPr>
            <a:spLocks noChangeArrowheads="1"/>
          </p:cNvSpPr>
          <p:nvPr/>
        </p:nvSpPr>
        <p:spPr bwMode="auto">
          <a:xfrm rot="5400000">
            <a:off x="1843088" y="5060950"/>
            <a:ext cx="228600" cy="320675"/>
          </a:xfrm>
          <a:custGeom>
            <a:avLst/>
            <a:gdLst>
              <a:gd name="G0" fmla="+- 9257 0 0"/>
              <a:gd name="G1" fmla="+- 18514 0 0"/>
              <a:gd name="G2" fmla="+- 7200 0 0"/>
              <a:gd name="G3" fmla="*/ 9257 1 2"/>
              <a:gd name="G4" fmla="+- G3 10800 0"/>
              <a:gd name="G5" fmla="+- 21600 9257 18514"/>
              <a:gd name="G6" fmla="+- 18514 7200 0"/>
              <a:gd name="G7" fmla="*/ G6 1 2"/>
              <a:gd name="G8" fmla="*/ 18514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8514 1 2"/>
              <a:gd name="G15" fmla="+- G5 0 G4"/>
              <a:gd name="G16" fmla="+- G0 0 G4"/>
              <a:gd name="G17" fmla="*/ G2 G15 G16"/>
              <a:gd name="T0" fmla="*/ 15429 w 21600"/>
              <a:gd name="T1" fmla="*/ 0 h 21600"/>
              <a:gd name="T2" fmla="*/ 9257 w 21600"/>
              <a:gd name="T3" fmla="*/ 7200 h 21600"/>
              <a:gd name="T4" fmla="*/ 0 w 21600"/>
              <a:gd name="T5" fmla="*/ 18001 h 21600"/>
              <a:gd name="T6" fmla="*/ 9257 w 21600"/>
              <a:gd name="T7" fmla="*/ 21600 h 21600"/>
              <a:gd name="T8" fmla="*/ 18514 w 21600"/>
              <a:gd name="T9" fmla="*/ 15000 h 21600"/>
              <a:gd name="T10" fmla="*/ 21600 w 21600"/>
              <a:gd name="T11" fmla="*/ 7200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6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2000"/>
                                        <p:tgtEl>
                                          <p:spTgt spid="6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2000"/>
                                        <p:tgtEl>
                                          <p:spTgt spid="6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2000"/>
                                        <p:tgtEl>
                                          <p:spTgt spid="6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2000"/>
                                        <p:tgtEl>
                                          <p:spTgt spid="6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2000"/>
                                        <p:tgtEl>
                                          <p:spTgt spid="6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20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000"/>
                            </p:stCondLst>
                            <p:childTnLst>
                              <p:par>
                                <p:cTn id="3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6" dur="2000"/>
                                        <p:tgtEl>
                                          <p:spTgt spid="6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4000"/>
                            </p:stCondLst>
                            <p:childTnLst>
                              <p:par>
                                <p:cTn id="3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0" dur="2000"/>
                                        <p:tgtEl>
                                          <p:spTgt spid="6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6000"/>
                            </p:stCondLst>
                            <p:childTnLst>
                              <p:par>
                                <p:cTn id="4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4" dur="2000"/>
                                        <p:tgtEl>
                                          <p:spTgt spid="6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8000"/>
                            </p:stCondLst>
                            <p:childTnLst>
                              <p:par>
                                <p:cTn id="46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8" dur="20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0"/>
                            </p:stCondLst>
                            <p:childTnLst>
                              <p:par>
                                <p:cTn id="5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2" dur="20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2000"/>
                            </p:stCondLst>
                            <p:childTnLst>
                              <p:par>
                                <p:cTn id="5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6" dur="2000"/>
                                        <p:tgtEl>
                                          <p:spTgt spid="6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4000"/>
                            </p:stCondLst>
                            <p:childTnLst>
                              <p:par>
                                <p:cTn id="5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0" dur="2000"/>
                                        <p:tgtEl>
                                          <p:spTgt spid="6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6000"/>
                            </p:stCondLst>
                            <p:childTnLst>
                              <p:par>
                                <p:cTn id="6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4" dur="2000"/>
                                        <p:tgtEl>
                                          <p:spTgt spid="6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8000"/>
                            </p:stCondLst>
                            <p:childTnLst>
                              <p:par>
                                <p:cTn id="66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8" dur="2000"/>
                                        <p:tgtEl>
                                          <p:spTgt spid="6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65" grpId="0" animBg="1"/>
      <p:bldP spid="6167" grpId="0" animBg="1"/>
      <p:bldP spid="6168" grpId="0" animBg="1"/>
      <p:bldP spid="6169" grpId="0" animBg="1"/>
      <p:bldP spid="6170" grpId="0" animBg="1"/>
      <p:bldP spid="6171" grpId="0" animBg="1"/>
      <p:bldP spid="6172" grpId="0" animBg="1"/>
      <p:bldP spid="6173" grpId="0" animBg="1"/>
      <p:bldP spid="6174" grpId="0" animBg="1"/>
      <p:bldP spid="6175" grpId="0" animBg="1"/>
      <p:bldP spid="6176" grpId="0" animBg="1"/>
      <p:bldP spid="6177" grpId="0" animBg="1"/>
      <p:bldP spid="6178" grpId="0" animBg="1"/>
      <p:bldP spid="6179" grpId="0" animBg="1"/>
      <p:bldP spid="6180" grpId="0" animBg="1"/>
      <p:bldP spid="618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5724525" cy="685800"/>
          </a:xfrm>
          <a:prstGeom prst="actionButtonBlank">
            <a:avLst/>
          </a:prstGeom>
          <a:solidFill>
            <a:srgbClr val="8080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/>
            <a:r>
              <a:rPr lang="tr-TR" sz="1700" b="1">
                <a:solidFill>
                  <a:schemeClr val="bg1"/>
                </a:solidFill>
                <a:latin typeface="FormalScrp421 BT" pitchFamily="66" charset="0"/>
                <a:cs typeface="Arial" charset="0"/>
              </a:rPr>
              <a:t>Bitkilerde Bulundukları Yerlere Göre Meristem</a:t>
            </a:r>
          </a:p>
        </p:txBody>
      </p:sp>
      <p:sp>
        <p:nvSpPr>
          <p:cNvPr id="32773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60363" y="836613"/>
            <a:ext cx="5364162" cy="457200"/>
          </a:xfrm>
          <a:prstGeom prst="actionButtonBlank">
            <a:avLst/>
          </a:prstGeom>
          <a:solidFill>
            <a:srgbClr val="8080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/>
            <a:r>
              <a:rPr lang="tr-TR" sz="1700" b="1">
                <a:solidFill>
                  <a:schemeClr val="bg1"/>
                </a:solidFill>
                <a:latin typeface="FormalScrp421 BT" pitchFamily="66" charset="0"/>
                <a:cs typeface="Arial" charset="0"/>
              </a:rPr>
              <a:t>Apikal Meristem</a:t>
            </a:r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107950" y="1366838"/>
            <a:ext cx="5616575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120000"/>
              </a:lnSpc>
              <a:spcBef>
                <a:spcPct val="20000"/>
              </a:spcBef>
              <a:tabLst>
                <a:tab pos="457200" algn="l"/>
              </a:tabLst>
            </a:pPr>
            <a:r>
              <a:rPr lang="tr-TR" sz="1700" b="1">
                <a:latin typeface="Tahoma" pitchFamily="34" charset="0"/>
                <a:sym typeface="Symbol" pitchFamily="18" charset="2"/>
              </a:rPr>
              <a:t>	Kök, gövde ve yan organların uç kısmında </a:t>
            </a:r>
          </a:p>
          <a:p>
            <a:pPr>
              <a:lnSpc>
                <a:spcPct val="120000"/>
              </a:lnSpc>
              <a:spcBef>
                <a:spcPct val="20000"/>
              </a:spcBef>
              <a:tabLst>
                <a:tab pos="457200" algn="l"/>
              </a:tabLst>
            </a:pPr>
            <a:r>
              <a:rPr lang="tr-TR" sz="1700" b="1">
                <a:latin typeface="Tahoma" pitchFamily="34" charset="0"/>
                <a:sym typeface="Symbol" pitchFamily="18" charset="2"/>
              </a:rPr>
              <a:t>	bulunan ve bu organların boyca büyümesini </a:t>
            </a:r>
          </a:p>
          <a:p>
            <a:pPr>
              <a:lnSpc>
                <a:spcPct val="120000"/>
              </a:lnSpc>
              <a:spcBef>
                <a:spcPct val="20000"/>
              </a:spcBef>
              <a:tabLst>
                <a:tab pos="457200" algn="l"/>
              </a:tabLst>
            </a:pPr>
            <a:r>
              <a:rPr lang="tr-TR" sz="1700" b="1">
                <a:latin typeface="Tahoma" pitchFamily="34" charset="0"/>
                <a:sym typeface="Symbol" pitchFamily="18" charset="2"/>
              </a:rPr>
              <a:t>	sağlayan dokudur.</a:t>
            </a:r>
          </a:p>
        </p:txBody>
      </p:sp>
      <p:sp>
        <p:nvSpPr>
          <p:cNvPr id="32775" name="AutoShape 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57188" y="2684463"/>
            <a:ext cx="5364162" cy="457200"/>
          </a:xfrm>
          <a:prstGeom prst="actionButtonBlank">
            <a:avLst/>
          </a:prstGeom>
          <a:solidFill>
            <a:srgbClr val="8080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/>
            <a:r>
              <a:rPr lang="tr-TR" sz="1700" b="1">
                <a:solidFill>
                  <a:schemeClr val="bg1"/>
                </a:solidFill>
                <a:latin typeface="FormalScrp421 BT" pitchFamily="66" charset="0"/>
                <a:cs typeface="Arial" charset="0"/>
              </a:rPr>
              <a:t>İnterkalar Meristem</a:t>
            </a:r>
          </a:p>
        </p:txBody>
      </p:sp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104775" y="3214688"/>
            <a:ext cx="561975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120000"/>
              </a:lnSpc>
              <a:spcBef>
                <a:spcPct val="20000"/>
              </a:spcBef>
              <a:tabLst>
                <a:tab pos="457200" algn="l"/>
              </a:tabLst>
            </a:pPr>
            <a:r>
              <a:rPr lang="tr-TR" sz="1700" b="1">
                <a:latin typeface="Tahoma" pitchFamily="34" charset="0"/>
                <a:sym typeface="Symbol" pitchFamily="18" charset="2"/>
              </a:rPr>
              <a:t>	Sürekli dokular arasında kalan meristemdir.</a:t>
            </a:r>
          </a:p>
        </p:txBody>
      </p:sp>
      <p:sp>
        <p:nvSpPr>
          <p:cNvPr id="32777" name="AutoShape 9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60363" y="3979863"/>
            <a:ext cx="5364162" cy="457200"/>
          </a:xfrm>
          <a:prstGeom prst="actionButtonBlank">
            <a:avLst/>
          </a:prstGeom>
          <a:solidFill>
            <a:srgbClr val="8080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/>
            <a:r>
              <a:rPr lang="tr-TR" sz="1700" b="1">
                <a:solidFill>
                  <a:schemeClr val="bg1"/>
                </a:solidFill>
                <a:latin typeface="FormalScrp421 BT" pitchFamily="66" charset="0"/>
                <a:cs typeface="Arial" charset="0"/>
              </a:rPr>
              <a:t>Lateral Meristem</a:t>
            </a:r>
          </a:p>
        </p:txBody>
      </p:sp>
      <p:sp>
        <p:nvSpPr>
          <p:cNvPr id="32778" name="Rectangle 10"/>
          <p:cNvSpPr>
            <a:spLocks noChangeArrowheads="1"/>
          </p:cNvSpPr>
          <p:nvPr/>
        </p:nvSpPr>
        <p:spPr bwMode="auto">
          <a:xfrm>
            <a:off x="107950" y="4510088"/>
            <a:ext cx="5616575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120000"/>
              </a:lnSpc>
              <a:spcBef>
                <a:spcPct val="20000"/>
              </a:spcBef>
              <a:tabLst>
                <a:tab pos="457200" algn="l"/>
              </a:tabLst>
            </a:pPr>
            <a:r>
              <a:rPr lang="tr-TR" sz="1700" b="1">
                <a:latin typeface="Tahoma" pitchFamily="34" charset="0"/>
                <a:sym typeface="Symbol" pitchFamily="18" charset="2"/>
              </a:rPr>
              <a:t>	Çevreye paralel bölünerek, bitkilerin enine 	büyümesini sağlar. (Kambiyum)</a:t>
            </a:r>
          </a:p>
        </p:txBody>
      </p:sp>
      <p:pic>
        <p:nvPicPr>
          <p:cNvPr id="32780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10250" y="1268413"/>
            <a:ext cx="3333750" cy="5053012"/>
          </a:xfrm>
          <a:prstGeom prst="rect">
            <a:avLst/>
          </a:prstGeom>
          <a:noFill/>
        </p:spPr>
      </p:pic>
      <p:pic>
        <p:nvPicPr>
          <p:cNvPr id="32781" name="Picture 13" descr="next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32813" y="6359525"/>
            <a:ext cx="603250" cy="454025"/>
          </a:xfrm>
          <a:prstGeom prst="rect">
            <a:avLst/>
          </a:prstGeom>
          <a:noFill/>
        </p:spPr>
      </p:pic>
      <p:pic>
        <p:nvPicPr>
          <p:cNvPr id="32782" name="Picture 14" descr="next">
            <a:hlinkClick r:id="" action="ppaction://hlinkshowjump?jump=previousslide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34925" y="6351588"/>
            <a:ext cx="603250" cy="454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20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20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2000"/>
                                        <p:tgtEl>
                                          <p:spTgt spid="32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2" grpId="0" animBg="1"/>
      <p:bldP spid="32773" grpId="0" animBg="1"/>
      <p:bldP spid="32775" grpId="0" animBg="1"/>
      <p:bldP spid="3277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5724525" cy="685800"/>
          </a:xfrm>
          <a:prstGeom prst="actionButtonBlank">
            <a:avLst/>
          </a:prstGeom>
          <a:solidFill>
            <a:srgbClr val="8080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/>
            <a:r>
              <a:rPr lang="tr-TR" sz="1700" b="1">
                <a:solidFill>
                  <a:schemeClr val="bg1"/>
                </a:solidFill>
                <a:latin typeface="FormalScrp421 BT" pitchFamily="66" charset="0"/>
                <a:cs typeface="Arial" charset="0"/>
              </a:rPr>
              <a:t>Kökenlerine Göre Meristem</a:t>
            </a:r>
          </a:p>
        </p:txBody>
      </p:sp>
      <p:sp>
        <p:nvSpPr>
          <p:cNvPr id="33797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60363" y="836613"/>
            <a:ext cx="5364162" cy="457200"/>
          </a:xfrm>
          <a:prstGeom prst="actionButtonBlank">
            <a:avLst/>
          </a:prstGeom>
          <a:solidFill>
            <a:srgbClr val="8080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/>
            <a:r>
              <a:rPr lang="tr-TR" sz="1700" b="1">
                <a:solidFill>
                  <a:schemeClr val="bg1"/>
                </a:solidFill>
                <a:latin typeface="FormalScrp421 BT" pitchFamily="66" charset="0"/>
                <a:cs typeface="Arial" charset="0"/>
              </a:rPr>
              <a:t>Primer Meristem</a:t>
            </a:r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107950" y="1366838"/>
            <a:ext cx="8897938" cy="307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120000"/>
              </a:lnSpc>
              <a:spcBef>
                <a:spcPct val="20000"/>
              </a:spcBef>
              <a:tabLst>
                <a:tab pos="457200" algn="l"/>
              </a:tabLst>
            </a:pPr>
            <a:r>
              <a:rPr lang="tr-TR" sz="1700" b="1">
                <a:latin typeface="Tahoma" pitchFamily="34" charset="0"/>
                <a:sym typeface="Symbol" pitchFamily="18" charset="2"/>
              </a:rPr>
              <a:t>	Bitkinin, embriyonik dönemdeki bölünme özelliğini hayatı boyunca 	sürdüren dokusudur.</a:t>
            </a:r>
          </a:p>
          <a:p>
            <a:pPr>
              <a:lnSpc>
                <a:spcPct val="120000"/>
              </a:lnSpc>
              <a:spcBef>
                <a:spcPct val="20000"/>
              </a:spcBef>
              <a:tabLst>
                <a:tab pos="457200" algn="l"/>
              </a:tabLst>
            </a:pPr>
            <a:r>
              <a:rPr lang="tr-TR" sz="1700" b="1">
                <a:latin typeface="Tahoma" pitchFamily="34" charset="0"/>
                <a:sym typeface="Symbol" pitchFamily="18" charset="2"/>
              </a:rPr>
              <a:t>	Primer meristem; kök, gövde ve yan organların ucunda bulunur. </a:t>
            </a:r>
          </a:p>
          <a:p>
            <a:pPr>
              <a:lnSpc>
                <a:spcPct val="120000"/>
              </a:lnSpc>
              <a:spcBef>
                <a:spcPct val="20000"/>
              </a:spcBef>
              <a:tabLst>
                <a:tab pos="457200" algn="l"/>
              </a:tabLst>
            </a:pPr>
            <a:r>
              <a:rPr lang="tr-TR" sz="1700" b="1">
                <a:latin typeface="Tahoma" pitchFamily="34" charset="0"/>
                <a:sym typeface="Symbol" pitchFamily="18" charset="2"/>
              </a:rPr>
              <a:t>	Bu bölgelerdeki hücreler; sürekli bölünüp büyüdüklerinden, bu noktalara 	“Büyüme Noktaları” denir.  	 </a:t>
            </a:r>
          </a:p>
          <a:p>
            <a:pPr>
              <a:lnSpc>
                <a:spcPct val="120000"/>
              </a:lnSpc>
              <a:spcBef>
                <a:spcPct val="20000"/>
              </a:spcBef>
              <a:tabLst>
                <a:tab pos="457200" algn="l"/>
              </a:tabLst>
            </a:pPr>
            <a:r>
              <a:rPr lang="tr-TR" sz="1700" b="1">
                <a:latin typeface="Tahoma" pitchFamily="34" charset="0"/>
                <a:sym typeface="Symbol" pitchFamily="18" charset="2"/>
              </a:rPr>
              <a:t>	Kök ve gövdenin büyüme noktaları dıştan içe doğru; Dermatojen, Periblem 	ve Plerom olmak üzere üç bölgeden oluşur.</a:t>
            </a:r>
          </a:p>
          <a:p>
            <a:pPr>
              <a:lnSpc>
                <a:spcPct val="120000"/>
              </a:lnSpc>
              <a:spcBef>
                <a:spcPct val="20000"/>
              </a:spcBef>
              <a:tabLst>
                <a:tab pos="457200" algn="l"/>
              </a:tabLst>
            </a:pPr>
            <a:r>
              <a:rPr lang="tr-TR" sz="1700" b="1">
                <a:latin typeface="Tahoma" pitchFamily="34" charset="0"/>
                <a:sym typeface="Symbol" pitchFamily="18" charset="2"/>
              </a:rPr>
              <a:t>	Dermatojen’den epiderm, Periblem’den korteks ve Plerom’dan da merkezi 	silindir meydana gelir.</a:t>
            </a:r>
          </a:p>
          <a:p>
            <a:pPr>
              <a:lnSpc>
                <a:spcPct val="120000"/>
              </a:lnSpc>
              <a:spcBef>
                <a:spcPct val="20000"/>
              </a:spcBef>
              <a:tabLst>
                <a:tab pos="457200" algn="l"/>
              </a:tabLst>
            </a:pPr>
            <a:endParaRPr lang="tr-TR" sz="1700" b="1">
              <a:latin typeface="Tahoma" pitchFamily="34" charset="0"/>
              <a:sym typeface="Symbol" pitchFamily="18" charset="2"/>
            </a:endParaRPr>
          </a:p>
          <a:p>
            <a:pPr>
              <a:lnSpc>
                <a:spcPct val="120000"/>
              </a:lnSpc>
              <a:spcBef>
                <a:spcPct val="20000"/>
              </a:spcBef>
              <a:tabLst>
                <a:tab pos="457200" algn="l"/>
              </a:tabLst>
            </a:pPr>
            <a:r>
              <a:rPr lang="tr-TR" sz="1700" b="1">
                <a:latin typeface="Tahoma" pitchFamily="34" charset="0"/>
                <a:sym typeface="Symbol" pitchFamily="18" charset="2"/>
              </a:rPr>
              <a:t>			</a:t>
            </a:r>
            <a:r>
              <a:rPr lang="tr-TR" sz="1700" b="1">
                <a:solidFill>
                  <a:srgbClr val="009900"/>
                </a:solidFill>
                <a:latin typeface="Tahoma" pitchFamily="34" charset="0"/>
                <a:sym typeface="Symbol" pitchFamily="18" charset="2"/>
              </a:rPr>
              <a:t>Dermatojen		Epiderm</a:t>
            </a:r>
          </a:p>
          <a:p>
            <a:pPr>
              <a:lnSpc>
                <a:spcPct val="120000"/>
              </a:lnSpc>
              <a:spcBef>
                <a:spcPct val="20000"/>
              </a:spcBef>
              <a:tabLst>
                <a:tab pos="457200" algn="l"/>
              </a:tabLst>
            </a:pPr>
            <a:r>
              <a:rPr lang="tr-TR" sz="1700" b="1">
                <a:solidFill>
                  <a:srgbClr val="009900"/>
                </a:solidFill>
                <a:latin typeface="Tahoma" pitchFamily="34" charset="0"/>
                <a:sym typeface="Symbol" pitchFamily="18" charset="2"/>
              </a:rPr>
              <a:t>			Periblem		Korteks</a:t>
            </a:r>
          </a:p>
          <a:p>
            <a:pPr>
              <a:lnSpc>
                <a:spcPct val="120000"/>
              </a:lnSpc>
              <a:spcBef>
                <a:spcPct val="20000"/>
              </a:spcBef>
              <a:tabLst>
                <a:tab pos="457200" algn="l"/>
              </a:tabLst>
            </a:pPr>
            <a:r>
              <a:rPr lang="tr-TR" sz="1700" b="1">
                <a:solidFill>
                  <a:srgbClr val="009900"/>
                </a:solidFill>
                <a:latin typeface="Tahoma" pitchFamily="34" charset="0"/>
                <a:sym typeface="Symbol" pitchFamily="18" charset="2"/>
              </a:rPr>
              <a:t>			Plerom			Merkezi Silindir</a:t>
            </a:r>
            <a:r>
              <a:rPr lang="tr-TR" sz="1700" b="1">
                <a:latin typeface="Tahoma" pitchFamily="34" charset="0"/>
                <a:sym typeface="Symbol" pitchFamily="18" charset="2"/>
              </a:rPr>
              <a:t>    </a:t>
            </a:r>
          </a:p>
        </p:txBody>
      </p:sp>
      <p:pic>
        <p:nvPicPr>
          <p:cNvPr id="33799" name="Picture 7" descr="next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32813" y="6359525"/>
            <a:ext cx="603250" cy="454025"/>
          </a:xfrm>
          <a:prstGeom prst="rect">
            <a:avLst/>
          </a:prstGeom>
          <a:noFill/>
        </p:spPr>
      </p:pic>
      <p:pic>
        <p:nvPicPr>
          <p:cNvPr id="33800" name="Picture 8" descr="next">
            <a:hlinkClick r:id="" action="ppaction://hlinkshowjump?jump=previousslide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34925" y="6351588"/>
            <a:ext cx="603250" cy="454025"/>
          </a:xfrm>
          <a:prstGeom prst="rect">
            <a:avLst/>
          </a:prstGeom>
          <a:noFill/>
        </p:spPr>
      </p:pic>
      <p:sp>
        <p:nvSpPr>
          <p:cNvPr id="33803" name="Line 11"/>
          <p:cNvSpPr>
            <a:spLocks noChangeShapeType="1"/>
          </p:cNvSpPr>
          <p:nvPr/>
        </p:nvSpPr>
        <p:spPr bwMode="auto">
          <a:xfrm>
            <a:off x="3603625" y="5013325"/>
            <a:ext cx="923925" cy="9525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lg" len="med"/>
          </a:ln>
          <a:effectLst/>
        </p:spPr>
        <p:txBody>
          <a:bodyPr/>
          <a:lstStyle/>
          <a:p>
            <a:endParaRPr lang="tr-TR"/>
          </a:p>
        </p:txBody>
      </p:sp>
      <p:sp>
        <p:nvSpPr>
          <p:cNvPr id="33804" name="Line 12"/>
          <p:cNvSpPr>
            <a:spLocks noChangeShapeType="1"/>
          </p:cNvSpPr>
          <p:nvPr/>
        </p:nvSpPr>
        <p:spPr bwMode="auto">
          <a:xfrm>
            <a:off x="3490913" y="5389563"/>
            <a:ext cx="936625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lg" len="med"/>
          </a:ln>
          <a:effectLst/>
        </p:spPr>
        <p:txBody>
          <a:bodyPr/>
          <a:lstStyle/>
          <a:p>
            <a:endParaRPr lang="tr-TR"/>
          </a:p>
        </p:txBody>
      </p:sp>
      <p:sp>
        <p:nvSpPr>
          <p:cNvPr id="33805" name="Line 13"/>
          <p:cNvSpPr>
            <a:spLocks noChangeShapeType="1"/>
          </p:cNvSpPr>
          <p:nvPr/>
        </p:nvSpPr>
        <p:spPr bwMode="auto">
          <a:xfrm>
            <a:off x="3341688" y="5761038"/>
            <a:ext cx="1008062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lg" len="med"/>
          </a:ln>
          <a:effectLst/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20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6" grpId="0" animBg="1"/>
      <p:bldP spid="3379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6050" y="115888"/>
            <a:ext cx="8856663" cy="5257800"/>
          </a:xfrm>
          <a:prstGeom prst="rect">
            <a:avLst/>
          </a:prstGeom>
          <a:noFill/>
        </p:spPr>
      </p:pic>
      <p:pic>
        <p:nvPicPr>
          <p:cNvPr id="41989" name="Picture 5" descr="next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32813" y="6359525"/>
            <a:ext cx="603250" cy="454025"/>
          </a:xfrm>
          <a:prstGeom prst="rect">
            <a:avLst/>
          </a:prstGeom>
          <a:noFill/>
        </p:spPr>
      </p:pic>
      <p:pic>
        <p:nvPicPr>
          <p:cNvPr id="41990" name="Picture 6" descr="next">
            <a:hlinkClick r:id="" action="ppaction://hlinkshowjump?jump=previousslide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34925" y="6351588"/>
            <a:ext cx="603250" cy="4540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174625" y="620713"/>
            <a:ext cx="8785225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tr-TR" sz="1700" b="1" u="sng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pic>
        <p:nvPicPr>
          <p:cNvPr id="31751" name="Picture 7" descr="next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32813" y="6359525"/>
            <a:ext cx="603250" cy="454025"/>
          </a:xfrm>
          <a:prstGeom prst="rect">
            <a:avLst/>
          </a:prstGeom>
          <a:noFill/>
        </p:spPr>
      </p:pic>
      <p:pic>
        <p:nvPicPr>
          <p:cNvPr id="31752" name="Picture 8" descr="next">
            <a:hlinkClick r:id="" action="ppaction://hlinkshowjump?jump=previousslide"/>
          </p:cNvPr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34925" y="6351588"/>
            <a:ext cx="603250" cy="454025"/>
          </a:xfrm>
          <a:prstGeom prst="rect">
            <a:avLst/>
          </a:prstGeom>
          <a:noFill/>
        </p:spPr>
      </p:pic>
      <p:sp>
        <p:nvSpPr>
          <p:cNvPr id="31753" name="AutoShape 9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3338" y="44450"/>
            <a:ext cx="5364162" cy="457200"/>
          </a:xfrm>
          <a:prstGeom prst="actionButtonBlank">
            <a:avLst/>
          </a:prstGeom>
          <a:solidFill>
            <a:srgbClr val="8080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/>
            <a:r>
              <a:rPr lang="tr-TR" sz="1700" b="1">
                <a:solidFill>
                  <a:schemeClr val="bg1"/>
                </a:solidFill>
                <a:latin typeface="FormalScrp421 BT" pitchFamily="66" charset="0"/>
                <a:cs typeface="Arial" charset="0"/>
              </a:rPr>
              <a:t>Sekonder Meristem</a:t>
            </a:r>
          </a:p>
        </p:txBody>
      </p:sp>
      <p:sp>
        <p:nvSpPr>
          <p:cNvPr id="31754" name="Rectangle 10"/>
          <p:cNvSpPr>
            <a:spLocks noChangeArrowheads="1"/>
          </p:cNvSpPr>
          <p:nvPr/>
        </p:nvSpPr>
        <p:spPr bwMode="auto">
          <a:xfrm>
            <a:off x="123825" y="549275"/>
            <a:ext cx="8897938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120000"/>
              </a:lnSpc>
              <a:spcBef>
                <a:spcPct val="20000"/>
              </a:spcBef>
              <a:tabLst>
                <a:tab pos="457200" algn="l"/>
              </a:tabLst>
            </a:pPr>
            <a:r>
              <a:rPr lang="tr-TR" sz="1700" b="1">
                <a:latin typeface="Tahoma" pitchFamily="34" charset="0"/>
                <a:sym typeface="Symbol" pitchFamily="18" charset="2"/>
              </a:rPr>
              <a:t>	</a:t>
            </a:r>
            <a:r>
              <a:rPr lang="tr-TR" sz="1700" b="1">
                <a:latin typeface="Tahoma" pitchFamily="34" charset="0"/>
              </a:rPr>
              <a:t>Değişmez doku hücrelerinin, hormonların etkisi ile sonradan bölünme 	özelliği kazanması ile oluşurlar. </a:t>
            </a:r>
          </a:p>
          <a:p>
            <a:pPr>
              <a:lnSpc>
                <a:spcPct val="120000"/>
              </a:lnSpc>
              <a:spcBef>
                <a:spcPct val="20000"/>
              </a:spcBef>
              <a:tabLst>
                <a:tab pos="457200" algn="l"/>
              </a:tabLst>
            </a:pPr>
            <a:r>
              <a:rPr lang="tr-TR" sz="1700" b="1">
                <a:latin typeface="Tahoma" pitchFamily="34" charset="0"/>
                <a:sym typeface="Symbol" pitchFamily="18" charset="2"/>
              </a:rPr>
              <a:t>	Örneğin k</a:t>
            </a:r>
            <a:r>
              <a:rPr lang="tr-TR" sz="1700" b="1">
                <a:latin typeface="Tahoma" pitchFamily="34" charset="0"/>
              </a:rPr>
              <a:t>ambiyum. </a:t>
            </a:r>
          </a:p>
          <a:p>
            <a:pPr>
              <a:lnSpc>
                <a:spcPct val="120000"/>
              </a:lnSpc>
              <a:spcBef>
                <a:spcPct val="20000"/>
              </a:spcBef>
              <a:tabLst>
                <a:tab pos="457200" algn="l"/>
              </a:tabLst>
            </a:pPr>
            <a:r>
              <a:rPr lang="tr-TR" sz="1700" b="1">
                <a:latin typeface="Tahoma" pitchFamily="34" charset="0"/>
                <a:sym typeface="Symbol" pitchFamily="18" charset="2"/>
              </a:rPr>
              <a:t>	</a:t>
            </a:r>
            <a:r>
              <a:rPr lang="tr-TR" sz="1700" b="1">
                <a:latin typeface="Tahoma" pitchFamily="34" charset="0"/>
              </a:rPr>
              <a:t>İkincil bölünür doku çok yıllık bitkilerde görülür ve yaş halkalarını meydana 	getirir.	</a:t>
            </a:r>
          </a:p>
        </p:txBody>
      </p:sp>
      <p:sp>
        <p:nvSpPr>
          <p:cNvPr id="31755" name="AutoShape 11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6038" y="2638425"/>
            <a:ext cx="4094162" cy="457200"/>
          </a:xfrm>
          <a:prstGeom prst="actionButtonBlank">
            <a:avLst/>
          </a:prstGeom>
          <a:solidFill>
            <a:srgbClr val="8080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/>
            <a:r>
              <a:rPr lang="tr-TR" sz="1700" b="1">
                <a:solidFill>
                  <a:schemeClr val="bg1"/>
                </a:solidFill>
                <a:latin typeface="FormalScrp421 BT" pitchFamily="66" charset="0"/>
                <a:cs typeface="Arial" charset="0"/>
              </a:rPr>
              <a:t>Kambiyum </a:t>
            </a:r>
          </a:p>
        </p:txBody>
      </p:sp>
      <p:sp>
        <p:nvSpPr>
          <p:cNvPr id="31756" name="Rectangle 12"/>
          <p:cNvSpPr>
            <a:spLocks noChangeArrowheads="1"/>
          </p:cNvSpPr>
          <p:nvPr/>
        </p:nvSpPr>
        <p:spPr bwMode="auto">
          <a:xfrm>
            <a:off x="147638" y="3214688"/>
            <a:ext cx="8828087" cy="316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110000"/>
              </a:lnSpc>
              <a:spcBef>
                <a:spcPct val="20000"/>
              </a:spcBef>
              <a:tabLst>
                <a:tab pos="457200" algn="l"/>
              </a:tabLst>
            </a:pPr>
            <a:r>
              <a:rPr lang="tr-TR" sz="1700" b="1">
                <a:latin typeface="Tahoma" pitchFamily="34" charset="0"/>
                <a:sym typeface="Symbol" pitchFamily="18" charset="2"/>
              </a:rPr>
              <a:t>	</a:t>
            </a:r>
            <a:r>
              <a:rPr lang="tr-TR" sz="1700" b="1">
                <a:latin typeface="Tahoma" pitchFamily="34" charset="0"/>
              </a:rPr>
              <a:t>Dikotil otsu ve odunsu bitkilerde, enine büyümeyi sağlayan meristem 	hücrelerinden meydana gelmiş bir dokudur.</a:t>
            </a:r>
          </a:p>
          <a:p>
            <a:pPr>
              <a:lnSpc>
                <a:spcPct val="110000"/>
              </a:lnSpc>
              <a:spcBef>
                <a:spcPct val="20000"/>
              </a:spcBef>
              <a:tabLst>
                <a:tab pos="457200" algn="l"/>
              </a:tabLst>
            </a:pPr>
            <a:r>
              <a:rPr lang="tr-TR" sz="1700" b="1">
                <a:latin typeface="Tahoma" pitchFamily="34" charset="0"/>
                <a:sym typeface="Symbol" pitchFamily="18" charset="2"/>
              </a:rPr>
              <a:t>	Kök ve gövdede bulunur, yaprakta bulunmaz.</a:t>
            </a:r>
          </a:p>
          <a:p>
            <a:pPr>
              <a:lnSpc>
                <a:spcPct val="110000"/>
              </a:lnSpc>
              <a:spcBef>
                <a:spcPct val="20000"/>
              </a:spcBef>
              <a:tabLst>
                <a:tab pos="457200" algn="l"/>
              </a:tabLst>
            </a:pPr>
            <a:r>
              <a:rPr lang="tr-TR" sz="1700" b="1">
                <a:latin typeface="Tahoma" pitchFamily="34" charset="0"/>
                <a:sym typeface="Symbol" pitchFamily="18" charset="2"/>
              </a:rPr>
              <a:t>	Bitkilerin yaralanan kısımlarında yara kambiyumu oluşur. Kambiyum 	hücreleri bölünerek yaranın kapanmasını sağlarlar. </a:t>
            </a:r>
          </a:p>
          <a:p>
            <a:pPr>
              <a:lnSpc>
                <a:spcPct val="110000"/>
              </a:lnSpc>
              <a:spcBef>
                <a:spcPct val="20000"/>
              </a:spcBef>
              <a:tabLst>
                <a:tab pos="457200" algn="l"/>
              </a:tabLst>
            </a:pPr>
            <a:r>
              <a:rPr lang="tr-TR" sz="1700" b="1">
                <a:latin typeface="Tahoma" pitchFamily="34" charset="0"/>
                <a:sym typeface="Symbol" pitchFamily="18" charset="2"/>
              </a:rPr>
              <a:t>	Ağaçların kabuk bölgesini oluşturan mantar kambiyum ise farklılaşmış 	hücrelerin çeşitli faktörler sonucu meristematik özellik kazanmasıyla 	oluşur. Böylece mantar dokuyu oluşturur.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20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3" grpId="0" animBg="1"/>
      <p:bldP spid="3175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700"/>
            <a:ext cx="9144000" cy="6858000"/>
          </a:xfrm>
          <a:prstGeom prst="rect">
            <a:avLst/>
          </a:prstGeom>
          <a:noFill/>
        </p:spPr>
      </p:pic>
      <p:pic>
        <p:nvPicPr>
          <p:cNvPr id="36871" name="Picture 7" descr="next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32813" y="6359525"/>
            <a:ext cx="603250" cy="454025"/>
          </a:xfrm>
          <a:prstGeom prst="rect">
            <a:avLst/>
          </a:prstGeom>
          <a:noFill/>
        </p:spPr>
      </p:pic>
      <p:pic>
        <p:nvPicPr>
          <p:cNvPr id="36872" name="Picture 8" descr="next">
            <a:hlinkClick r:id="" action="ppaction://hlinkshowjump?jump=previousslide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34925" y="6351588"/>
            <a:ext cx="603250" cy="454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iyoloji_31-_dokular___bitkisel_dokular">
  <a:themeElements>
    <a:clrScheme name="Varsayılan Tasarı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Varsayılan Tasarım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r-T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r-T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Varsayılan Tasarım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is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biyoloji_31-_dokular___bitkisel_dokular</Template>
  <TotalTime>2</TotalTime>
  <Words>237</Words>
  <Application>Microsoft PowerPoint</Application>
  <PresentationFormat>Ekran Gösterisi (4:3)</PresentationFormat>
  <Paragraphs>176</Paragraphs>
  <Slides>23</Slides>
  <Notes>3</Notes>
  <HiddenSlides>0</HiddenSlides>
  <MMClips>1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23</vt:i4>
      </vt:variant>
    </vt:vector>
  </HeadingPairs>
  <TitlesOfParts>
    <vt:vector size="31" baseType="lpstr">
      <vt:lpstr>Times New Roman</vt:lpstr>
      <vt:lpstr>Monotype Corsiva</vt:lpstr>
      <vt:lpstr>Arial</vt:lpstr>
      <vt:lpstr>Tahoma</vt:lpstr>
      <vt:lpstr>FormalScrp421 BT</vt:lpstr>
      <vt:lpstr>Verdana</vt:lpstr>
      <vt:lpstr>Symbol</vt:lpstr>
      <vt:lpstr>biyoloji_31-_dokular___bitkisel_dokular</vt:lpstr>
      <vt:lpstr>Slayt 1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Slayt 17</vt:lpstr>
      <vt:lpstr>Slayt 18</vt:lpstr>
      <vt:lpstr>Slayt 19</vt:lpstr>
      <vt:lpstr>Slayt 20</vt:lpstr>
      <vt:lpstr>Slayt 21</vt:lpstr>
      <vt:lpstr>Slayt 22</vt:lpstr>
      <vt:lpstr>Slayt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User</dc:creator>
  <cp:lastModifiedBy>User</cp:lastModifiedBy>
  <cp:revision>1</cp:revision>
  <dcterms:created xsi:type="dcterms:W3CDTF">2016-01-05T00:51:06Z</dcterms:created>
  <dcterms:modified xsi:type="dcterms:W3CDTF">2016-01-05T00:53:45Z</dcterms:modified>
</cp:coreProperties>
</file>