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F3FF07"/>
        </a:solidFill>
        <a:latin typeface="Times New Roman" pitchFamily="18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2qrdhXJ26VwyXA3+QbYnqg" hashData="hDWTPIOs4ariGqfB59WcS0quTus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39933"/>
    <a:srgbClr val="F3FF07"/>
    <a:srgbClr val="0000CC"/>
    <a:srgbClr val="E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10" autoAdjust="0"/>
    <p:restoredTop sz="95181" autoAdjust="0"/>
  </p:normalViewPr>
  <p:slideViewPr>
    <p:cSldViewPr>
      <p:cViewPr varScale="1">
        <p:scale>
          <a:sx n="69" d="100"/>
          <a:sy n="69" d="100"/>
        </p:scale>
        <p:origin x="-139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C6A2446-DA52-405E-986B-4C9E6390A170}" type="datetimeFigureOut">
              <a:rPr lang="tr-TR"/>
              <a:pPr>
                <a:defRPr/>
              </a:pPr>
              <a:t>05.01.2016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210A77C-8ED1-49FD-9FCD-57F617ECF44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B9173-88ED-4260-A7E8-8645DD7D0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117F2-8789-4BC8-8DEF-855505277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8EA0C-E21F-463F-AFF8-1A90EF1BB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FEBDD-0E8E-4ABC-B76F-6E7857252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4B231-9EC3-4576-9EEC-43E79FA2C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B46AC-2167-4A25-8B4D-1ABEA673D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88323-00A4-4C65-8CC4-6CD5586C4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0539-1182-47EE-B091-F777A9143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0BCCF-231D-4A4D-9F82-3A99F4FFA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D9E12-E648-4A7E-BE24-43E96ED14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2B93D-085B-4AB6-AB9E-E6775F3F6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F16A3-C932-4284-A3EF-A000E8835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Asıl metin stillerini düzenlemek için tıklatın</a:t>
            </a:r>
          </a:p>
          <a:p>
            <a:pPr lvl="1"/>
            <a:r>
              <a:rPr lang="en-US" smtClean="0"/>
              <a:t>İkinci düzey</a:t>
            </a:r>
          </a:p>
          <a:p>
            <a:pPr lvl="2"/>
            <a:r>
              <a:rPr lang="en-US" smtClean="0"/>
              <a:t>Üçüncü düzey</a:t>
            </a:r>
          </a:p>
          <a:p>
            <a:pPr lvl="3"/>
            <a:r>
              <a:rPr lang="en-US" smtClean="0"/>
              <a:t>Dördüncü düzey</a:t>
            </a:r>
          </a:p>
          <a:p>
            <a:pPr lvl="4"/>
            <a:r>
              <a:rPr 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6A0C90-99E3-4617-A541-20A7D39F4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randomBar dir="vert"/>
  </p:transition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hyperlink" Target="http://www.slaytyerim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428596" y="500042"/>
            <a:ext cx="8424862" cy="115252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47051"/>
              </a:avLst>
            </a:prstTxWarp>
          </a:bodyPr>
          <a:lstStyle/>
          <a:p>
            <a:pPr algn="ctr"/>
            <a:r>
              <a:rPr lang="tr-TR" sz="4000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 Black"/>
              </a:rPr>
              <a:t>Bilimsel Çalışma Yöntemleri</a:t>
            </a:r>
          </a:p>
        </p:txBody>
      </p:sp>
      <p:sp>
        <p:nvSpPr>
          <p:cNvPr id="2052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pic>
        <p:nvPicPr>
          <p:cNvPr id="5" name="Picture 21" descr="000000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5072074"/>
            <a:ext cx="3227387" cy="911225"/>
          </a:xfrm>
          <a:prstGeom prst="rect">
            <a:avLst/>
          </a:prstGeom>
          <a:noFill/>
        </p:spPr>
      </p:pic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-7938" y="4149725"/>
            <a:ext cx="8001001" cy="1917700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>
                <a:solidFill>
                  <a:schemeClr val="bg1"/>
                </a:solidFill>
              </a:rPr>
              <a:t>Kökleşmiş hipotezlere Teori denir. Teorinin, deneylerle ispatlanmış olmasına rağmen aksinin ispatlanması mümkündür. örneğin:, Dalton’un atom teorisi olarak bilinen “atom, maddenin bölünemeyen en küçük parçasıdır” iddiası günümüzde geçerliliğini kaybetti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0" y="3968750"/>
            <a:ext cx="8459788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679950" cy="1412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Teori</a:t>
            </a:r>
          </a:p>
        </p:txBody>
      </p:sp>
      <p:sp>
        <p:nvSpPr>
          <p:cNvPr id="11269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70" grpId="0" animBg="1"/>
      <p:bldP spid="112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9750" y="4365625"/>
            <a:ext cx="7924800" cy="1552575"/>
          </a:xfrm>
          <a:prstGeom prst="rect">
            <a:avLst/>
          </a:prstGeom>
          <a:solidFill>
            <a:srgbClr val="FF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>
                <a:solidFill>
                  <a:schemeClr val="tx1"/>
                </a:solidFill>
              </a:rPr>
              <a:t>Doğruluğu bütün bilimlerce kabul edilmiş gerçeklerdir. Kanun, teoriye göre daha sağlam bilgi ve verilere dayanır. Buna “Mendel Kanunlarını” örnek verebiliriz.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539750" y="4076700"/>
            <a:ext cx="7920038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4679950" cy="14128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Kanun</a:t>
            </a:r>
          </a:p>
        </p:txBody>
      </p:sp>
      <p:sp>
        <p:nvSpPr>
          <p:cNvPr id="12293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12294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2" name="Picture 4" descr="0000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1700213"/>
            <a:ext cx="6667500" cy="3429000"/>
          </a:xfrm>
          <a:prstGeom prst="rect">
            <a:avLst/>
          </a:prstGeom>
          <a:noFill/>
        </p:spPr>
      </p:pic>
      <p:pic>
        <p:nvPicPr>
          <p:cNvPr id="155653" name="Picture 5" descr="000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363" y="1196975"/>
            <a:ext cx="1190625" cy="666750"/>
          </a:xfrm>
          <a:prstGeom prst="rect">
            <a:avLst/>
          </a:prstGeom>
          <a:noFill/>
        </p:spPr>
      </p:pic>
      <p:pic>
        <p:nvPicPr>
          <p:cNvPr id="155656" name="Picture 8" descr="0000003">
            <a:hlinkClick r:id="rId2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5373688"/>
            <a:ext cx="8836025" cy="1062037"/>
          </a:xfrm>
          <a:prstGeom prst="rect">
            <a:avLst/>
          </a:prstGeom>
          <a:noFill/>
        </p:spPr>
      </p:pic>
      <p:pic>
        <p:nvPicPr>
          <p:cNvPr id="155657" name="Picture 9" descr="Çıkış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56550" y="6483350"/>
            <a:ext cx="742950" cy="288925"/>
          </a:xfrm>
          <a:prstGeom prst="rect">
            <a:avLst/>
          </a:prstGeom>
          <a:noFill/>
        </p:spPr>
      </p:pic>
      <p:pic>
        <p:nvPicPr>
          <p:cNvPr id="6" name="Picture 32" descr="baby_small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214290"/>
            <a:ext cx="1595461" cy="144514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 advClick="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1556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0" name="Picture 8"/>
          <p:cNvPicPr>
            <a:picLocks noChangeAspect="1" noChangeArrowheads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2416175" y="1125538"/>
            <a:ext cx="4927600" cy="5183187"/>
          </a:xfrm>
          <a:noFill/>
        </p:spPr>
      </p:pic>
      <p:sp>
        <p:nvSpPr>
          <p:cNvPr id="23562" name="WordArt 10"/>
          <p:cNvSpPr>
            <a:spLocks noChangeArrowheads="1" noChangeShapeType="1" noTextEdit="1"/>
          </p:cNvSpPr>
          <p:nvPr/>
        </p:nvSpPr>
        <p:spPr bwMode="auto">
          <a:xfrm>
            <a:off x="1403350" y="258763"/>
            <a:ext cx="662463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20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336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Verdana"/>
                <a:ea typeface="Verdana"/>
                <a:cs typeface="Verdana"/>
              </a:rPr>
              <a:t>Bilimsel Çalışma Yöntemlerinin Basamakları</a:t>
            </a:r>
          </a:p>
        </p:txBody>
      </p:sp>
      <p:sp>
        <p:nvSpPr>
          <p:cNvPr id="3076" name="AutoShape 1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3077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612775" y="115888"/>
            <a:ext cx="7704138" cy="223361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Verdana"/>
                <a:ea typeface="Verdana"/>
                <a:cs typeface="Verdana"/>
              </a:rPr>
              <a:t>Problemin Tesbiti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55650" y="3357563"/>
            <a:ext cx="7696200" cy="1552575"/>
          </a:xfrm>
          <a:prstGeom prst="rect">
            <a:avLst/>
          </a:prstGeom>
          <a:solidFill>
            <a:srgbClr val="FFFF99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chemeClr val="tx1"/>
                </a:solidFill>
              </a:rPr>
              <a:t>	Problem belirlenirken, deneysel olarak tespiti yapılabilecek ve kesin bir sonuca götürecek alt başlıklardan başlanır. Problem somutlaştıktan sonra elde edilen bulgular kaydedilir.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762000" y="2997200"/>
            <a:ext cx="7696200" cy="0"/>
          </a:xfrm>
          <a:prstGeom prst="line">
            <a:avLst/>
          </a:prstGeom>
          <a:noFill/>
          <a:ln w="57150">
            <a:solidFill>
              <a:srgbClr val="E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762000" y="5229225"/>
            <a:ext cx="7696200" cy="0"/>
          </a:xfrm>
          <a:prstGeom prst="line">
            <a:avLst/>
          </a:prstGeom>
          <a:noFill/>
          <a:ln w="57150">
            <a:solidFill>
              <a:srgbClr val="E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4102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3" grpId="0" animBg="1"/>
      <p:bldP spid="4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6858000" cy="1187450"/>
          </a:xfrm>
          <a:prstGeom prst="rect">
            <a:avLst/>
          </a:prstGeom>
          <a:solidFill>
            <a:srgbClr val="C0C0C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>
                <a:solidFill>
                  <a:srgbClr val="E00000"/>
                </a:solidFill>
              </a:rPr>
              <a:t>Bir problemle ilgili yapılan incelemelere gözlem denir. Gözlemler </a:t>
            </a:r>
            <a:r>
              <a:rPr lang="tr-TR"/>
              <a:t>nitel</a:t>
            </a:r>
            <a:r>
              <a:rPr lang="tr-TR">
                <a:solidFill>
                  <a:srgbClr val="E00000"/>
                </a:solidFill>
              </a:rPr>
              <a:t> ve </a:t>
            </a:r>
            <a:r>
              <a:rPr lang="tr-TR"/>
              <a:t>nicel</a:t>
            </a:r>
            <a:r>
              <a:rPr lang="tr-TR">
                <a:solidFill>
                  <a:srgbClr val="E00000"/>
                </a:solidFill>
              </a:rPr>
              <a:t> gözlemler olmak üzere ikiye ayrılır.</a:t>
            </a:r>
            <a:endParaRPr lang="en-US">
              <a:solidFill>
                <a:srgbClr val="E00000"/>
              </a:solidFill>
            </a:endParaRP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87313" y="1628775"/>
            <a:ext cx="6858000" cy="0"/>
          </a:xfrm>
          <a:prstGeom prst="line">
            <a:avLst/>
          </a:prstGeom>
          <a:noFill/>
          <a:ln w="57150">
            <a:solidFill>
              <a:srgbClr val="E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27088" y="3136900"/>
            <a:ext cx="6858000" cy="1552575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i="1">
                <a:solidFill>
                  <a:schemeClr val="tx1"/>
                </a:solidFill>
              </a:rPr>
              <a:t>Nitel Gözlem:</a:t>
            </a:r>
            <a:r>
              <a:rPr lang="tr-TR" b="0">
                <a:solidFill>
                  <a:schemeClr val="tx1"/>
                </a:solidFill>
              </a:rPr>
              <a:t> </a:t>
            </a:r>
            <a:r>
              <a:rPr lang="tr-TR" b="0">
                <a:solidFill>
                  <a:srgbClr val="0000CC"/>
                </a:solidFill>
              </a:rPr>
              <a:t>Ölçüm aletleri ve belli</a:t>
            </a:r>
            <a:r>
              <a:rPr lang="tr-TR" b="0">
                <a:solidFill>
                  <a:schemeClr val="tx1"/>
                </a:solidFill>
              </a:rPr>
              <a:t> </a:t>
            </a:r>
            <a:r>
              <a:rPr lang="tr-TR" b="0">
                <a:solidFill>
                  <a:srgbClr val="0000CC"/>
                </a:solidFill>
              </a:rPr>
              <a:t>parametreleri kullanmaksızın, sadece araştırmacının beş duyusuna dayanan gözlemlerdir. </a:t>
            </a:r>
            <a:r>
              <a:rPr lang="tr-TR" b="0">
                <a:solidFill>
                  <a:srgbClr val="E00000"/>
                </a:solidFill>
              </a:rPr>
              <a:t>Örneğin</a:t>
            </a:r>
            <a:r>
              <a:rPr lang="tr-TR" b="0">
                <a:solidFill>
                  <a:srgbClr val="0000CC"/>
                </a:solidFill>
              </a:rPr>
              <a:t> </a:t>
            </a:r>
            <a:r>
              <a:rPr lang="tr-TR">
                <a:solidFill>
                  <a:schemeClr val="accent2"/>
                </a:solidFill>
              </a:rPr>
              <a:t>“bugünkü yemek ne kadar güzel kokuyor”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827088" y="3033713"/>
            <a:ext cx="6858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1438" y="4941888"/>
            <a:ext cx="7162800" cy="1187450"/>
          </a:xfrm>
          <a:prstGeom prst="rect">
            <a:avLst/>
          </a:prstGeom>
          <a:solidFill>
            <a:srgbClr val="FFFF99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i="1">
                <a:solidFill>
                  <a:schemeClr val="tx1"/>
                </a:solidFill>
              </a:rPr>
              <a:t>Nicel Gözlem:</a:t>
            </a:r>
            <a:r>
              <a:rPr lang="tr-TR" b="0">
                <a:solidFill>
                  <a:srgbClr val="0000CC"/>
                </a:solidFill>
              </a:rPr>
              <a:t> Ölçü aletleri ve standart birimler kullanılarak veri toplanmasına dayanan gözlemlerdir.</a:t>
            </a:r>
            <a:r>
              <a:rPr lang="tr-TR" b="0">
                <a:solidFill>
                  <a:srgbClr val="E00000"/>
                </a:solidFill>
              </a:rPr>
              <a:t>Örneğin </a:t>
            </a:r>
            <a:r>
              <a:rPr lang="tr-TR">
                <a:solidFill>
                  <a:schemeClr val="accent2"/>
                </a:solidFill>
              </a:rPr>
              <a:t>“bu çubuğun uzunluğu 1 metre”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71438" y="4833938"/>
            <a:ext cx="7162800" cy="0"/>
          </a:xfrm>
          <a:prstGeom prst="line">
            <a:avLst/>
          </a:prstGeom>
          <a:noFill/>
          <a:ln w="57150">
            <a:solidFill>
              <a:srgbClr val="F3FF07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1979613" y="-26988"/>
            <a:ext cx="5256212" cy="162877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Gözlem</a:t>
            </a:r>
          </a:p>
        </p:txBody>
      </p:sp>
      <p:sp>
        <p:nvSpPr>
          <p:cNvPr id="5129" name="AutoShape 1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5130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6" grpId="0" animBg="1"/>
      <p:bldP spid="5124" grpId="0" animBg="1"/>
      <p:bldP spid="5127" grpId="0" animBg="1"/>
      <p:bldP spid="5125" grpId="0" animBg="1"/>
      <p:bldP spid="5128" grpId="0" animBg="1"/>
      <p:bldP spid="51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47813" y="4149725"/>
            <a:ext cx="6553200" cy="1552575"/>
          </a:xfrm>
          <a:prstGeom prst="rect">
            <a:avLst/>
          </a:prstGeom>
          <a:solidFill>
            <a:srgbClr val="CC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rgbClr val="003366"/>
                </a:solidFill>
              </a:rPr>
              <a:t>	 </a:t>
            </a:r>
            <a:r>
              <a:rPr lang="tr-TR">
                <a:solidFill>
                  <a:srgbClr val="003366"/>
                </a:solidFill>
              </a:rPr>
              <a:t>Gözlemler sonucu elde edilen ve aynı şartlarda aynı sonuçları veren, problemle ilgili  materyale veri denir. Hipotezler verilerden yola çıkılarak oluşturulur.</a:t>
            </a:r>
            <a:endParaRPr lang="en-US">
              <a:solidFill>
                <a:srgbClr val="003366"/>
              </a:solidFill>
            </a:endParaRP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612775" y="44450"/>
            <a:ext cx="7704138" cy="2233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Verilerin Toplanması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1547813" y="3860800"/>
            <a:ext cx="7596187" cy="0"/>
          </a:xfrm>
          <a:prstGeom prst="line">
            <a:avLst/>
          </a:prstGeom>
          <a:noFill/>
          <a:ln w="57150">
            <a:solidFill>
              <a:srgbClr val="F3FF07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149" name="AutoShape 1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2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0" grpId="0" animBg="1"/>
      <p:bldP spid="61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428750" y="2597150"/>
            <a:ext cx="7391400" cy="1552575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	Hipotez, probleme geçici olarak sunulmuş, bütün verilere uygun çözüm önerisidir. Hipotezler deneylerle test edilip doğruluğu ispatlanıncaya kadar geçicidir.</a:t>
            </a:r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4760913"/>
            <a:ext cx="6934200" cy="1187450"/>
          </a:xfrm>
          <a:prstGeom prst="rect">
            <a:avLst/>
          </a:prstGeom>
          <a:solidFill>
            <a:srgbClr val="00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chemeClr val="tx1"/>
                </a:solidFill>
              </a:rPr>
              <a:t>	İyi bir hipotez; ispatlanabilmesi için deney ve gözlemlere açık, eldeki verilere uygun, yeni gerçeklere ve tahminlere açık özellikler taşımalıdır.</a:t>
            </a:r>
            <a:r>
              <a:rPr lang="tr-TR" b="0">
                <a:solidFill>
                  <a:schemeClr val="tx1"/>
                </a:solidFill>
              </a:rPr>
              <a:t> 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258888" y="2368550"/>
            <a:ext cx="7848600" cy="0"/>
          </a:xfrm>
          <a:prstGeom prst="line">
            <a:avLst/>
          </a:prstGeom>
          <a:noFill/>
          <a:ln w="57150">
            <a:solidFill>
              <a:srgbClr val="F3FF07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0" y="4508500"/>
            <a:ext cx="7924800" cy="0"/>
          </a:xfrm>
          <a:prstGeom prst="line">
            <a:avLst/>
          </a:prstGeom>
          <a:noFill/>
          <a:ln w="57150">
            <a:solidFill>
              <a:srgbClr val="F3FF07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612775" y="-26988"/>
            <a:ext cx="7704138" cy="2233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Hipotezin Kurulması</a:t>
            </a:r>
          </a:p>
        </p:txBody>
      </p:sp>
      <p:sp>
        <p:nvSpPr>
          <p:cNvPr id="2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  <p:bldP spid="7173" grpId="0" animBg="1"/>
      <p:bldP spid="7175" grpId="0" animBg="1"/>
      <p:bldP spid="71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03350" y="2528888"/>
            <a:ext cx="7696200" cy="1187450"/>
          </a:xfrm>
          <a:prstGeom prst="rect">
            <a:avLst/>
          </a:prstGeom>
          <a:solidFill>
            <a:schemeClr val="tx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/>
              <a:t>Tahmin, bir hipotezden çıkarılabilecek mantıklı sonuçlardır. Tahminler, hipotezleri test etmenin en geçerli yöntemidir.</a:t>
            </a:r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4925" y="4329113"/>
            <a:ext cx="7620000" cy="1379537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solidFill>
              <a:srgbClr val="F3FF07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>
                <a:solidFill>
                  <a:schemeClr val="tx1"/>
                </a:solidFill>
              </a:rPr>
              <a:t>Tahminler; </a:t>
            </a:r>
          </a:p>
          <a:p>
            <a:r>
              <a:rPr lang="tr-TR" i="1">
                <a:solidFill>
                  <a:srgbClr val="E00000"/>
                </a:solidFill>
              </a:rPr>
              <a:t>“Eğer ………………………… ise ……………………dır.” </a:t>
            </a:r>
            <a:r>
              <a:rPr lang="tr-TR" i="1">
                <a:solidFill>
                  <a:schemeClr val="tx1"/>
                </a:solidFill>
              </a:rPr>
              <a:t>ş</a:t>
            </a:r>
            <a:r>
              <a:rPr lang="tr-TR">
                <a:solidFill>
                  <a:schemeClr val="tx1"/>
                </a:solidFill>
              </a:rPr>
              <a:t>eklinde ifade edilen cümlelerden oluşur.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416050" y="3897313"/>
            <a:ext cx="7620000" cy="0"/>
          </a:xfrm>
          <a:prstGeom prst="line">
            <a:avLst/>
          </a:prstGeom>
          <a:noFill/>
          <a:ln w="76200">
            <a:solidFill>
              <a:srgbClr val="E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34925" y="5741988"/>
            <a:ext cx="7620000" cy="0"/>
          </a:xfrm>
          <a:prstGeom prst="line">
            <a:avLst/>
          </a:prstGeom>
          <a:noFill/>
          <a:ln w="76200">
            <a:solidFill>
              <a:srgbClr val="E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612775" y="-26988"/>
            <a:ext cx="7704138" cy="2233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Tahminlerde Bulunma</a:t>
            </a:r>
          </a:p>
        </p:txBody>
      </p:sp>
      <p:sp>
        <p:nvSpPr>
          <p:cNvPr id="2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  <p:bldP spid="8199" grpId="0" animBg="1"/>
      <p:bldP spid="82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116013" y="2519363"/>
            <a:ext cx="7056437" cy="19177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rgbClr val="E00000"/>
                </a:solidFill>
              </a:rPr>
              <a:t>	</a:t>
            </a:r>
            <a:r>
              <a:rPr lang="tr-TR" b="0">
                <a:solidFill>
                  <a:schemeClr val="tx1"/>
                </a:solidFill>
              </a:rPr>
              <a:t>Hipotez hakkında yürütülen tahminlerin geçerli olup olmayacağı, ancak yapılacak deneylerle tespit edilir. Kontrollü deney; değişkenlerin hepsi sabit, sadece biri değiştirilerek yapılır. Kontrol grubu bulunur. İstenilen sonuç yada aksi sonuç vermesi kesindir. 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063625" y="4946650"/>
            <a:ext cx="6553200" cy="822325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/>
              <a:t>Deney sonuçları tahminleri doğruluyorsa, hipotez artık </a:t>
            </a:r>
            <a:r>
              <a:rPr lang="tr-TR" i="1"/>
              <a:t>Gerçek</a:t>
            </a:r>
            <a:r>
              <a:rPr lang="tr-TR"/>
              <a:t> adını alır.</a:t>
            </a:r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611188" y="2349500"/>
            <a:ext cx="7535862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71438" y="4689475"/>
            <a:ext cx="75438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684213" y="44450"/>
            <a:ext cx="7704137" cy="22336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Kontrollü Deney</a:t>
            </a:r>
          </a:p>
        </p:txBody>
      </p:sp>
      <p:sp>
        <p:nvSpPr>
          <p:cNvPr id="2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9224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 animBg="1"/>
      <p:bldP spid="9222" grpId="0" animBg="1"/>
      <p:bldP spid="92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187450" y="3954463"/>
            <a:ext cx="6913563" cy="1917700"/>
          </a:xfrm>
          <a:prstGeom prst="rect">
            <a:avLst/>
          </a:prstGeom>
          <a:solidFill>
            <a:srgbClr val="80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0">
                <a:solidFill>
                  <a:schemeClr val="tx1"/>
                </a:solidFill>
              </a:rPr>
              <a:t>	</a:t>
            </a:r>
            <a:r>
              <a:rPr lang="tr-TR"/>
              <a:t>Gerçek; deneylerle ispatlanmış bilimsel doğrulardır. Aynı doğruların benzer deneylerle çok kez ispatlanması gerçeği sağlamlaştırmıştır. Bir geçek farklı deneylerle de ispatlanıyorsa, artık TEORİ adını alır.</a:t>
            </a:r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755650" y="3746500"/>
            <a:ext cx="7772400" cy="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981200" y="115888"/>
            <a:ext cx="5254625" cy="1512887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500"/>
              </a:avLst>
            </a:prstTxWarp>
          </a:bodyPr>
          <a:lstStyle/>
          <a:p>
            <a:pPr algn="ctr"/>
            <a:r>
              <a:rPr lang="tr-TR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Gerçek</a:t>
            </a:r>
          </a:p>
        </p:txBody>
      </p:sp>
      <p:sp>
        <p:nvSpPr>
          <p:cNvPr id="2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027988" y="6497638"/>
            <a:ext cx="539750" cy="358775"/>
          </a:xfrm>
          <a:prstGeom prst="actionButtonBackPrevious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10246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97638"/>
            <a:ext cx="539750" cy="360362"/>
          </a:xfrm>
          <a:prstGeom prst="actionButtonForwardNex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www.slaytyerim.com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  <p:bldP spid="10245" grpId="0" animBg="1"/>
    </p:bldLst>
  </p:timing>
</p:sld>
</file>

<file path=ppt/theme/theme1.xml><?xml version="1.0" encoding="utf-8"?>
<a:theme xmlns:a="http://schemas.openxmlformats.org/drawingml/2006/main" name="biyoloji_03-_bilimsel_calisma_yontemleri">
  <a:themeElements>
    <a:clrScheme name="Varsayılan Tasarı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arsayılan Tasarı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3FF07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3FF07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biyoloji_03-_bilimsel_calisma_yontemleri</Template>
  <TotalTime>2</TotalTime>
  <Words>78</Words>
  <Application>Microsoft PowerPoint</Application>
  <PresentationFormat>Ekran Gösterisi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Calibri</vt:lpstr>
      <vt:lpstr>Monotype Corsiva</vt:lpstr>
      <vt:lpstr>Tahoma</vt:lpstr>
      <vt:lpstr>biyoloji_03-_bilimsel_calisma_yontemleri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</cp:revision>
  <dcterms:created xsi:type="dcterms:W3CDTF">2016-01-04T23:30:10Z</dcterms:created>
  <dcterms:modified xsi:type="dcterms:W3CDTF">2016-01-04T23:32:41Z</dcterms:modified>
</cp:coreProperties>
</file>