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75" r:id="rId8"/>
    <p:sldId id="262" r:id="rId9"/>
    <p:sldId id="263" r:id="rId10"/>
    <p:sldId id="264" r:id="rId11"/>
    <p:sldId id="265" r:id="rId12"/>
    <p:sldId id="27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QKvQEZGqA7HFb89HvVt9qg" hashData="nXyOQCCSqDM5t93m44HEu9yvULk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9BBD1"/>
    <a:srgbClr val="FDE9F0"/>
    <a:srgbClr val="E51D60"/>
    <a:srgbClr val="FF99FF"/>
    <a:srgbClr val="00FFCC"/>
    <a:srgbClr val="66FF33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5697" autoAdjust="0"/>
  </p:normalViewPr>
  <p:slideViewPr>
    <p:cSldViewPr>
      <p:cViewPr varScale="1">
        <p:scale>
          <a:sx n="70" d="100"/>
          <a:sy n="70" d="100"/>
        </p:scale>
        <p:origin x="-1410" y="-96"/>
      </p:cViewPr>
      <p:guideLst>
        <p:guide orient="horz" pos="2160"/>
        <p:guide pos="27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1B76E-76D6-4928-8BD9-E0A2243648FF}" type="datetimeFigureOut">
              <a:rPr lang="tr-TR" smtClean="0"/>
              <a:t>05.01.2016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DD996-2A1F-4FBC-9356-C86387B080EE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DD996-2A1F-4FBC-9356-C86387B080EE}" type="slidenum">
              <a:rPr lang="tr-TR" smtClean="0"/>
              <a:t>1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8371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grpSp>
          <p:nvGrpSpPr>
            <p:cNvPr id="58372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8373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374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375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376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377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378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379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380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381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382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383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58384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8385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386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387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388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389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390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391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392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393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394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395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396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397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398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399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400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401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402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58403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8404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405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406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407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408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409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410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411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412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413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414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415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416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417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418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419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420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58421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58422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423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424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425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426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427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8428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58429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8430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843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843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843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58434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58435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58436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8437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www.slaytyerim.com</a:t>
            </a:r>
            <a:endParaRPr lang="tr-TR"/>
          </a:p>
        </p:txBody>
      </p:sp>
      <p:sp>
        <p:nvSpPr>
          <p:cNvPr id="58438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A0BEF08-1F58-4458-842E-AB756723975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www.slaytyerim.com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3A42D-DF20-4608-A987-D9B776D8433B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www.slaytyerim.com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5BFF8-C403-440B-8751-30EB1CC7CA98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www.slaytyerim.com</a:t>
            </a:r>
            <a:endParaRPr lang="tr-TR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6FB6932-0DB4-4BEF-A9F8-2C1267196E8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www.slaytyerim.com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9355BF4-5385-4E54-83F0-55A9BD250C6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www.slaytyerim.com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66D46-CD3C-40CB-A37B-7DD6AF2FFBF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www.slaytyerim.com</a:t>
            </a:r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070D8-91AA-4A2C-8EE8-46969B48364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www.slaytyerim.com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FC24E-2727-4F9D-A01F-717898286CC9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www.slaytyerim.com</a:t>
            </a:r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A274B-A134-4FD2-A014-B592B8D80F40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www.slaytyerim.com</a:t>
            </a:r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EC102-EF2C-4244-8DF0-F1310FA63BCA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www.slaytyerim.com</a:t>
            </a:r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E618B-C496-4E24-B776-26F27202053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www.slaytyerim.com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BEE24-8193-42E9-98CF-5EFEF3517AA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www.slaytyerim.com</a:t>
            </a: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B643A-3D37-4CEC-9B14-C9716844C134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grpSp>
        <p:nvGrpSpPr>
          <p:cNvPr id="5734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7348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tr-TR"/>
            </a:p>
          </p:txBody>
        </p:sp>
        <p:grpSp>
          <p:nvGrpSpPr>
            <p:cNvPr id="57349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350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51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52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53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54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55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56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57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58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59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60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57361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57362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63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64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65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66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67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68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69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70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71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72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73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74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75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76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77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78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79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57380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57381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82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83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84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85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86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87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88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89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90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91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92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93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94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95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96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397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57398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57399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400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401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402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403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404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7405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57406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7407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7408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7409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57410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57411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57412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57413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tr-TR"/>
          </a:p>
        </p:txBody>
      </p:sp>
      <p:sp>
        <p:nvSpPr>
          <p:cNvPr id="57414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tr-TR" smtClean="0"/>
              <a:t>www.slaytyerim.com</a:t>
            </a:r>
            <a:endParaRPr lang="tr-TR"/>
          </a:p>
        </p:txBody>
      </p:sp>
      <p:sp>
        <p:nvSpPr>
          <p:cNvPr id="57415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F10BC421-98CE-47C1-9705-7D5E7A9AB143}" type="slidenum">
              <a:rPr lang="tr-TR"/>
              <a:pPr/>
              <a:t>‹#›</a:t>
            </a:fld>
            <a:endParaRPr lang="tr-T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hyperlink" Target="file:///C:\ZAFER%20ZENG&#304;N\&#214;SS%20B&#304;YOLOJ&#304;%20G&#214;RSEL%20D&#214;K&#220;MANLAR\L&#304;SE%201-2-3-4%20&#214;SS%20B&#304;YOLOJ&#304;%20PPT%20SUNUMLARI%20(HAZIRLANANLAR)\04%20-%20YA&#350;AMIN%20TEMEL%20B&#304;LE&#350;ENLER&#304;%20%7bPPT%7d\&#220;&#231;%20boyutlu%20trigliserit.mov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slaytyerim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20539404">
            <a:off x="713274" y="1194644"/>
            <a:ext cx="8137525" cy="1728787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8556"/>
              </a:avLst>
            </a:prstTxWarp>
            <a:scene3d>
              <a:camera prst="legacyPerspectiveFront">
                <a:rot lat="19799999" lon="19439998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tr-TR" sz="4000" b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3760596" scaled="1"/>
                </a:gradFill>
                <a:latin typeface="Arial Black"/>
              </a:rPr>
              <a:t>Besinlerimiz</a:t>
            </a:r>
          </a:p>
        </p:txBody>
      </p:sp>
      <p:pic>
        <p:nvPicPr>
          <p:cNvPr id="2059" name="Picture 11" descr="yemek yem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3448050"/>
            <a:ext cx="1420812" cy="1420813"/>
          </a:xfrm>
          <a:prstGeom prst="rect">
            <a:avLst/>
          </a:prstGeom>
          <a:noFill/>
        </p:spPr>
      </p:pic>
      <p:sp>
        <p:nvSpPr>
          <p:cNvPr id="2062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497638"/>
            <a:ext cx="539750" cy="360362"/>
          </a:xfrm>
          <a:prstGeom prst="actionButtonForwardNext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pic>
        <p:nvPicPr>
          <p:cNvPr id="8" name="Picture 21" descr="0000000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4500570"/>
            <a:ext cx="3227387" cy="91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1125"/>
            <a:ext cx="9144000" cy="5405438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tr-TR" sz="3400" b="1">
                <a:solidFill>
                  <a:schemeClr val="hlink"/>
                </a:solidFill>
                <a:effectLst/>
                <a:latin typeface="Bahamas" pitchFamily="34" charset="0"/>
              </a:rPr>
              <a:t>YAĞLAR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Yapılarında C, H ve O bulunur. Ayrıca Fosfor ve Azotta bulunabilir. </a:t>
            </a:r>
          </a:p>
          <a:p>
            <a:pPr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İçerdikleri hidrojen (H) oranı yüksek olduğundan, vücutta parçalandığında karbonhidrat ve proteinlere göre daha çok enerji verirler. </a:t>
            </a:r>
          </a:p>
          <a:p>
            <a:pPr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Sindirimleri zor olduğundan ikinci dereceden enerji vericidirler.</a:t>
            </a:r>
          </a:p>
          <a:p>
            <a:pPr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Yağların parçalanmasında çok oksijen tüketilir. Ayrıca fazla oranda metabolik su açığa çıktığından, çölde yaşayan, kış uykusuna yatan ve göç eden hayvanlar fazla miktarda yağ depo ederler.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Suda çözünmezler. Alkol, eter, kloroform gibi özel çözücülerde çözünürler. Bunun için sindirimleri güçtür.</a:t>
            </a:r>
          </a:p>
          <a:p>
            <a:pPr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Isı yalıtımı ve iç organların korunmasını sağlar. </a:t>
            </a:r>
          </a:p>
          <a:p>
            <a:pPr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Yapısal olarak hücre zarının ve organellerin yapısına katılır.</a:t>
            </a:r>
          </a:p>
          <a:p>
            <a:pPr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 </a:t>
            </a:r>
            <a:r>
              <a:rPr lang="tr-TR" sz="1800">
                <a:effectLst/>
                <a:latin typeface="Bahamas" pitchFamily="34" charset="0"/>
              </a:rPr>
              <a:t>Yağ molekülleri gliserol, yağ asitleri ve bazı bileşiklerden oluşur.</a:t>
            </a:r>
          </a:p>
          <a:p>
            <a:pPr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Yağlar bir gliserol ile üç yağ asidinin birleşmesiyle oluşur. Bu yağlara </a:t>
            </a:r>
            <a:r>
              <a:rPr lang="tr-TR" sz="1800" b="1">
                <a:solidFill>
                  <a:srgbClr val="F9BBD1"/>
                </a:solidFill>
                <a:effectLst/>
                <a:latin typeface="Bahamas" pitchFamily="34" charset="0"/>
              </a:rPr>
              <a:t>nötral yağlar</a:t>
            </a:r>
            <a:r>
              <a:rPr lang="tr-TR" sz="1800">
                <a:effectLst/>
                <a:latin typeface="Bahamas" pitchFamily="34" charset="0"/>
              </a:rPr>
              <a:t> denir. İnsan ve hayvanların vücudundaki yağlar nötral yağlardır.</a:t>
            </a:r>
            <a:r>
              <a:rPr lang="tr-TR" sz="2000">
                <a:effectLst/>
                <a:latin typeface="Bahamas" pitchFamily="34" charset="0"/>
              </a:rPr>
              <a:t>    </a:t>
            </a:r>
            <a:endParaRPr lang="tr-TR" sz="2000">
              <a:latin typeface="Bahamas" pitchFamily="34" charset="0"/>
            </a:endParaRPr>
          </a:p>
        </p:txBody>
      </p:sp>
      <p:sp>
        <p:nvSpPr>
          <p:cNvPr id="69638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27988" y="6497638"/>
            <a:ext cx="539750" cy="358775"/>
          </a:xfrm>
          <a:prstGeom prst="actionButtonBackPrevious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6963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497638"/>
            <a:ext cx="539750" cy="360362"/>
          </a:xfrm>
          <a:prstGeom prst="actionButtonForwardNext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445125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>
                <a:effectLst/>
                <a:latin typeface="Bahamas" pitchFamily="34" charset="0"/>
              </a:rPr>
              <a:t>Yağ asitleri doymuş ve doymamış yağ asitleri olarak ikiye ayrılır: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1800">
              <a:effectLst/>
              <a:latin typeface="Bahamas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solidFill>
                  <a:srgbClr val="00FFCC"/>
                </a:solidFill>
                <a:effectLst/>
                <a:latin typeface="Bahamas" pitchFamily="34" charset="0"/>
              </a:rPr>
              <a:t>a) Doymuş Yağ Asitleri: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>
                <a:effectLst/>
                <a:latin typeface="Bahamas" pitchFamily="34" charset="0"/>
              </a:rPr>
              <a:t>Yağ asit zincirini oluşturan karbonlar arasında tek bağ bulunur. Bu yağ asitlerinin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>
                <a:effectLst/>
                <a:latin typeface="Bahamas" pitchFamily="34" charset="0"/>
              </a:rPr>
              <a:t>oluşturduğu yağlar oda sıcaklığında katı olup </a:t>
            </a:r>
            <a:r>
              <a:rPr lang="tr-TR" sz="1800" b="1">
                <a:solidFill>
                  <a:srgbClr val="F9BBD1"/>
                </a:solidFill>
                <a:effectLst/>
                <a:latin typeface="Bahamas" pitchFamily="34" charset="0"/>
              </a:rPr>
              <a:t>hayvansal kaynaklı</a:t>
            </a:r>
            <a:r>
              <a:rPr lang="tr-TR" sz="1800">
                <a:effectLst/>
                <a:latin typeface="Bahamas" pitchFamily="34" charset="0"/>
              </a:rPr>
              <a:t> yağlardır.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1800">
              <a:effectLst/>
              <a:latin typeface="Bahamas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solidFill>
                  <a:srgbClr val="00FFCC"/>
                </a:solidFill>
                <a:effectLst/>
                <a:latin typeface="Bahamas" pitchFamily="34" charset="0"/>
              </a:rPr>
              <a:t>b) Doymamış Yağ Asitleri: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>
                <a:effectLst/>
                <a:latin typeface="Bahamas" pitchFamily="34" charset="0"/>
              </a:rPr>
              <a:t>Yağ asit zincirini oluşturan karbonlar arasında bir ya da birkaç tane çift bağ bulunan yağ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>
                <a:effectLst/>
                <a:latin typeface="Bahamas" pitchFamily="34" charset="0"/>
              </a:rPr>
              <a:t>asitlerine denir. Bu yağ asitlerinden oluşan yağlar oda sıcaklığında sıvı olup </a:t>
            </a:r>
            <a:r>
              <a:rPr lang="tr-TR" sz="1800" b="1">
                <a:solidFill>
                  <a:srgbClr val="F9BBD1"/>
                </a:solidFill>
                <a:effectLst/>
                <a:latin typeface="Bahamas" pitchFamily="34" charset="0"/>
              </a:rPr>
              <a:t>bitkisel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solidFill>
                  <a:srgbClr val="F9BBD1"/>
                </a:solidFill>
                <a:effectLst/>
                <a:latin typeface="Bahamas" pitchFamily="34" charset="0"/>
              </a:rPr>
              <a:t>kaynaklı</a:t>
            </a:r>
            <a:r>
              <a:rPr lang="tr-TR" sz="1800">
                <a:effectLst/>
                <a:latin typeface="Bahamas" pitchFamily="34" charset="0"/>
              </a:rPr>
              <a:t> yağlardır.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1800">
              <a:effectLst/>
              <a:latin typeface="Bahamas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</a:rPr>
              <a:t>	</a:t>
            </a:r>
            <a:r>
              <a:rPr lang="tr-TR" sz="1800" b="1">
                <a:solidFill>
                  <a:srgbClr val="F9BBD1"/>
                </a:solidFill>
                <a:effectLst/>
                <a:latin typeface="Bahamas" pitchFamily="34" charset="0"/>
              </a:rPr>
              <a:t>Not:</a:t>
            </a:r>
            <a:r>
              <a:rPr lang="tr-TR" sz="1800" b="1">
                <a:effectLst/>
                <a:latin typeface="Bahamas" pitchFamily="34" charset="0"/>
              </a:rPr>
              <a:t> </a:t>
            </a:r>
            <a:r>
              <a:rPr lang="tr-TR" sz="1800">
                <a:effectLst/>
                <a:latin typeface="Bahamas" pitchFamily="34" charset="0"/>
              </a:rPr>
              <a:t>Bitkilerden elde edilen yağlardaki doymamış yağ asitleri, hidrojenle doyurularak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>
                <a:effectLst/>
                <a:latin typeface="Bahamas" pitchFamily="34" charset="0"/>
              </a:rPr>
              <a:t>             margarinler elde edilir.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1800">
              <a:effectLst/>
              <a:latin typeface="Bahamas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>
                <a:effectLst/>
                <a:latin typeface="Bahamas" pitchFamily="34" charset="0"/>
              </a:rPr>
              <a:t>Yağlara benzerlik gösteren bir başka madde de </a:t>
            </a:r>
            <a:r>
              <a:rPr lang="tr-TR" sz="1800" b="1">
                <a:solidFill>
                  <a:srgbClr val="F9BBD1"/>
                </a:solidFill>
                <a:effectLst/>
                <a:latin typeface="Bahamas" pitchFamily="34" charset="0"/>
              </a:rPr>
              <a:t>kolesterol’</a:t>
            </a:r>
            <a:r>
              <a:rPr lang="tr-TR" sz="1800">
                <a:effectLst/>
                <a:latin typeface="Bahamas" pitchFamily="34" charset="0"/>
              </a:rPr>
              <a:t>dür. Kolesterol hücre zarının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>
                <a:effectLst/>
                <a:latin typeface="Bahamas" pitchFamily="34" charset="0"/>
              </a:rPr>
              <a:t>dayanıklılığını artırır. Ancak belli yaşlardan sonra fazla kolesterol alınımı, damar sertliğine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>
                <a:effectLst/>
                <a:latin typeface="Bahamas" pitchFamily="34" charset="0"/>
              </a:rPr>
              <a:t>(Arterioskleroz) neden olur.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1800">
              <a:effectLst/>
              <a:latin typeface="Bahamas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>
                <a:effectLst/>
                <a:latin typeface="Bahamas" pitchFamily="34" charset="0"/>
              </a:rPr>
              <a:t>Ayrıca hücre zarının yapısına katılan yağlar </a:t>
            </a:r>
            <a:r>
              <a:rPr lang="tr-TR" sz="1800" b="1">
                <a:solidFill>
                  <a:srgbClr val="F9BBD1"/>
                </a:solidFill>
                <a:effectLst/>
                <a:latin typeface="Bahamas" pitchFamily="34" charset="0"/>
              </a:rPr>
              <a:t>fosfolipitler’</a:t>
            </a:r>
            <a:r>
              <a:rPr lang="tr-TR" sz="1800">
                <a:effectLst/>
                <a:latin typeface="Bahamas" pitchFamily="34" charset="0"/>
              </a:rPr>
              <a:t>dir.</a:t>
            </a:r>
          </a:p>
        </p:txBody>
      </p:sp>
      <p:sp>
        <p:nvSpPr>
          <p:cNvPr id="70662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27988" y="6497638"/>
            <a:ext cx="539750" cy="358775"/>
          </a:xfrm>
          <a:prstGeom prst="actionButtonBackPrevious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70663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497638"/>
            <a:ext cx="539750" cy="360362"/>
          </a:xfrm>
          <a:prstGeom prst="actionButtonForwardNext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9" name="Object 7"/>
          <p:cNvGraphicFramePr>
            <a:graphicFrameLocks noChangeAspect="1"/>
          </p:cNvGraphicFramePr>
          <p:nvPr>
            <p:ph/>
          </p:nvPr>
        </p:nvGraphicFramePr>
        <p:xfrm>
          <a:off x="1727200" y="44450"/>
          <a:ext cx="5940425" cy="5672138"/>
        </p:xfrm>
        <a:graphic>
          <a:graphicData uri="http://schemas.openxmlformats.org/presentationml/2006/ole">
            <p:oleObj spid="_x0000_s79879" name="Bit Eşlem Resmi" r:id="rId3" imgW="5257143" imgH="5020376" progId="Paint.Picture">
              <p:embed/>
            </p:oleObj>
          </a:graphicData>
        </a:graphic>
      </p:graphicFrame>
      <p:sp>
        <p:nvSpPr>
          <p:cNvPr id="79882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27988" y="6497638"/>
            <a:ext cx="539750" cy="358775"/>
          </a:xfrm>
          <a:prstGeom prst="actionButtonBackPrevious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79883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497638"/>
            <a:ext cx="539750" cy="360362"/>
          </a:xfrm>
          <a:prstGeom prst="actionButtonForwardNext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79885" name="AutoShape 13">
            <a:hlinkClick r:id="rId4" action="ppaction://program" highlightClick="1"/>
          </p:cNvPr>
          <p:cNvSpPr>
            <a:spLocks noChangeArrowheads="1"/>
          </p:cNvSpPr>
          <p:nvPr/>
        </p:nvSpPr>
        <p:spPr bwMode="auto">
          <a:xfrm>
            <a:off x="7740650" y="5300663"/>
            <a:ext cx="539750" cy="360362"/>
          </a:xfrm>
          <a:prstGeom prst="actionButtonMovie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021388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tr-TR" sz="3000" b="1">
                <a:solidFill>
                  <a:srgbClr val="00FF00"/>
                </a:solidFill>
                <a:effectLst/>
                <a:latin typeface="Bahamas" pitchFamily="34" charset="0"/>
              </a:rPr>
              <a:t>PROTEİNLER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>
                <a:solidFill>
                  <a:srgbClr val="00FF00"/>
                </a:solidFill>
                <a:effectLst/>
                <a:latin typeface="Bahamas" pitchFamily="34" charset="0"/>
              </a:rPr>
              <a:t> </a:t>
            </a:r>
            <a:endParaRPr lang="tr-TR" sz="1800">
              <a:solidFill>
                <a:srgbClr val="00FF00"/>
              </a:solidFill>
              <a:effectLst/>
              <a:latin typeface="Bahamas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2000">
                <a:effectLst/>
                <a:latin typeface="Bahamas" pitchFamily="34" charset="0"/>
              </a:rPr>
              <a:t> Yapısında C, H, O ve N elementleri bulunur. Ayrıca S ve P gibi elementler de bulunabilir.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2000">
                <a:effectLst/>
                <a:latin typeface="Bahamas" pitchFamily="34" charset="0"/>
              </a:rPr>
              <a:t> Uzun süren açlık durumunda karbonhidrat ve yağlardan sonra enerji verici olarak kullanılır.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2000">
                <a:effectLst/>
                <a:latin typeface="Bahamas" pitchFamily="34" charset="0"/>
              </a:rPr>
              <a:t> Proteinler, her hücrede DNA şifresine uygun olarak ribozomlarda sentezlenir.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2000">
                <a:effectLst/>
                <a:latin typeface="Bahamas" pitchFamily="34" charset="0"/>
              </a:rPr>
              <a:t> Yapı taşları amino asitlerdir.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2000">
                <a:effectLst/>
                <a:latin typeface="Bahamas" pitchFamily="34" charset="0"/>
              </a:rPr>
              <a:t> Amino asit çeşitlerini yapısında bulunan değişken grup belirler.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2000">
                <a:effectLst/>
                <a:latin typeface="Bahamas" pitchFamily="34" charset="0"/>
              </a:rPr>
              <a:t> Canlılarda, protein sentezine katılabilen 20 çeşit amino asit bulunur.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2000">
                <a:effectLst/>
                <a:latin typeface="Bahamas" pitchFamily="34" charset="0"/>
              </a:rPr>
              <a:t> Hayvanlar bazı amino asitleri sentezleyemezler, bu amino asitleri dışarıdan hazır olarak alırlar.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2000">
                <a:effectLst/>
                <a:latin typeface="Bahamas" pitchFamily="34" charset="0"/>
              </a:rPr>
              <a:t> Yapısal olarak hücre zarının ve organellerin yapısına katılır.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2000">
                <a:effectLst/>
                <a:latin typeface="Bahamas" pitchFamily="34" charset="0"/>
              </a:rPr>
              <a:t> Düzenleyici olarak enzimlerin ve bazı hormonların yapısını katılır.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2000">
                <a:effectLst/>
                <a:latin typeface="Bahamas" pitchFamily="34" charset="0"/>
              </a:rPr>
              <a:t> Kasların yapısına katılır.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2000">
                <a:effectLst/>
                <a:latin typeface="Bahamas" pitchFamily="34" charset="0"/>
              </a:rPr>
              <a:t> Enerji verici olarak kullanılır.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2000">
                <a:effectLst/>
                <a:latin typeface="Bahamas" pitchFamily="34" charset="0"/>
              </a:rPr>
              <a:t> Hücre dışı ve hücre içi sıvıların osmotik dengesini sağlar.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2000">
                <a:effectLst/>
                <a:latin typeface="Bahamas" pitchFamily="34" charset="0"/>
              </a:rPr>
              <a:t> Vücutta savunmayı sağlayan antikorların yapısını oluşturur.</a:t>
            </a:r>
            <a:endParaRPr lang="tr-TR" sz="2400"/>
          </a:p>
        </p:txBody>
      </p:sp>
      <p:sp>
        <p:nvSpPr>
          <p:cNvPr id="71686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27988" y="6497638"/>
            <a:ext cx="539750" cy="358775"/>
          </a:xfrm>
          <a:prstGeom prst="actionButtonBackPrevious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71687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497638"/>
            <a:ext cx="539750" cy="360362"/>
          </a:xfrm>
          <a:prstGeom prst="actionButtonForwardNext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060575"/>
            <a:ext cx="9144000" cy="620713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tr-TR" sz="2000" b="1">
                <a:solidFill>
                  <a:srgbClr val="F9BBD1"/>
                </a:solidFill>
                <a:effectLst/>
              </a:rPr>
              <a:t>Aminoasit</a:t>
            </a:r>
            <a:r>
              <a:rPr lang="tr-TR" sz="2000" b="1" baseline="-25000">
                <a:solidFill>
                  <a:srgbClr val="F9BBD1"/>
                </a:solidFill>
                <a:effectLst/>
              </a:rPr>
              <a:t>(1)</a:t>
            </a:r>
            <a:r>
              <a:rPr lang="tr-TR" sz="2000" b="1">
                <a:solidFill>
                  <a:srgbClr val="F9BBD1"/>
                </a:solidFill>
                <a:effectLst/>
              </a:rPr>
              <a:t> + ……………… + Aminoasit</a:t>
            </a:r>
            <a:r>
              <a:rPr lang="tr-TR" sz="2000" b="1" baseline="-25000">
                <a:solidFill>
                  <a:srgbClr val="F9BBD1"/>
                </a:solidFill>
                <a:effectLst/>
              </a:rPr>
              <a:t>(n) </a:t>
            </a:r>
            <a:r>
              <a:rPr lang="tr-TR" sz="2000" b="1">
                <a:solidFill>
                  <a:srgbClr val="F9BBD1"/>
                </a:solidFill>
                <a:effectLst/>
                <a:sym typeface="Wingdings" pitchFamily="2" charset="2"/>
              </a:rPr>
              <a:t> </a:t>
            </a:r>
            <a:r>
              <a:rPr lang="tr-TR" sz="2000" b="1">
                <a:solidFill>
                  <a:srgbClr val="F9BBD1"/>
                </a:solidFill>
                <a:effectLst/>
              </a:rPr>
              <a:t>Protein + (n-1) su</a:t>
            </a:r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2482850" y="2565400"/>
          <a:ext cx="4176713" cy="3260725"/>
        </p:xfrm>
        <a:graphic>
          <a:graphicData uri="http://schemas.openxmlformats.org/presentationml/2006/ole">
            <p:oleObj spid="_x0000_s72708" name="Bit Eşlem Resmi" r:id="rId3" imgW="3866667" imgH="3019048" progId="Paint.Picture">
              <p:embed/>
            </p:oleObj>
          </a:graphicData>
        </a:graphic>
      </p:graphicFrame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38100"/>
            <a:ext cx="2522538" cy="1897063"/>
          </a:xfrm>
          <a:prstGeom prst="rect">
            <a:avLst/>
          </a:prstGeom>
          <a:noFill/>
        </p:spPr>
      </p:pic>
      <p:sp>
        <p:nvSpPr>
          <p:cNvPr id="72712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27988" y="6497638"/>
            <a:ext cx="539750" cy="358775"/>
          </a:xfrm>
          <a:prstGeom prst="actionButtonBackPrevious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72713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497638"/>
            <a:ext cx="539750" cy="360362"/>
          </a:xfrm>
          <a:prstGeom prst="actionButtonForwardNext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1438"/>
            <a:ext cx="9144000" cy="5373687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tr-TR" sz="3400" b="1">
                <a:solidFill>
                  <a:srgbClr val="FF66FF"/>
                </a:solidFill>
                <a:effectLst/>
                <a:latin typeface="Bahamas" pitchFamily="34" charset="0"/>
              </a:rPr>
              <a:t>Enerji Verici Besinlerimiz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sz="2100" b="1">
              <a:effectLst/>
              <a:latin typeface="Bahamas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 b="1">
                <a:solidFill>
                  <a:srgbClr val="FF99FF"/>
                </a:solidFill>
                <a:effectLst/>
                <a:latin typeface="Bahamas" pitchFamily="34" charset="0"/>
              </a:rPr>
              <a:t>Sahip Oldukları</a:t>
            </a:r>
            <a:r>
              <a:rPr lang="tr-TR" sz="2000" b="1">
                <a:effectLst/>
                <a:latin typeface="Bahamas" pitchFamily="34" charset="0"/>
              </a:rPr>
              <a:t> 	</a:t>
            </a:r>
            <a:r>
              <a:rPr lang="tr-TR" sz="2000" b="1">
                <a:solidFill>
                  <a:srgbClr val="F9BBD1"/>
                </a:solidFill>
                <a:effectLst/>
                <a:latin typeface="Bahamas" pitchFamily="34" charset="0"/>
              </a:rPr>
              <a:t>Sindirim Kolaylığına</a:t>
            </a:r>
            <a:r>
              <a:rPr lang="tr-TR" sz="2000" b="1">
                <a:effectLst/>
                <a:latin typeface="Bahamas" pitchFamily="34" charset="0"/>
              </a:rPr>
              <a:t> 		</a:t>
            </a:r>
            <a:r>
              <a:rPr lang="tr-TR" sz="2000" b="1">
                <a:solidFill>
                  <a:srgbClr val="E51D60"/>
                </a:solidFill>
                <a:effectLst/>
                <a:latin typeface="Bahamas" pitchFamily="34" charset="0"/>
              </a:rPr>
              <a:t>Vücutta Kullanım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 b="1" u="sng">
                <a:solidFill>
                  <a:srgbClr val="FF99FF"/>
                </a:solidFill>
                <a:effectLst/>
                <a:latin typeface="Bahamas" pitchFamily="34" charset="0"/>
              </a:rPr>
              <a:t>Enerjiye Göre   </a:t>
            </a:r>
            <a:r>
              <a:rPr lang="tr-TR" sz="2000" b="1">
                <a:effectLst/>
                <a:latin typeface="Bahamas" pitchFamily="34" charset="0"/>
              </a:rPr>
              <a:t>		</a:t>
            </a:r>
            <a:r>
              <a:rPr lang="tr-TR" sz="2000" b="1" u="sng">
                <a:solidFill>
                  <a:srgbClr val="F9BBD1"/>
                </a:solidFill>
                <a:effectLst/>
                <a:latin typeface="Bahamas" pitchFamily="34" charset="0"/>
              </a:rPr>
              <a:t>Göre		      </a:t>
            </a:r>
            <a:r>
              <a:rPr lang="tr-TR" sz="2000" b="1">
                <a:effectLst/>
                <a:latin typeface="Bahamas" pitchFamily="34" charset="0"/>
              </a:rPr>
              <a:t>		</a:t>
            </a:r>
            <a:r>
              <a:rPr lang="tr-TR" sz="2000" b="1" u="sng">
                <a:solidFill>
                  <a:srgbClr val="E51D60"/>
                </a:solidFill>
                <a:effectLst/>
                <a:latin typeface="Bahamas" pitchFamily="34" charset="0"/>
              </a:rPr>
              <a:t>Sırasına Göre 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 b="1">
                <a:effectLst/>
                <a:latin typeface="Bahamas" pitchFamily="34" charset="0"/>
              </a:rPr>
              <a:t>Karbonhidrat </a:t>
            </a:r>
            <a:r>
              <a:rPr lang="tr-TR" sz="2000" b="1">
                <a:effectLst/>
                <a:latin typeface="Bahamas" pitchFamily="34" charset="0"/>
                <a:sym typeface="Wingdings" pitchFamily="2" charset="2"/>
              </a:rPr>
              <a:t> 		4,2 Kal	Karbonhidrat 		Karbonhidrat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 b="1">
                <a:effectLst/>
                <a:latin typeface="Bahamas" pitchFamily="34" charset="0"/>
                <a:sym typeface="Wingdings" pitchFamily="2" charset="2"/>
              </a:rPr>
              <a:t>Protein            		4,3 Kal	Protein			Yağ	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 b="1">
                <a:effectLst/>
                <a:latin typeface="Bahamas" pitchFamily="34" charset="0"/>
                <a:sym typeface="Wingdings" pitchFamily="2" charset="2"/>
              </a:rPr>
              <a:t>Yağ                	  	9,2 Kal	Yağ			Protein</a:t>
            </a:r>
            <a:endParaRPr lang="tr-TR" sz="2000" b="1">
              <a:effectLst/>
              <a:latin typeface="Bahamas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 b="1">
                <a:effectLst/>
                <a:latin typeface="Bahamas" pitchFamily="34" charset="0"/>
              </a:rPr>
              <a:t>    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tr-TR" sz="2500" b="1">
                <a:solidFill>
                  <a:srgbClr val="66FF33"/>
                </a:solidFill>
                <a:effectLst/>
                <a:latin typeface="Bahamas" pitchFamily="34" charset="0"/>
              </a:rPr>
              <a:t>Bağlar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tr-TR" sz="1800">
              <a:solidFill>
                <a:srgbClr val="66FF33"/>
              </a:solidFill>
              <a:effectLst/>
              <a:latin typeface="Bahamas" pitchFamily="34" charset="0"/>
            </a:endParaRPr>
          </a:p>
          <a:p>
            <a:pPr>
              <a:lnSpc>
                <a:spcPct val="90000"/>
              </a:lnSpc>
              <a:buClr>
                <a:srgbClr val="00FF00"/>
              </a:buClr>
              <a:buFont typeface="Wingdings" pitchFamily="2" charset="2"/>
              <a:buChar char="Ë"/>
            </a:pPr>
            <a:r>
              <a:rPr lang="tr-TR" sz="2000">
                <a:effectLst/>
                <a:latin typeface="Bahamas" pitchFamily="34" charset="0"/>
              </a:rPr>
              <a:t>Karbonhidrat monomerleri arasındaki bağa </a:t>
            </a:r>
            <a:r>
              <a:rPr lang="tr-TR" sz="2000" b="1">
                <a:solidFill>
                  <a:srgbClr val="00FF00"/>
                </a:solidFill>
                <a:effectLst/>
                <a:latin typeface="Bahamas" pitchFamily="34" charset="0"/>
              </a:rPr>
              <a:t>GLİKOZİT BAĞI</a:t>
            </a:r>
            <a:r>
              <a:rPr lang="tr-TR" sz="2000">
                <a:effectLst/>
                <a:latin typeface="Bahamas" pitchFamily="34" charset="0"/>
              </a:rPr>
              <a:t> denir. </a:t>
            </a:r>
          </a:p>
          <a:p>
            <a:pPr>
              <a:lnSpc>
                <a:spcPct val="90000"/>
              </a:lnSpc>
              <a:buClr>
                <a:srgbClr val="00FF00"/>
              </a:buClr>
              <a:buFont typeface="Wingdings" pitchFamily="2" charset="2"/>
              <a:buChar char="Ë"/>
            </a:pPr>
            <a:endParaRPr lang="tr-TR" sz="2000">
              <a:effectLst/>
              <a:latin typeface="Bahamas" pitchFamily="34" charset="0"/>
            </a:endParaRPr>
          </a:p>
          <a:p>
            <a:pPr>
              <a:lnSpc>
                <a:spcPct val="90000"/>
              </a:lnSpc>
              <a:buClr>
                <a:srgbClr val="00FF00"/>
              </a:buClr>
              <a:buFont typeface="Wingdings" pitchFamily="2" charset="2"/>
              <a:buChar char="Ë"/>
            </a:pPr>
            <a:r>
              <a:rPr lang="tr-TR" sz="2000">
                <a:effectLst/>
                <a:latin typeface="Bahamas" pitchFamily="34" charset="0"/>
              </a:rPr>
              <a:t>Yağ monomerleri arasındaki bağa </a:t>
            </a:r>
            <a:r>
              <a:rPr lang="tr-TR" sz="2000" b="1">
                <a:solidFill>
                  <a:srgbClr val="00FF00"/>
                </a:solidFill>
                <a:effectLst/>
                <a:latin typeface="Bahamas" pitchFamily="34" charset="0"/>
              </a:rPr>
              <a:t>ESTER BAĞI</a:t>
            </a:r>
            <a:r>
              <a:rPr lang="tr-TR" sz="2000">
                <a:effectLst/>
                <a:latin typeface="Bahamas" pitchFamily="34" charset="0"/>
              </a:rPr>
              <a:t> denir.</a:t>
            </a:r>
          </a:p>
          <a:p>
            <a:pPr>
              <a:lnSpc>
                <a:spcPct val="90000"/>
              </a:lnSpc>
              <a:buClr>
                <a:srgbClr val="00FF00"/>
              </a:buClr>
              <a:buFont typeface="Wingdings" pitchFamily="2" charset="2"/>
              <a:buChar char="Ë"/>
            </a:pPr>
            <a:endParaRPr lang="tr-TR" sz="2000">
              <a:effectLst/>
              <a:latin typeface="Bahamas" pitchFamily="34" charset="0"/>
            </a:endParaRPr>
          </a:p>
          <a:p>
            <a:pPr>
              <a:lnSpc>
                <a:spcPct val="90000"/>
              </a:lnSpc>
              <a:buClr>
                <a:srgbClr val="00FF00"/>
              </a:buClr>
              <a:buFont typeface="Wingdings" pitchFamily="2" charset="2"/>
              <a:buChar char="Ë"/>
            </a:pPr>
            <a:r>
              <a:rPr lang="tr-TR" sz="2000">
                <a:effectLst/>
                <a:latin typeface="Bahamas" pitchFamily="34" charset="0"/>
              </a:rPr>
              <a:t>Protein monomerleri arasındaki bağa </a:t>
            </a:r>
            <a:r>
              <a:rPr lang="tr-TR" sz="2000" b="1">
                <a:solidFill>
                  <a:srgbClr val="00FF00"/>
                </a:solidFill>
                <a:effectLst/>
                <a:latin typeface="Bahamas" pitchFamily="34" charset="0"/>
              </a:rPr>
              <a:t>PEPTİD BAĞI</a:t>
            </a:r>
            <a:r>
              <a:rPr lang="tr-TR" sz="2000">
                <a:effectLst/>
                <a:latin typeface="Bahamas" pitchFamily="34" charset="0"/>
              </a:rPr>
              <a:t> denir. </a:t>
            </a:r>
            <a:endParaRPr lang="tr-TR" sz="2000">
              <a:latin typeface="Bahamas" pitchFamily="34" charset="0"/>
            </a:endParaRPr>
          </a:p>
        </p:txBody>
      </p:sp>
      <p:sp>
        <p:nvSpPr>
          <p:cNvPr id="73733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27988" y="6497638"/>
            <a:ext cx="539750" cy="358775"/>
          </a:xfrm>
          <a:prstGeom prst="actionButtonBackPrevious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7373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497638"/>
            <a:ext cx="539750" cy="360362"/>
          </a:xfrm>
          <a:prstGeom prst="actionButtonForwardNext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7488"/>
            <a:ext cx="9144000" cy="5516562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tr-TR" sz="3000" b="1">
                <a:solidFill>
                  <a:srgbClr val="00FF00"/>
                </a:solidFill>
                <a:latin typeface="Bahamas" pitchFamily="34" charset="0"/>
              </a:rPr>
              <a:t>VİTAMİNLER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1800">
                <a:effectLst/>
                <a:latin typeface="Bahamas" pitchFamily="34" charset="0"/>
              </a:rPr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2000">
                <a:effectLst/>
                <a:latin typeface="Bahamas" pitchFamily="34" charset="0"/>
              </a:rPr>
              <a:t> Sindirilemezler.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2000">
                <a:effectLst/>
                <a:latin typeface="Bahamas" pitchFamily="34" charset="0"/>
              </a:rPr>
              <a:t> Hücre zarından difüzyonla geçerek kana karışırlar.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2000">
                <a:effectLst/>
                <a:latin typeface="Bahamas" pitchFamily="34" charset="0"/>
              </a:rPr>
              <a:t> Enzimlerin yapısına koenzim olarak katılırlar.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2000">
                <a:effectLst/>
                <a:latin typeface="Bahamas" pitchFamily="34" charset="0"/>
              </a:rPr>
              <a:t> Vücudun direncini artırırlar.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2000">
                <a:effectLst/>
                <a:latin typeface="Bahamas" pitchFamily="34" charset="0"/>
              </a:rPr>
              <a:t> Genelde bitkisel kaynaklıdır.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2000">
                <a:effectLst/>
                <a:latin typeface="Bahamas" pitchFamily="34" charset="0"/>
              </a:rPr>
              <a:t> Eksikliğinde çeşitli hastalıklar oluşur.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2000">
                <a:effectLst/>
                <a:latin typeface="Bahamas" pitchFamily="34" charset="0"/>
              </a:rPr>
              <a:t> Enerji elde etmede kullanılmazlar. Yağda çözünenler A, D, E ve K; suda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>
                <a:effectLst/>
                <a:latin typeface="Bahamas" pitchFamily="34" charset="0"/>
              </a:rPr>
              <a:t>çözünenler ise B ve C vitaminleridir. Yapısında C, H, O elementinin yanı sıra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>
                <a:effectLst/>
                <a:latin typeface="Bahamas" pitchFamily="34" charset="0"/>
              </a:rPr>
              <a:t>değişik elementler de bulundurabilir. N, Fe vb.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>
                <a:effectLst/>
                <a:latin typeface="Bahamas" pitchFamily="34" charset="0"/>
                <a:sym typeface="Wingdings" pitchFamily="2" charset="2"/>
              </a:rPr>
              <a:t> Yağda çözünen vitaminlerin fazlası karaciğerde depolanırken, suda eriyen vitaminlerin fazlası idrarla vüdut dışına atılır. </a:t>
            </a:r>
            <a:endParaRPr lang="tr-TR" sz="2000">
              <a:effectLst/>
              <a:latin typeface="Bahamas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2000">
                <a:effectLst/>
                <a:latin typeface="Bahamas" pitchFamily="34" charset="0"/>
              </a:rPr>
              <a:t> Bazı vitaminlerin öncü maddesi dışarıdan alınarak vücutta sentezlenir.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 b="1">
                <a:effectLst/>
                <a:latin typeface="Bahamas" pitchFamily="34" charset="0"/>
              </a:rPr>
              <a:t>Örnek : </a:t>
            </a:r>
            <a:r>
              <a:rPr lang="tr-TR" sz="2000">
                <a:effectLst/>
                <a:latin typeface="Bahamas" pitchFamily="34" charset="0"/>
              </a:rPr>
              <a:t>A vitamini karaciğerde, D vitamini deride sentezlenir. Bağırsakta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000">
                <a:effectLst/>
                <a:latin typeface="Bahamas" pitchFamily="34" charset="0"/>
              </a:rPr>
              <a:t>yaşayan bazı bakteriler B ve K vitamini sentezler.</a:t>
            </a:r>
          </a:p>
        </p:txBody>
      </p:sp>
      <p:sp>
        <p:nvSpPr>
          <p:cNvPr id="74757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27988" y="6497638"/>
            <a:ext cx="539750" cy="358775"/>
          </a:xfrm>
          <a:prstGeom prst="actionButtonBackPrevious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74758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497638"/>
            <a:ext cx="539750" cy="360362"/>
          </a:xfrm>
          <a:prstGeom prst="actionButtonForwardNext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2" name="WordArt 6"/>
          <p:cNvSpPr>
            <a:spLocks noChangeArrowheads="1" noChangeShapeType="1" noTextEdit="1"/>
          </p:cNvSpPr>
          <p:nvPr/>
        </p:nvSpPr>
        <p:spPr bwMode="auto">
          <a:xfrm>
            <a:off x="539750" y="73025"/>
            <a:ext cx="7993063" cy="12684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0042"/>
              </a:avLst>
            </a:prstTxWarp>
          </a:bodyPr>
          <a:lstStyle/>
          <a:p>
            <a:pPr algn="ctr"/>
            <a:r>
              <a:rPr lang="tr-TR" sz="2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Vitaminler Ve Eksikliğinde Ortaya Çıkan Hastalıklar</a:t>
            </a:r>
          </a:p>
        </p:txBody>
      </p:sp>
      <p:graphicFrame>
        <p:nvGraphicFramePr>
          <p:cNvPr id="75783" name="Object 7"/>
          <p:cNvGraphicFramePr>
            <a:graphicFrameLocks noChangeAspect="1"/>
          </p:cNvGraphicFramePr>
          <p:nvPr/>
        </p:nvGraphicFramePr>
        <p:xfrm>
          <a:off x="827088" y="1362075"/>
          <a:ext cx="7489825" cy="4489450"/>
        </p:xfrm>
        <a:graphic>
          <a:graphicData uri="http://schemas.openxmlformats.org/presentationml/2006/ole">
            <p:oleObj spid="_x0000_s75783" name="Bit Eşlem Resmi" r:id="rId3" imgW="6897063" imgH="4133333" progId="Paint.Picture">
              <p:embed/>
            </p:oleObj>
          </a:graphicData>
        </a:graphic>
      </p:graphicFrame>
      <p:sp>
        <p:nvSpPr>
          <p:cNvPr id="75785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27988" y="6497638"/>
            <a:ext cx="539750" cy="358775"/>
          </a:xfrm>
          <a:prstGeom prst="actionButtonBackPrevious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75786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497638"/>
            <a:ext cx="539750" cy="360362"/>
          </a:xfrm>
          <a:prstGeom prst="actionButtonForwardNext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021388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tr-TR" sz="2500" b="1">
                <a:solidFill>
                  <a:srgbClr val="00FF00"/>
                </a:solidFill>
                <a:effectLst/>
                <a:latin typeface="Bahamas" pitchFamily="34" charset="0"/>
              </a:rPr>
              <a:t>İNORGANİK BESİNLER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2000">
              <a:effectLst/>
              <a:latin typeface="Bahamas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İnorganik bileşikleri canlılar kendi vücudunda sentezlemeyip dışarıdan hazır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>
                <a:effectLst/>
                <a:latin typeface="Bahamas" pitchFamily="34" charset="0"/>
              </a:rPr>
              <a:t>olarak alır.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Sindirime uğramazlar.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Enerji verici olarak kullanılamazlar.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Canlılar en fazla minerallere, tuzlara, karbondioksit ve su gibi inorganik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>
                <a:effectLst/>
                <a:latin typeface="Bahamas" pitchFamily="34" charset="0"/>
              </a:rPr>
              <a:t>bileşiklere ihtiyaç duyarlar.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1800">
              <a:effectLst/>
              <a:latin typeface="Bahamas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solidFill>
                  <a:srgbClr val="00FFCC"/>
                </a:solidFill>
                <a:effectLst/>
                <a:latin typeface="Bahamas" pitchFamily="34" charset="0"/>
              </a:rPr>
              <a:t>1) Mineral Maddeler: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Kanın osmotik basıncının ayarlanmasında etkilidirler. </a:t>
            </a:r>
            <a:r>
              <a:rPr lang="tr-TR" sz="1800" b="1">
                <a:solidFill>
                  <a:srgbClr val="FF99FF"/>
                </a:solidFill>
                <a:effectLst/>
                <a:latin typeface="Bahamas" pitchFamily="34" charset="0"/>
              </a:rPr>
              <a:t>Örnek:</a:t>
            </a:r>
            <a:r>
              <a:rPr lang="tr-TR" sz="1800" b="1">
                <a:effectLst/>
                <a:latin typeface="Bahamas" pitchFamily="34" charset="0"/>
              </a:rPr>
              <a:t> </a:t>
            </a:r>
            <a:r>
              <a:rPr lang="tr-TR" sz="1800">
                <a:effectLst/>
                <a:latin typeface="Bahamas" pitchFamily="34" charset="0"/>
              </a:rPr>
              <a:t> Tuz (NaCl)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Bazı enzimlerin yapılarına katılarak düzenleyici olarak görev alırlar.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Kas kasılmalarında ve sinir uyartılarının iletiminde görev yaparlar.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Kemik ve diş gibi dokuların yapısına katılırlar.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Eksikliğinde çeşitli aksaklıklar görülür.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>
                <a:effectLst/>
                <a:latin typeface="Bahamas" pitchFamily="34" charset="0"/>
              </a:rPr>
              <a:t>	</a:t>
            </a: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 </a:t>
            </a:r>
            <a:r>
              <a:rPr lang="tr-TR" sz="1800">
                <a:effectLst/>
                <a:latin typeface="Bahamas" pitchFamily="34" charset="0"/>
              </a:rPr>
              <a:t>Ca, P eksikliğinde kemik ve diş gelişimi bozuklukları ortaya çıkar.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>
                <a:effectLst/>
                <a:latin typeface="Bahamas" pitchFamily="34" charset="0"/>
              </a:rPr>
              <a:t>	</a:t>
            </a: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 </a:t>
            </a:r>
            <a:r>
              <a:rPr lang="tr-TR" sz="1800">
                <a:effectLst/>
                <a:latin typeface="Bahamas" pitchFamily="34" charset="0"/>
              </a:rPr>
              <a:t>Mg eksikliğinde bitkilerde sararma görülür. (Klorofil üretimi yapılamaz.)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>
                <a:effectLst/>
                <a:latin typeface="Bahamas" pitchFamily="34" charset="0"/>
              </a:rPr>
              <a:t>	</a:t>
            </a: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 </a:t>
            </a:r>
            <a:r>
              <a:rPr lang="tr-TR" sz="1800">
                <a:effectLst/>
                <a:latin typeface="Bahamas" pitchFamily="34" charset="0"/>
              </a:rPr>
              <a:t>Na ve K eksikliğinde sinir uyartılarının iletimi ve kas kasılması güçleşir.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>
                <a:effectLst/>
                <a:latin typeface="Bahamas" pitchFamily="34" charset="0"/>
              </a:rPr>
              <a:t>	</a:t>
            </a: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 </a:t>
            </a:r>
            <a:r>
              <a:rPr lang="tr-TR" sz="1800">
                <a:effectLst/>
                <a:latin typeface="Bahamas" pitchFamily="34" charset="0"/>
              </a:rPr>
              <a:t>Fe eksikliğinde hemoglobin üretilemez ve anemi hastalığı (kansızlık)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>
                <a:effectLst/>
                <a:latin typeface="Bahamas" pitchFamily="34" charset="0"/>
              </a:rPr>
              <a:t>	ortaya çıkar.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>
                <a:effectLst/>
                <a:latin typeface="Bahamas" pitchFamily="34" charset="0"/>
              </a:rPr>
              <a:t>	</a:t>
            </a: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 </a:t>
            </a:r>
            <a:r>
              <a:rPr lang="tr-TR" sz="1800">
                <a:effectLst/>
                <a:latin typeface="Bahamas" pitchFamily="34" charset="0"/>
              </a:rPr>
              <a:t>I eksikliğinde guatr hastalığı ortaya çıkar.</a:t>
            </a:r>
            <a:endParaRPr lang="tr-TR" sz="1800">
              <a:latin typeface="Bahamas" pitchFamily="34" charset="0"/>
            </a:endParaRPr>
          </a:p>
        </p:txBody>
      </p:sp>
      <p:sp>
        <p:nvSpPr>
          <p:cNvPr id="76805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27988" y="6497638"/>
            <a:ext cx="539750" cy="358775"/>
          </a:xfrm>
          <a:prstGeom prst="actionButtonBackPrevious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76806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497638"/>
            <a:ext cx="539750" cy="360362"/>
          </a:xfrm>
          <a:prstGeom prst="actionButtonForwardNext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6038"/>
            <a:ext cx="9144000" cy="5399087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solidFill>
                  <a:srgbClr val="00FFCC"/>
                </a:solidFill>
                <a:effectLst/>
                <a:latin typeface="Bahamas" pitchFamily="34" charset="0"/>
              </a:rPr>
              <a:t>2) Su:</a:t>
            </a:r>
            <a:r>
              <a:rPr lang="tr-TR" sz="1800" b="1">
                <a:effectLst/>
                <a:latin typeface="Bahamas" pitchFamily="34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1800" b="1">
              <a:effectLst/>
              <a:latin typeface="Bahamas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Canlının en önemli maddesi sudur. Hücre sitoplazmasının % 60 – 90 kadarı sudur. Hücredeki suyun donması ve ya su oranının % 15 in altına düşmesi canlılık olaylarını durdurur. Çünkü enzimler böyle ortamlarda çalışamaz. Su sitoplazmada çözücü olarak görev yapar.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Suda çözünen maddeler biyokimyasal reaksiyona kolayca girebilirler. Susuz bir ortamda ise biyokimyasal reaksiyonlar gerçekleşmez.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Su oranı canlıdan canlıya değişebileceği gibi, bir canlının farklı dokularında da değişiklik gösterebilir.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Hücredeki hayatsal olayların gerçekleşmesi için suya ihtiyaç vardır.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1800" b="1">
              <a:effectLst/>
              <a:latin typeface="Bahamas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solidFill>
                  <a:srgbClr val="00FFCC"/>
                </a:solidFill>
                <a:effectLst/>
                <a:latin typeface="Bahamas" pitchFamily="34" charset="0"/>
              </a:rPr>
              <a:t>3) Asit, Baz ve Tuzlar: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1800" b="1">
              <a:solidFill>
                <a:srgbClr val="00FFCC"/>
              </a:solidFill>
              <a:effectLst/>
              <a:latin typeface="Bahamas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Organizmaların pH nın ayarlanmasını sağlar.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Biyokimyasal reaksiyonların gerçekleşebilmesi için pH ın belli bir düzeyde olması gerekir.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pH’ daki çok az bir değişiklik bile biyokimyasal tepkimeleri olumsuz etkiler.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Asit ve bazların birleşmesiyle tuzlar oluşur. </a:t>
            </a:r>
            <a:r>
              <a:rPr lang="tr-TR" sz="1800" b="1">
                <a:effectLst/>
                <a:latin typeface="Bahamas" pitchFamily="34" charset="0"/>
              </a:rPr>
              <a:t>Örnek: </a:t>
            </a:r>
            <a:r>
              <a:rPr lang="tr-TR" sz="1800">
                <a:effectLst/>
                <a:latin typeface="Bahamas" pitchFamily="34" charset="0"/>
              </a:rPr>
              <a:t>İnsan kanının pH: 7.4 tür. Bu oran 7 ye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>
                <a:effectLst/>
                <a:latin typeface="Bahamas" pitchFamily="34" charset="0"/>
              </a:rPr>
              <a:t>    düşerse ve ya 7.8 in çıkarsa ölümle sonuçlanabilir.</a:t>
            </a:r>
          </a:p>
        </p:txBody>
      </p:sp>
      <p:sp>
        <p:nvSpPr>
          <p:cNvPr id="77829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27988" y="6497638"/>
            <a:ext cx="539750" cy="358775"/>
          </a:xfrm>
          <a:prstGeom prst="actionButtonBackPrevious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7783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497638"/>
            <a:ext cx="539750" cy="360362"/>
          </a:xfrm>
          <a:prstGeom prst="actionButtonForwardNext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Grp="1" noChangeArrowheads="1"/>
          </p:cNvSpPr>
          <p:nvPr>
            <p:ph type="title"/>
          </p:nvPr>
        </p:nvSpPr>
        <p:spPr>
          <a:xfrm>
            <a:off x="755650" y="2133600"/>
            <a:ext cx="7704138" cy="792163"/>
          </a:xfrm>
        </p:spPr>
        <p:txBody>
          <a:bodyPr/>
          <a:lstStyle/>
          <a:p>
            <a:r>
              <a:rPr lang="tr-TR" sz="2500" b="1">
                <a:solidFill>
                  <a:srgbClr val="00FFCC"/>
                </a:solidFill>
                <a:latin typeface="Verdana" pitchFamily="34" charset="0"/>
              </a:rPr>
              <a:t>Kimyasal Yapılarına Göre Besinler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5900"/>
            <a:ext cx="9144000" cy="1989138"/>
          </a:xfrm>
          <a:noFill/>
          <a:ln/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tr-TR" sz="4000" b="1">
                <a:solidFill>
                  <a:srgbClr val="66FF33"/>
                </a:solidFill>
                <a:effectLst/>
                <a:latin typeface="Bahamas" pitchFamily="34" charset="0"/>
              </a:rPr>
              <a:t>CANLILARIN TEMEL BİLEŞENLERİ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tr-TR" sz="1800">
              <a:effectLst/>
              <a:latin typeface="Bahamas" pitchFamily="34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tr-TR" sz="1800">
                <a:effectLst/>
                <a:latin typeface="Bahamas" pitchFamily="34" charset="0"/>
              </a:rPr>
              <a:t>     Canlıların temel bileşenleri denilen maddeler, belirli elementlerin atomlarının ya da moleküllerinin birbirlerine kimyasal bağlarla bağlanmış şekilleridir. </a:t>
            </a:r>
            <a:endParaRPr lang="tr-TR" sz="1800">
              <a:solidFill>
                <a:schemeClr val="hlink"/>
              </a:solidFill>
              <a:latin typeface="Bahamas" pitchFamily="34" charset="0"/>
            </a:endParaRPr>
          </a:p>
        </p:txBody>
      </p:sp>
      <p:graphicFrame>
        <p:nvGraphicFramePr>
          <p:cNvPr id="59397" name="Object 5"/>
          <p:cNvGraphicFramePr>
            <a:graphicFrameLocks noChangeAspect="1"/>
          </p:cNvGraphicFramePr>
          <p:nvPr/>
        </p:nvGraphicFramePr>
        <p:xfrm>
          <a:off x="971550" y="2924175"/>
          <a:ext cx="7200900" cy="3089275"/>
        </p:xfrm>
        <a:graphic>
          <a:graphicData uri="http://schemas.openxmlformats.org/presentationml/2006/ole">
            <p:oleObj spid="_x0000_s59397" name="Bit Eşlem Resmi" r:id="rId3" imgW="5106113" imgH="2190476" progId="Paint.Picture">
              <p:embed/>
            </p:oleObj>
          </a:graphicData>
        </a:graphic>
      </p:graphicFrame>
      <p:sp>
        <p:nvSpPr>
          <p:cNvPr id="59400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27988" y="6497638"/>
            <a:ext cx="539750" cy="358775"/>
          </a:xfrm>
          <a:prstGeom prst="actionButtonBackPrevious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59401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497638"/>
            <a:ext cx="539750" cy="360362"/>
          </a:xfrm>
          <a:prstGeom prst="actionButtonForwardNext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2" name="Object 4"/>
          <p:cNvGraphicFramePr>
            <a:graphicFrameLocks noChangeAspect="1"/>
          </p:cNvGraphicFramePr>
          <p:nvPr/>
        </p:nvGraphicFramePr>
        <p:xfrm>
          <a:off x="1331913" y="1196975"/>
          <a:ext cx="6526212" cy="4948238"/>
        </p:xfrm>
        <a:graphic>
          <a:graphicData uri="http://schemas.openxmlformats.org/presentationml/2006/ole">
            <p:oleObj spid="_x0000_s78852" name="Bit Eşlem Resmi" r:id="rId3" imgW="4990476" imgH="3734321" progId="Paint.Picture">
              <p:embed/>
            </p:oleObj>
          </a:graphicData>
        </a:graphic>
      </p:graphicFrame>
      <p:sp>
        <p:nvSpPr>
          <p:cNvPr id="78854" name="WordArt 6"/>
          <p:cNvSpPr>
            <a:spLocks noChangeArrowheads="1" noChangeShapeType="1" noTextEdit="1"/>
          </p:cNvSpPr>
          <p:nvPr/>
        </p:nvSpPr>
        <p:spPr bwMode="auto">
          <a:xfrm>
            <a:off x="1763713" y="0"/>
            <a:ext cx="5688012" cy="129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tr-TR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Ayıraçlar</a:t>
            </a:r>
          </a:p>
        </p:txBody>
      </p:sp>
      <p:sp>
        <p:nvSpPr>
          <p:cNvPr id="78856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604250" y="6497638"/>
            <a:ext cx="539750" cy="358775"/>
          </a:xfrm>
          <a:prstGeom prst="actionButtonBackPrevious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2" name="Picture 4" descr="0000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500174"/>
            <a:ext cx="6667500" cy="3429000"/>
          </a:xfrm>
          <a:prstGeom prst="rect">
            <a:avLst/>
          </a:prstGeom>
          <a:noFill/>
        </p:spPr>
      </p:pic>
      <p:pic>
        <p:nvPicPr>
          <p:cNvPr id="155653" name="Picture 5" descr="0000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714356"/>
            <a:ext cx="1190625" cy="666750"/>
          </a:xfrm>
          <a:prstGeom prst="rect">
            <a:avLst/>
          </a:prstGeom>
          <a:noFill/>
        </p:spPr>
      </p:pic>
      <p:pic>
        <p:nvPicPr>
          <p:cNvPr id="155656" name="Picture 8" descr="0000003">
            <a:hlinkClick r:id="rId2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5373688"/>
            <a:ext cx="8836025" cy="1062037"/>
          </a:xfrm>
          <a:prstGeom prst="rect">
            <a:avLst/>
          </a:prstGeom>
          <a:noFill/>
        </p:spPr>
      </p:pic>
      <p:pic>
        <p:nvPicPr>
          <p:cNvPr id="155657" name="Picture 9" descr="Çıkış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56550" y="6483350"/>
            <a:ext cx="742950" cy="28892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556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1042988" y="1125538"/>
          <a:ext cx="7032625" cy="3167062"/>
        </p:xfrm>
        <a:graphic>
          <a:graphicData uri="http://schemas.openxmlformats.org/presentationml/2006/ole">
            <p:oleObj spid="_x0000_s60420" name="Bit Eşlem Resmi" r:id="rId3" imgW="5858693" imgH="2638095" progId="Paint.Picture">
              <p:embed/>
            </p:oleObj>
          </a:graphicData>
        </a:graphic>
      </p:graphicFrame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>
          <a:xfrm>
            <a:off x="1330325" y="115888"/>
            <a:ext cx="6481763" cy="703262"/>
          </a:xfrm>
        </p:spPr>
        <p:txBody>
          <a:bodyPr/>
          <a:lstStyle/>
          <a:p>
            <a:r>
              <a:rPr lang="tr-TR" sz="2500" b="1">
                <a:solidFill>
                  <a:srgbClr val="66FF33"/>
                </a:solidFill>
                <a:latin typeface="Verdana" pitchFamily="34" charset="0"/>
              </a:rPr>
              <a:t>Görevlerine Göre Besinler</a:t>
            </a:r>
          </a:p>
        </p:txBody>
      </p:sp>
      <p:sp>
        <p:nvSpPr>
          <p:cNvPr id="60424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27988" y="6497638"/>
            <a:ext cx="539750" cy="358775"/>
          </a:xfrm>
          <a:prstGeom prst="actionButtonBackPrevious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60425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497638"/>
            <a:ext cx="539750" cy="360362"/>
          </a:xfrm>
          <a:prstGeom prst="actionButtonForwardNext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44450"/>
            <a:ext cx="91440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tr-TR" sz="2500" b="1">
                <a:solidFill>
                  <a:srgbClr val="FF3300"/>
                </a:solidFill>
                <a:latin typeface="Bahamas" pitchFamily="34" charset="0"/>
              </a:rPr>
              <a:t>ORGANİK BİLEŞİKLER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tr-TR" sz="2500" b="1">
              <a:solidFill>
                <a:srgbClr val="00FF00"/>
              </a:solidFill>
              <a:latin typeface="Bahamas" pitchFamily="34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tr-TR" sz="2500" b="1">
                <a:solidFill>
                  <a:srgbClr val="00FF00"/>
                </a:solidFill>
                <a:latin typeface="Bahamas" pitchFamily="34" charset="0"/>
              </a:rPr>
              <a:t>KARBONHİDRATLAR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tr-TR" b="1">
              <a:solidFill>
                <a:srgbClr val="00FF00"/>
              </a:solidFill>
              <a:latin typeface="Bahamas" pitchFamily="34" charset="0"/>
              <a:sym typeface="Wingdings" pitchFamily="2" charset="2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tr-TR" sz="2000" b="1">
                <a:latin typeface="Bahamas" pitchFamily="34" charset="0"/>
                <a:sym typeface="Wingdings" pitchFamily="2" charset="2"/>
              </a:rPr>
              <a:t></a:t>
            </a:r>
            <a:r>
              <a:rPr lang="tr-TR" sz="2000">
                <a:latin typeface="Bahamas" pitchFamily="34" charset="0"/>
              </a:rPr>
              <a:t> Karbonhidratlar karbon, hidrojen ve oksijen (C, H, O) elementlerinden oluşurlar.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tr-TR" sz="2000" b="1">
                <a:latin typeface="Bahamas" pitchFamily="34" charset="0"/>
                <a:sym typeface="Wingdings" pitchFamily="2" charset="2"/>
              </a:rPr>
              <a:t></a:t>
            </a:r>
            <a:r>
              <a:rPr lang="tr-TR" sz="2000">
                <a:latin typeface="Bahamas" pitchFamily="34" charset="0"/>
              </a:rPr>
              <a:t> Canlılarda sindirimi en kolay olan organik bileşiklerdir.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tr-TR" sz="2000" b="1">
                <a:latin typeface="Bahamas" pitchFamily="34" charset="0"/>
                <a:sym typeface="Wingdings" pitchFamily="2" charset="2"/>
              </a:rPr>
              <a:t></a:t>
            </a:r>
            <a:r>
              <a:rPr lang="tr-TR" sz="2000">
                <a:latin typeface="Bahamas" pitchFamily="34" charset="0"/>
              </a:rPr>
              <a:t> Hücrede birinci dereceden enerji verici olarak kullanılır.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tr-TR" sz="2000" b="1">
                <a:latin typeface="Bahamas" pitchFamily="34" charset="0"/>
                <a:sym typeface="Wingdings" pitchFamily="2" charset="2"/>
              </a:rPr>
              <a:t></a:t>
            </a:r>
            <a:r>
              <a:rPr lang="tr-TR" sz="2000">
                <a:latin typeface="Bahamas" pitchFamily="34" charset="0"/>
              </a:rPr>
              <a:t> Günlük enerji ihtiyacımızın büyük çoğunluğu (%65) karbonhidratlardan karşılanır.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tr-TR" sz="2000" b="1">
                <a:latin typeface="Bahamas" pitchFamily="34" charset="0"/>
                <a:sym typeface="Wingdings" pitchFamily="2" charset="2"/>
              </a:rPr>
              <a:t></a:t>
            </a:r>
            <a:r>
              <a:rPr lang="tr-TR" sz="2000">
                <a:latin typeface="Bahamas" pitchFamily="34" charset="0"/>
              </a:rPr>
              <a:t> Hücre zarının ve hücre çeperinin yapısına katılır.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tr-TR" sz="2000" b="1">
                <a:latin typeface="Bahamas" pitchFamily="34" charset="0"/>
                <a:sym typeface="Wingdings" pitchFamily="2" charset="2"/>
              </a:rPr>
              <a:t></a:t>
            </a:r>
            <a:r>
              <a:rPr lang="tr-TR" sz="2000">
                <a:latin typeface="Bahamas" pitchFamily="34" charset="0"/>
              </a:rPr>
              <a:t> Nükleik asitlerin (DNA, RNA) ve ATP nin yapısına katılırlar.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tr-TR" sz="2000" b="1">
                <a:latin typeface="Bahamas" pitchFamily="34" charset="0"/>
                <a:sym typeface="Wingdings" pitchFamily="2" charset="2"/>
              </a:rPr>
              <a:t>	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tr-TR" sz="2000" b="1">
                <a:latin typeface="Bahamas" pitchFamily="34" charset="0"/>
                <a:sym typeface="Wingdings" pitchFamily="2" charset="2"/>
              </a:rPr>
              <a:t>	</a:t>
            </a:r>
            <a:r>
              <a:rPr lang="tr-TR" sz="2000">
                <a:latin typeface="Bahamas" pitchFamily="34" charset="0"/>
              </a:rPr>
              <a:t>Karbonhidratlar; monosakkaritler, disakkaritler ve polisakkaritler olmak üzere üç gruba ayrılırlar. </a:t>
            </a:r>
            <a:endParaRPr lang="tr-TR" sz="2000" b="1">
              <a:latin typeface="Bahamas" pitchFamily="34" charset="0"/>
            </a:endParaRPr>
          </a:p>
        </p:txBody>
      </p:sp>
      <p:sp>
        <p:nvSpPr>
          <p:cNvPr id="63494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27988" y="6497638"/>
            <a:ext cx="539750" cy="358775"/>
          </a:xfrm>
          <a:prstGeom prst="actionButtonBackPrevious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6349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497638"/>
            <a:ext cx="539750" cy="360362"/>
          </a:xfrm>
          <a:prstGeom prst="actionButtonForwardNext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971550" y="11113"/>
          <a:ext cx="7129463" cy="2913062"/>
        </p:xfrm>
        <a:graphic>
          <a:graphicData uri="http://schemas.openxmlformats.org/presentationml/2006/ole">
            <p:oleObj spid="_x0000_s64516" name="Bit Eşlem Resmi" r:id="rId3" imgW="5733333" imgH="2343477" progId="Paint.Picture">
              <p:embed/>
            </p:oleObj>
          </a:graphicData>
        </a:graphic>
      </p:graphicFrame>
      <p:sp>
        <p:nvSpPr>
          <p:cNvPr id="645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2998788"/>
            <a:ext cx="9144000" cy="316706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solidFill>
                  <a:srgbClr val="FF99FF"/>
                </a:solidFill>
                <a:effectLst/>
                <a:latin typeface="Bahamas" pitchFamily="34" charset="0"/>
              </a:rPr>
              <a:t>Monosakkaritler: (Tek şekerliler)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000" b="1">
                <a:solidFill>
                  <a:srgbClr val="FF99FF"/>
                </a:solidFill>
                <a:effectLst/>
                <a:latin typeface="Bahamas" pitchFamily="34" charset="0"/>
              </a:rPr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Karbonhidratların en küçük yapı taşlarıdırlar.(Monomer)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Sindirime uğramazlar.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Hücrede solunum ve birçok biyokimyasal olaylarda doğrudan kullanılırlar.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Fotosentez sonucu üretilirler ve bütün canlı hücrelerde bulunurlar.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Monosakkaritlerden glikoz canlılarda kullanılan en önemli enerji kaynağıdır.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Kan şekeri, kanda bulunan glikoz miktarıdır.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</a:t>
            </a:r>
            <a:r>
              <a:rPr lang="tr-TR" sz="1800" b="1">
                <a:effectLst/>
                <a:latin typeface="Bahamas" pitchFamily="34" charset="0"/>
              </a:rPr>
              <a:t>5 C lu pentozlar</a:t>
            </a:r>
            <a:r>
              <a:rPr lang="tr-TR" sz="1800">
                <a:effectLst/>
                <a:latin typeface="Bahamas" pitchFamily="34" charset="0"/>
              </a:rPr>
              <a:t>dan </a:t>
            </a:r>
            <a:r>
              <a:rPr lang="tr-TR" sz="1800" b="1">
                <a:effectLst/>
                <a:latin typeface="Bahamas" pitchFamily="34" charset="0"/>
              </a:rPr>
              <a:t>riboz</a:t>
            </a:r>
            <a:r>
              <a:rPr lang="tr-TR" sz="1800">
                <a:effectLst/>
                <a:latin typeface="Bahamas" pitchFamily="34" charset="0"/>
              </a:rPr>
              <a:t> RNA ve ATP’nin, </a:t>
            </a:r>
            <a:r>
              <a:rPr lang="tr-TR" sz="1800" b="1">
                <a:effectLst/>
                <a:latin typeface="Bahamas" pitchFamily="34" charset="0"/>
              </a:rPr>
              <a:t>deoksiriboz </a:t>
            </a:r>
            <a:r>
              <a:rPr lang="tr-TR" sz="1800">
                <a:effectLst/>
                <a:latin typeface="Bahamas" pitchFamily="34" charset="0"/>
              </a:rPr>
              <a:t>ise DNA’nın yapısına katılır. Enerji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>
                <a:effectLst/>
                <a:latin typeface="Bahamas" pitchFamily="34" charset="0"/>
              </a:rPr>
              <a:t>    eldesinde kullanılmazlar.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</a:t>
            </a:r>
            <a:r>
              <a:rPr lang="tr-TR" sz="1800" b="1">
                <a:effectLst/>
                <a:latin typeface="Bahamas" pitchFamily="34" charset="0"/>
              </a:rPr>
              <a:t>6 C lu heksozlar</a:t>
            </a:r>
            <a:r>
              <a:rPr lang="tr-TR" sz="1800">
                <a:effectLst/>
                <a:latin typeface="Bahamas" pitchFamily="34" charset="0"/>
              </a:rPr>
              <a:t>dan </a:t>
            </a:r>
            <a:r>
              <a:rPr lang="tr-TR" sz="1800" b="1">
                <a:effectLst/>
                <a:latin typeface="Bahamas" pitchFamily="34" charset="0"/>
              </a:rPr>
              <a:t>glikoz </a:t>
            </a:r>
            <a:r>
              <a:rPr lang="tr-TR" sz="1800">
                <a:effectLst/>
                <a:latin typeface="Bahamas" pitchFamily="34" charset="0"/>
              </a:rPr>
              <a:t>(üzüm şekeri, kan şekeri), </a:t>
            </a:r>
            <a:r>
              <a:rPr lang="tr-TR" sz="1800" b="1">
                <a:effectLst/>
                <a:latin typeface="Bahamas" pitchFamily="34" charset="0"/>
              </a:rPr>
              <a:t>fruktoz</a:t>
            </a:r>
            <a:r>
              <a:rPr lang="tr-TR" sz="1800">
                <a:effectLst/>
                <a:latin typeface="Bahamas" pitchFamily="34" charset="0"/>
              </a:rPr>
              <a:t> (meyve şekeri) ve </a:t>
            </a:r>
            <a:r>
              <a:rPr lang="tr-TR" sz="1800" b="1">
                <a:effectLst/>
                <a:latin typeface="Bahamas" pitchFamily="34" charset="0"/>
              </a:rPr>
              <a:t>galaktoz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>
                <a:effectLst/>
                <a:latin typeface="Bahamas" pitchFamily="34" charset="0"/>
              </a:rPr>
              <a:t>    (süt şekeri) disakkarit ve polisakkaritlerin yapı taşlarını oluşturur.</a:t>
            </a:r>
            <a:endParaRPr lang="tr-TR" sz="1800">
              <a:latin typeface="Bahamas" pitchFamily="34" charset="0"/>
            </a:endParaRPr>
          </a:p>
        </p:txBody>
      </p:sp>
      <p:sp>
        <p:nvSpPr>
          <p:cNvPr id="64520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27988" y="6497638"/>
            <a:ext cx="539750" cy="358775"/>
          </a:xfrm>
          <a:prstGeom prst="actionButtonBackPrevious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64521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497638"/>
            <a:ext cx="539750" cy="360362"/>
          </a:xfrm>
          <a:prstGeom prst="actionButtonForwardNext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www.</a:t>
            </a:r>
            <a:r>
              <a:rPr lang="tr-TR" dirty="0" err="1" smtClean="0"/>
              <a:t>slaytyerim</a:t>
            </a:r>
            <a:r>
              <a:rPr lang="tr-TR" dirty="0" smtClean="0"/>
              <a:t>.com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661025"/>
          </a:xfrm>
          <a:noFill/>
          <a:ln/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solidFill>
                  <a:srgbClr val="FF99FF"/>
                </a:solidFill>
                <a:effectLst/>
                <a:latin typeface="Bahamas" pitchFamily="34" charset="0"/>
              </a:rPr>
              <a:t>Disakkaritler: (Çift şekerliler)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tr-TR" sz="1800">
              <a:effectLst/>
              <a:latin typeface="Bahamas" pitchFamily="34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İki molekül monosakkaritin </a:t>
            </a:r>
            <a:r>
              <a:rPr lang="tr-TR" sz="1800">
                <a:solidFill>
                  <a:schemeClr val="hlink"/>
                </a:solidFill>
                <a:effectLst/>
                <a:latin typeface="Bahamas" pitchFamily="34" charset="0"/>
              </a:rPr>
              <a:t>glikozit bağı</a:t>
            </a:r>
            <a:r>
              <a:rPr lang="tr-TR" sz="1800">
                <a:effectLst/>
                <a:latin typeface="Bahamas" pitchFamily="34" charset="0"/>
              </a:rPr>
              <a:t> ile bağlanması sonucu oluşur. Bu bağlanma sonucu bir molekül su açığa çıkar.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tr-TR" sz="1800">
              <a:effectLst/>
              <a:latin typeface="Bahamas" pitchFamily="34" charset="0"/>
            </a:endParaRP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solidFill>
                  <a:srgbClr val="F9BBD1"/>
                </a:solidFill>
                <a:effectLst/>
                <a:latin typeface="Bahamas" pitchFamily="34" charset="0"/>
              </a:rPr>
              <a:t>Monosakkarit + Monosakkarit </a:t>
            </a:r>
            <a:r>
              <a:rPr lang="tr-TR" sz="1800" b="1">
                <a:solidFill>
                  <a:srgbClr val="F9BBD1"/>
                </a:solidFill>
                <a:effectLst/>
                <a:latin typeface="Bahamas" pitchFamily="34" charset="0"/>
                <a:sym typeface="Wingdings" pitchFamily="2" charset="2"/>
              </a:rPr>
              <a:t></a:t>
            </a:r>
            <a:r>
              <a:rPr lang="tr-TR" sz="1800" b="1">
                <a:solidFill>
                  <a:srgbClr val="F9BBD1"/>
                </a:solidFill>
                <a:effectLst/>
                <a:latin typeface="Bahamas" pitchFamily="34" charset="0"/>
              </a:rPr>
              <a:t>Disakkarit + Su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tr-TR" sz="1800" b="1">
              <a:solidFill>
                <a:srgbClr val="F9BBD1"/>
              </a:solidFill>
              <a:effectLst/>
              <a:latin typeface="Bahamas" pitchFamily="34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tr-TR" sz="1800">
                <a:effectLst/>
                <a:latin typeface="Bahamas" pitchFamily="34" charset="0"/>
              </a:rPr>
              <a:t>	Glikoz + Glikoz </a:t>
            </a:r>
            <a:r>
              <a:rPr lang="tr-TR" sz="1800">
                <a:effectLst/>
                <a:latin typeface="Bahamas" pitchFamily="34" charset="0"/>
                <a:sym typeface="Wingdings" pitchFamily="2" charset="2"/>
              </a:rPr>
              <a:t> </a:t>
            </a:r>
            <a:r>
              <a:rPr lang="tr-TR" sz="1800">
                <a:effectLst/>
                <a:latin typeface="Bahamas" pitchFamily="34" charset="0"/>
              </a:rPr>
              <a:t>Maltoz + Su (Arpa şekeri)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tr-TR" sz="1800">
                <a:effectLst/>
                <a:latin typeface="Bahamas" pitchFamily="34" charset="0"/>
              </a:rPr>
              <a:t>	Glikoz + Fruktoz </a:t>
            </a:r>
            <a:r>
              <a:rPr lang="tr-TR" sz="1800">
                <a:effectLst/>
                <a:latin typeface="Bahamas" pitchFamily="34" charset="0"/>
                <a:sym typeface="Wingdings" pitchFamily="2" charset="2"/>
              </a:rPr>
              <a:t></a:t>
            </a:r>
            <a:r>
              <a:rPr lang="tr-TR" sz="1800">
                <a:effectLst/>
                <a:latin typeface="Bahamas" pitchFamily="34" charset="0"/>
              </a:rPr>
              <a:t> Sakkaroz (Sükroz) + Su (Çay şekeri)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tr-TR" sz="1800">
                <a:effectLst/>
                <a:latin typeface="Bahamas" pitchFamily="34" charset="0"/>
              </a:rPr>
              <a:t>	Glikoz + Galaktoz </a:t>
            </a:r>
            <a:r>
              <a:rPr lang="tr-TR" sz="1800">
                <a:effectLst/>
                <a:latin typeface="Bahamas" pitchFamily="34" charset="0"/>
                <a:sym typeface="Wingdings" pitchFamily="2" charset="2"/>
              </a:rPr>
              <a:t></a:t>
            </a:r>
            <a:r>
              <a:rPr lang="tr-TR" sz="1800">
                <a:effectLst/>
                <a:latin typeface="Bahamas" pitchFamily="34" charset="0"/>
              </a:rPr>
              <a:t> Laktoz + Su (Süt şekeri)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tr-TR" sz="1800">
              <a:effectLst/>
              <a:latin typeface="Bahamas" pitchFamily="34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Laktoz hayvansal, maltoz ve sükroz bitkisel kaynaklıdır.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tr-TR" sz="1800" b="1">
              <a:effectLst/>
              <a:latin typeface="Bahamas" pitchFamily="34" charset="0"/>
            </a:endParaRP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</a:rPr>
              <a:t>   </a:t>
            </a:r>
            <a:r>
              <a:rPr lang="tr-TR" sz="1800" b="1">
                <a:solidFill>
                  <a:srgbClr val="FF99FF"/>
                </a:solidFill>
                <a:effectLst/>
                <a:latin typeface="Bahamas" pitchFamily="34" charset="0"/>
              </a:rPr>
              <a:t>Not :</a:t>
            </a:r>
            <a:r>
              <a:rPr lang="tr-TR" sz="1800" b="1">
                <a:effectLst/>
                <a:latin typeface="Bahamas" pitchFamily="34" charset="0"/>
              </a:rPr>
              <a:t> </a:t>
            </a:r>
            <a:r>
              <a:rPr lang="tr-TR" sz="1800">
                <a:effectLst/>
                <a:latin typeface="Bahamas" pitchFamily="34" charset="0"/>
              </a:rPr>
              <a:t>Küçük moleküllerin birleşirken su açığa çıkarması olayına </a:t>
            </a:r>
            <a:r>
              <a:rPr lang="tr-TR" sz="1800" b="1">
                <a:solidFill>
                  <a:schemeClr val="hlink"/>
                </a:solidFill>
                <a:effectLst/>
                <a:latin typeface="Bahamas" pitchFamily="34" charset="0"/>
              </a:rPr>
              <a:t>dehidrasyon</a:t>
            </a:r>
            <a:r>
              <a:rPr lang="tr-TR" sz="1800">
                <a:effectLst/>
                <a:latin typeface="Bahamas" pitchFamily="34" charset="0"/>
              </a:rPr>
              <a:t>, büyük moleküllerin su katılarak yapı birimlerine ayrılmasına </a:t>
            </a:r>
            <a:r>
              <a:rPr lang="tr-TR" sz="1800" b="1">
                <a:solidFill>
                  <a:schemeClr val="hlink"/>
                </a:solidFill>
                <a:effectLst/>
                <a:latin typeface="Bahamas" pitchFamily="34" charset="0"/>
              </a:rPr>
              <a:t>hidroliz</a:t>
            </a:r>
            <a:r>
              <a:rPr lang="tr-TR" sz="1800">
                <a:effectLst/>
                <a:latin typeface="Bahamas" pitchFamily="34" charset="0"/>
              </a:rPr>
              <a:t> denir.</a:t>
            </a:r>
          </a:p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</a:rPr>
              <a:t>Örnek: </a:t>
            </a:r>
            <a:r>
              <a:rPr lang="tr-TR" sz="1800">
                <a:effectLst/>
                <a:latin typeface="Bahamas" pitchFamily="34" charset="0"/>
              </a:rPr>
              <a:t>Disakkarit sentezi, protein sentezi, polisakkarit sentezi dehidrasyon, bunların sindirilmesi ise hidroliz reaksiyonudur.</a:t>
            </a:r>
            <a:r>
              <a:rPr lang="tr-TR" sz="1800">
                <a:latin typeface="Bahamas" pitchFamily="34" charset="0"/>
              </a:rPr>
              <a:t> </a:t>
            </a:r>
          </a:p>
        </p:txBody>
      </p:sp>
      <p:sp>
        <p:nvSpPr>
          <p:cNvPr id="65543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27988" y="6497638"/>
            <a:ext cx="539750" cy="358775"/>
          </a:xfrm>
          <a:prstGeom prst="actionButtonBackPrevious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65544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497638"/>
            <a:ext cx="539750" cy="360362"/>
          </a:xfrm>
          <a:prstGeom prst="actionButtonForwardNext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24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5219700" y="0"/>
          <a:ext cx="3919538" cy="2879725"/>
        </p:xfrm>
        <a:graphic>
          <a:graphicData uri="http://schemas.openxmlformats.org/presentationml/2006/ole">
            <p:oleObj spid="_x0000_s81924" name="Bit Eşlem Resmi" r:id="rId3" imgW="3696216" imgH="2715004" progId="Paint.Picture">
              <p:embed/>
            </p:oleObj>
          </a:graphicData>
        </a:graphic>
      </p:graphicFrame>
      <p:graphicFrame>
        <p:nvGraphicFramePr>
          <p:cNvPr id="81926" name="Object 6"/>
          <p:cNvGraphicFramePr>
            <a:graphicFrameLocks noChangeAspect="1"/>
          </p:cNvGraphicFramePr>
          <p:nvPr>
            <p:ph sz="quarter" idx="2"/>
          </p:nvPr>
        </p:nvGraphicFramePr>
        <p:xfrm>
          <a:off x="2636838" y="2924175"/>
          <a:ext cx="3879850" cy="2879725"/>
        </p:xfrm>
        <a:graphic>
          <a:graphicData uri="http://schemas.openxmlformats.org/presentationml/2006/ole">
            <p:oleObj spid="_x0000_s81926" name="Bit Eşlem Resmi" r:id="rId4" imgW="3696216" imgH="2742857" progId="Paint.Picture">
              <p:embed/>
            </p:oleObj>
          </a:graphicData>
        </a:graphic>
      </p:graphicFrame>
      <p:graphicFrame>
        <p:nvGraphicFramePr>
          <p:cNvPr id="81929" name="Object 9"/>
          <p:cNvGraphicFramePr>
            <a:graphicFrameLocks noChangeAspect="1"/>
          </p:cNvGraphicFramePr>
          <p:nvPr>
            <p:ph sz="quarter" idx="3"/>
          </p:nvPr>
        </p:nvGraphicFramePr>
        <p:xfrm>
          <a:off x="0" y="0"/>
          <a:ext cx="3865563" cy="2879725"/>
        </p:xfrm>
        <a:graphic>
          <a:graphicData uri="http://schemas.openxmlformats.org/presentationml/2006/ole">
            <p:oleObj spid="_x0000_s81929" name="Bit Eşlem Resmi" r:id="rId5" imgW="3696216" imgH="2752381" progId="Paint.Picture">
              <p:embed/>
            </p:oleObj>
          </a:graphicData>
        </a:graphic>
      </p:graphicFrame>
      <p:sp>
        <p:nvSpPr>
          <p:cNvPr id="81933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27988" y="6497638"/>
            <a:ext cx="539750" cy="358775"/>
          </a:xfrm>
          <a:prstGeom prst="actionButtonBackPrevious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81934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497638"/>
            <a:ext cx="539750" cy="360362"/>
          </a:xfrm>
          <a:prstGeom prst="actionButtonForwardNext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084763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solidFill>
                  <a:srgbClr val="FF99FF"/>
                </a:solidFill>
                <a:effectLst/>
                <a:latin typeface="Bahamas" pitchFamily="34" charset="0"/>
              </a:rPr>
              <a:t>Polisakkaritler: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1800" b="1">
              <a:solidFill>
                <a:srgbClr val="FF99FF"/>
              </a:solidFill>
              <a:effectLst/>
              <a:latin typeface="Bahamas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Çok sayıda glikoz moleküllerinin birleşmesiyle oluşur.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1800">
              <a:effectLst/>
              <a:latin typeface="Bahamas" pitchFamily="34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tr-TR" sz="1800">
                <a:effectLst/>
                <a:latin typeface="Bahamas" pitchFamily="34" charset="0"/>
              </a:rPr>
              <a:t>     </a:t>
            </a:r>
            <a:r>
              <a:rPr lang="tr-TR" sz="1800" b="1">
                <a:solidFill>
                  <a:srgbClr val="F9BBD1"/>
                </a:solidFill>
                <a:effectLst/>
                <a:latin typeface="Bahamas" pitchFamily="34" charset="0"/>
              </a:rPr>
              <a:t>Glikoz</a:t>
            </a:r>
            <a:r>
              <a:rPr lang="tr-TR" sz="1800" b="1" baseline="-25000">
                <a:solidFill>
                  <a:srgbClr val="F9BBD1"/>
                </a:solidFill>
                <a:effectLst/>
                <a:latin typeface="Bahamas" pitchFamily="34" charset="0"/>
              </a:rPr>
              <a:t>(1)</a:t>
            </a:r>
            <a:r>
              <a:rPr lang="tr-TR" sz="1800" b="1">
                <a:solidFill>
                  <a:srgbClr val="F9BBD1"/>
                </a:solidFill>
                <a:effectLst/>
                <a:latin typeface="Bahamas" pitchFamily="34" charset="0"/>
              </a:rPr>
              <a:t> + ……… + glikoz</a:t>
            </a:r>
            <a:r>
              <a:rPr lang="tr-TR" sz="1800" b="1" baseline="-25000">
                <a:solidFill>
                  <a:srgbClr val="F9BBD1"/>
                </a:solidFill>
                <a:effectLst/>
                <a:latin typeface="Bahamas" pitchFamily="34" charset="0"/>
              </a:rPr>
              <a:t>(n) </a:t>
            </a:r>
            <a:r>
              <a:rPr lang="tr-TR" sz="1800" b="1">
                <a:solidFill>
                  <a:srgbClr val="F9BBD1"/>
                </a:solidFill>
                <a:effectLst/>
                <a:latin typeface="Bahamas" pitchFamily="34" charset="0"/>
                <a:sym typeface="Wingdings" pitchFamily="2" charset="2"/>
              </a:rPr>
              <a:t> </a:t>
            </a:r>
            <a:r>
              <a:rPr lang="tr-TR" sz="1800" b="1">
                <a:solidFill>
                  <a:srgbClr val="F9BBD1"/>
                </a:solidFill>
                <a:effectLst/>
                <a:latin typeface="Bahamas" pitchFamily="34" charset="0"/>
              </a:rPr>
              <a:t>Polisakkarit + (n-1) su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1800" b="1">
              <a:solidFill>
                <a:srgbClr val="F9BBD1"/>
              </a:solidFill>
              <a:effectLst/>
              <a:latin typeface="Bahamas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Polisakkaritlerin birbirlerinden farklı olmasının nedeni glikoz moleküllerinin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>
                <a:effectLst/>
                <a:latin typeface="Bahamas" pitchFamily="34" charset="0"/>
              </a:rPr>
              <a:t>farklı şekillerde bağlanmasından kaynaklanır.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1800">
              <a:effectLst/>
              <a:latin typeface="Bahamas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>
                <a:effectLst/>
                <a:latin typeface="Bahamas" pitchFamily="34" charset="0"/>
              </a:rPr>
              <a:t>     Canlılarda en çok bulunan polisakkarit çeşitleri şunlardır.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sz="1800">
              <a:effectLst/>
              <a:latin typeface="Bahamas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solidFill>
                  <a:schemeClr val="hlink"/>
                </a:solidFill>
                <a:effectLst/>
                <a:latin typeface="Bahamas" pitchFamily="34" charset="0"/>
              </a:rPr>
              <a:t>Nişasta 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Glikozların bitkilerdeki depo şeklidir.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Hayvan, mantar ve bakteri hücrelerinde bulunmaz.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Sadece bitki hücrelerinde bulunur.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Hayvanlar sindirim sistemlerinde nişastayı glikozlara çevirerek hücre içerisine alırlar.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Tahılgillerde ve patateste bol miktarda bulunur.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Suda çözünür.</a:t>
            </a:r>
            <a:endParaRPr lang="tr-TR" sz="1800">
              <a:latin typeface="Bahamas" pitchFamily="34" charset="0"/>
            </a:endParaRPr>
          </a:p>
        </p:txBody>
      </p:sp>
      <p:sp>
        <p:nvSpPr>
          <p:cNvPr id="67589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27988" y="6497638"/>
            <a:ext cx="539750" cy="358775"/>
          </a:xfrm>
          <a:prstGeom prst="actionButtonBackPrevious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6759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497638"/>
            <a:ext cx="539750" cy="360362"/>
          </a:xfrm>
          <a:prstGeom prst="actionButtonForwardNext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573405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1800" b="1">
                <a:solidFill>
                  <a:schemeClr val="hlink"/>
                </a:solidFill>
                <a:effectLst/>
                <a:latin typeface="Bahamas" pitchFamily="34" charset="0"/>
              </a:rPr>
              <a:t>Glikojen :</a:t>
            </a:r>
            <a:r>
              <a:rPr lang="tr-TR" sz="1800" b="1">
                <a:effectLst/>
                <a:latin typeface="Bahamas" pitchFamily="34" charset="0"/>
              </a:rPr>
              <a:t>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Glikozun hayvan, mantar ve bakterilerdeki depo şeklidir.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En çok karaciğer ve kaslarda depolanır.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Suda çözünür.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tr-TR" sz="1800">
              <a:effectLst/>
              <a:latin typeface="Bahamas" pitchFamily="34" charset="0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1800" b="1">
                <a:solidFill>
                  <a:schemeClr val="hlink"/>
                </a:solidFill>
                <a:effectLst/>
                <a:latin typeface="Bahamas" pitchFamily="34" charset="0"/>
              </a:rPr>
              <a:t>Selüloz 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Yapısal olarak en çok kullanılan karbonhidrattır.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Bitkilerde hücre çeperinin temel maddesidir.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İnsan ve hayvanların vücudunda selülozun sindirimini gerçekleştiren enzim sistemi yoktur. Otla beslenen hayvanların sindirim sisteminde yaşayan bazı bakteriler selülozu sindirebilecek enzim üretirler. Bu enzimlerin yardımıyla selüloz sindirimi yapılır.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1800">
                <a:effectLst/>
                <a:latin typeface="Bahamas" pitchFamily="34" charset="0"/>
              </a:rPr>
              <a:t>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1800" b="1">
                <a:solidFill>
                  <a:srgbClr val="F9BBD1"/>
                </a:solidFill>
                <a:effectLst/>
                <a:latin typeface="Bahamas" pitchFamily="34" charset="0"/>
              </a:rPr>
              <a:t>Örnek :</a:t>
            </a:r>
            <a:r>
              <a:rPr lang="tr-TR" sz="1800" b="1">
                <a:effectLst/>
                <a:latin typeface="Bahamas" pitchFamily="34" charset="0"/>
              </a:rPr>
              <a:t> </a:t>
            </a:r>
            <a:r>
              <a:rPr lang="tr-TR" sz="1800">
                <a:effectLst/>
                <a:latin typeface="Bahamas" pitchFamily="34" charset="0"/>
              </a:rPr>
              <a:t>Geviş getiren otçul hayvanlar ve beyaz karıncalar. Selüloz; sentetik ipek, cila,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1800">
                <a:effectLst/>
                <a:latin typeface="Bahamas" pitchFamily="34" charset="0"/>
              </a:rPr>
              <a:t>             fotoğraf filmleri, patlayıcıları ve kağıt yapımında kullanılır.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1800">
                <a:effectLst/>
                <a:latin typeface="Bahamas" pitchFamily="34" charset="0"/>
              </a:rPr>
              <a:t>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1800">
                <a:effectLst/>
                <a:latin typeface="Bahamas" pitchFamily="34" charset="0"/>
              </a:rPr>
              <a:t>	</a:t>
            </a:r>
            <a:r>
              <a:rPr lang="tr-TR" sz="1800" b="1">
                <a:solidFill>
                  <a:schemeClr val="hlink"/>
                </a:solidFill>
                <a:effectLst/>
                <a:latin typeface="Bahamas" pitchFamily="34" charset="0"/>
              </a:rPr>
              <a:t>Kitin :</a:t>
            </a:r>
            <a:r>
              <a:rPr lang="tr-TR" sz="1800" b="1">
                <a:effectLst/>
                <a:latin typeface="Bahamas" pitchFamily="34" charset="0"/>
              </a:rPr>
              <a:t>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Bazı omurgasız hayvanların dış iskeletini oluşturur. </a:t>
            </a:r>
            <a:r>
              <a:rPr lang="tr-TR" sz="1800" b="1">
                <a:solidFill>
                  <a:srgbClr val="F9BBD1"/>
                </a:solidFill>
                <a:effectLst/>
                <a:latin typeface="Bahamas" pitchFamily="34" charset="0"/>
              </a:rPr>
              <a:t>Örnek:</a:t>
            </a:r>
            <a:r>
              <a:rPr lang="tr-TR" sz="1800" b="1">
                <a:effectLst/>
                <a:latin typeface="Bahamas" pitchFamily="34" charset="0"/>
              </a:rPr>
              <a:t> </a:t>
            </a:r>
            <a:r>
              <a:rPr lang="tr-TR" sz="1800">
                <a:effectLst/>
                <a:latin typeface="Bahamas" pitchFamily="34" charset="0"/>
              </a:rPr>
              <a:t>Böcekler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1800" b="1">
                <a:effectLst/>
                <a:latin typeface="Bahamas" pitchFamily="34" charset="0"/>
                <a:sym typeface="Wingdings" pitchFamily="2" charset="2"/>
              </a:rPr>
              <a:t></a:t>
            </a:r>
            <a:r>
              <a:rPr lang="tr-TR" sz="1800">
                <a:effectLst/>
                <a:latin typeface="Bahamas" pitchFamily="34" charset="0"/>
              </a:rPr>
              <a:t> Azotlu glikozların birleşmesiyle oluşur. (Azotlu polisakkarit) </a:t>
            </a:r>
            <a:endParaRPr lang="tr-TR" sz="1800">
              <a:latin typeface="Bahamas" pitchFamily="34" charset="0"/>
            </a:endParaRPr>
          </a:p>
        </p:txBody>
      </p:sp>
      <p:sp>
        <p:nvSpPr>
          <p:cNvPr id="68613" name="AutoShape 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27988" y="6497638"/>
            <a:ext cx="539750" cy="358775"/>
          </a:xfrm>
          <a:prstGeom prst="actionButtonBackPrevious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6861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250" y="6497638"/>
            <a:ext cx="539750" cy="360362"/>
          </a:xfrm>
          <a:prstGeom prst="actionButtonForwardNext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www.slaytyerim.com</a:t>
            </a:r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yoloji_04-_yasamin_temel_bilesenleri">
  <a:themeElements>
    <a:clrScheme name="Dalgacık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Dalgacı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lgacık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lgacık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biyoloji_04-_yasamin_temel_bilesenleri</Template>
  <TotalTime>3</TotalTime>
  <Words>1247</Words>
  <Application>Microsoft PowerPoint</Application>
  <PresentationFormat>Ekran Gösterisi (4:3)</PresentationFormat>
  <Paragraphs>211</Paragraphs>
  <Slides>21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30" baseType="lpstr">
      <vt:lpstr>Arial</vt:lpstr>
      <vt:lpstr>Wingdings</vt:lpstr>
      <vt:lpstr>Monotype Corsiva</vt:lpstr>
      <vt:lpstr>Tahoma</vt:lpstr>
      <vt:lpstr>Times New Roman</vt:lpstr>
      <vt:lpstr>Verdana</vt:lpstr>
      <vt:lpstr>Bahamas</vt:lpstr>
      <vt:lpstr>biyoloji_04-_yasamin_temel_bilesenleri</vt:lpstr>
      <vt:lpstr>Bit Eşlem Resmi</vt:lpstr>
      <vt:lpstr>Slayt 1</vt:lpstr>
      <vt:lpstr>Kimyasal Yapılarına Göre Besinler</vt:lpstr>
      <vt:lpstr>Görevlerine Göre Besinler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User</dc:creator>
  <cp:lastModifiedBy>User</cp:lastModifiedBy>
  <cp:revision>1</cp:revision>
  <dcterms:created xsi:type="dcterms:W3CDTF">2016-01-04T23:32:55Z</dcterms:created>
  <dcterms:modified xsi:type="dcterms:W3CDTF">2016-01-04T23:36:51Z</dcterms:modified>
</cp:coreProperties>
</file>